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FB3C1-51A2-49F4-8188-EAE551F1693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25C34-90E7-4A7E-B57A-15DB8ED6F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25C34-90E7-4A7E-B57A-15DB8ED6F1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CB6A-3C31-AB6B-5007-3CEF3DA7C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1841D-6594-9896-A0F5-C07F03428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9D632-A105-64A8-BDD5-5A3FEED4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4284-B726-4DE5-BB96-F99CE3760427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829E3-8BB3-FA90-C68B-FE97B955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4066F-DF1B-D2FC-A28F-B66B4D96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7BB9-D7CF-4971-96CA-694B26B9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0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535B-954D-1453-1AD5-2C52D6DC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23F8C-3EC0-9932-6B42-3BB315187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2EAB5-69C8-78C8-6E56-BA75D002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4284-B726-4DE5-BB96-F99CE3760427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BF7DA-BFC4-7BFC-02AA-28D516D3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24C9F-E686-0351-FEFC-D95A16A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7BB9-D7CF-4971-96CA-694B26B9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B3F97-A2A4-A0A1-1F02-B3BA600D9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FA49D-24B4-B0E7-29BF-CCEED8AC4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81DEB-7D53-0B3F-5E3B-8F443316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4284-B726-4DE5-BB96-F99CE3760427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217BE-4E40-F07E-7411-DC1FE68D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96988-DA44-F2B8-1253-34DC82D1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7BB9-D7CF-4971-96CA-694B26B9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3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4EAD-4E06-1BFB-75DA-E5557C13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EBEE2-ED17-C4C2-4F14-19AD79A1D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DE8C6-0062-3E3B-9E8E-8910BC96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4284-B726-4DE5-BB96-F99CE3760427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F834-FDDC-EA20-178F-837A691E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17D8-53E9-C71C-2F48-51B45438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7BB9-D7CF-4971-96CA-694B26B9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5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8DDA-6B0D-0E4B-9806-F590D4EF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32131-5C42-1E34-B0DF-5F2697590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A11B-973F-1D69-77E8-AF3C2491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4284-B726-4DE5-BB96-F99CE3760427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BAE0B-2350-7222-4BF9-85F6CF3B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27A05-C754-7427-5CFF-7575EAD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7BB9-D7CF-4971-96CA-694B26B9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1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C449-3A28-5A38-8EA3-B2A9EC8D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7E59-F0E5-02FE-04EE-D6C5FF2D5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64465-5BD9-EFE2-E696-413E1A861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A7B80-476B-9322-7890-A0AF0224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4284-B726-4DE5-BB96-F99CE3760427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3CD32-5483-5489-1EDC-FF85A99D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F5E70-9D61-91B8-8525-A7CA17D9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7BB9-D7CF-4971-96CA-694B26B9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99DE-85DE-663D-5F34-D3B988FB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D2BE4-60DA-B34A-6E71-1EC1CE7C6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FADB6-541E-E812-9844-E5789257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9F0DB-4BA4-1582-EE35-680E59FDD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B77E7-9C29-D12B-1F90-EB4CA5B54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B67A7-9BB3-C91E-AE0F-FFE5E793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4284-B726-4DE5-BB96-F99CE3760427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020E4-3EA2-2F75-86BC-1509C653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70584-DEBD-A1C5-4235-2DEA8151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7BB9-D7CF-4971-96CA-694B26B9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6172-63F9-DD0D-1ED8-B2E24280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8D3AE-B041-F309-7138-499A74F6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4284-B726-4DE5-BB96-F99CE3760427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DD0CD-89B2-D96D-78CC-37D4812B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28115-3156-E9C9-6F49-86B4DEEF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7BB9-D7CF-4971-96CA-694B26B9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2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8F42E-6B2B-AECF-6A62-846FD8AE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4284-B726-4DE5-BB96-F99CE3760427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98CE5-CC9C-1366-1357-25B5270C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F9AE2-EAC5-9C56-94D9-95035A6E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7BB9-D7CF-4971-96CA-694B26B9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6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77F8-CF01-1003-B7A7-E008EB45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4EC97-4CD5-2F47-E47C-CE9BB317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A69E6-FE2F-A712-F133-F4243517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115CC-DE5B-8143-3C55-C6E58446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4284-B726-4DE5-BB96-F99CE3760427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2C642-5036-4BA7-6F90-AEA7695B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089B8-9B6C-4588-2BED-A322D1CD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7BB9-D7CF-4971-96CA-694B26B9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A4D5-9F30-49D5-14FB-F8A1655B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EDA4E-4A85-7C57-6A2A-82EBF132E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E0608-FA64-EEC3-AFDD-96AF9D52E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53FE0-40C4-073D-C48A-F79CC982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4284-B726-4DE5-BB96-F99CE3760427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8E3B4-E863-E545-5A16-27121EE7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30AE-C877-E550-B19C-3AD3F23A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7BB9-D7CF-4971-96CA-694B26B9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2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0D6B4-3B4D-0060-BB38-EA43E2C9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A925F-018E-42F7-7F10-DCCEB2E69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2189-4C62-4900-234D-CB6342213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4284-B726-4DE5-BB96-F99CE3760427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131B7-5245-4DC4-2E8E-40958AE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21EA8-55CB-10B7-A500-3FDEC2541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7BB9-D7CF-4971-96CA-694B26B9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4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mail.pg.edu.pl/appsuit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0C5C-FB3A-D62A-F1A2-4CAD20998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Statystyka 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5B673-820A-B0E1-1324-B8DE29ACA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pl-PL" dirty="0"/>
          </a:p>
          <a:p>
            <a:pPr algn="l"/>
            <a:endParaRPr lang="pl-PL" dirty="0"/>
          </a:p>
          <a:p>
            <a:pPr algn="l"/>
            <a:r>
              <a:rPr lang="pl-PL" dirty="0"/>
              <a:t>mgr Paweł Wieczyński</a:t>
            </a:r>
          </a:p>
          <a:p>
            <a:pPr algn="l"/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  <a:hlinkClick r:id="rId3" tooltip="pawel.wieczynski@pg.edu.pl"/>
              </a:rPr>
              <a:t>pawel.wieczynski@pg.edu.pl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7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D90438-4201-241A-7945-030D3CB4975B}"/>
              </a:ext>
            </a:extLst>
          </p:cNvPr>
          <p:cNvSpPr/>
          <p:nvPr/>
        </p:nvSpPr>
        <p:spPr>
          <a:xfrm>
            <a:off x="838200" y="1172552"/>
            <a:ext cx="10515600" cy="43992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							STATYSTYKA</a:t>
            </a:r>
            <a:endParaRPr lang="en-US" sz="2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A522AA-A3E4-FADC-98C7-548D6FB0E4F0}"/>
              </a:ext>
            </a:extLst>
          </p:cNvPr>
          <p:cNvGrpSpPr/>
          <p:nvPr/>
        </p:nvGrpSpPr>
        <p:grpSpPr>
          <a:xfrm>
            <a:off x="1111299" y="1858628"/>
            <a:ext cx="6634207" cy="3140744"/>
            <a:chOff x="1290592" y="2013962"/>
            <a:chExt cx="6654923" cy="288499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86A219A-2C48-4360-A29A-B80D5D0C8787}"/>
                </a:ext>
              </a:extLst>
            </p:cNvPr>
            <p:cNvSpPr/>
            <p:nvPr/>
          </p:nvSpPr>
          <p:spPr>
            <a:xfrm>
              <a:off x="1290592" y="2013962"/>
              <a:ext cx="6654923" cy="28849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l-PL" sz="1600" dirty="0"/>
                <a:t>			Artificial </a:t>
              </a:r>
              <a:br>
                <a:rPr lang="pl-PL" sz="1600" dirty="0"/>
              </a:br>
              <a:r>
                <a:rPr lang="pl-PL" sz="1600" dirty="0"/>
                <a:t>Intelligence</a:t>
              </a:r>
              <a:endParaRPr lang="en-US" sz="16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B3454C-86EC-5041-1F62-DFEE4C5F5471}"/>
                </a:ext>
              </a:extLst>
            </p:cNvPr>
            <p:cNvSpPr/>
            <p:nvPr/>
          </p:nvSpPr>
          <p:spPr>
            <a:xfrm>
              <a:off x="1741873" y="2299570"/>
              <a:ext cx="3957592" cy="220939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l-PL" sz="1600" dirty="0"/>
                <a:t>			Machine </a:t>
              </a:r>
              <a:br>
                <a:rPr lang="pl-PL" sz="1600" dirty="0"/>
              </a:br>
              <a:r>
                <a:rPr lang="pl-PL" sz="1600" dirty="0"/>
                <a:t>Learning</a:t>
              </a:r>
              <a:endParaRPr lang="en-US" sz="1600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BE2F1F-1019-B364-9E0C-09E36B667786}"/>
                </a:ext>
              </a:extLst>
            </p:cNvPr>
            <p:cNvSpPr/>
            <p:nvPr/>
          </p:nvSpPr>
          <p:spPr>
            <a:xfrm>
              <a:off x="1873188" y="2702109"/>
              <a:ext cx="2228295" cy="140432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600" dirty="0"/>
                <a:t>Deep Learning / Sieci neuronowe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591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DE247-E02C-18CC-7E50-20EF2A690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046B-3069-6468-A4FD-2C130102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A6FDB-8D8E-5A82-DA37-E6651869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2983325" cy="4535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D4DC86-6389-8801-A355-7E2041871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411" y="1690688"/>
            <a:ext cx="2903177" cy="453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9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1E27-1E2B-C45B-BBC5-91A2EF86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Język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38A72-5FDC-D7AD-8D32-6F1C55A6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https://www.r-project.org/</a:t>
            </a:r>
            <a:endParaRPr lang="pl-PL" dirty="0"/>
          </a:p>
          <a:p>
            <a:r>
              <a:rPr lang="en-US" dirty="0">
                <a:hlinkClick r:id="rId3"/>
              </a:rPr>
              <a:t>https://posit.co/download/rstudio-desktop/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984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97A9-3501-2DB9-F3A9-5DB395BD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 zajęć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5151-BB40-16B2-CE1A-8EF79E7B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Statystyczna teoria decyzji</a:t>
            </a:r>
          </a:p>
          <a:p>
            <a:pPr marL="457200" indent="-457200">
              <a:buAutoNum type="arabicPeriod"/>
            </a:pPr>
            <a:r>
              <a:rPr lang="pl-PL" sz="2000" dirty="0"/>
              <a:t>Metoda NW, metody bootstrapowe</a:t>
            </a:r>
          </a:p>
          <a:p>
            <a:pPr marL="457200" indent="-457200">
              <a:buAutoNum type="arabicPeriod"/>
            </a:pPr>
            <a:r>
              <a:rPr lang="pl-PL" sz="2000" dirty="0"/>
              <a:t>Regresja liniowa</a:t>
            </a:r>
          </a:p>
          <a:p>
            <a:pPr marL="457200" indent="-457200">
              <a:buAutoNum type="arabicPeriod"/>
            </a:pPr>
            <a:r>
              <a:rPr lang="pl-PL" sz="2000" dirty="0"/>
              <a:t>Regularyzacja (lasso, ridge, elastic net)</a:t>
            </a:r>
          </a:p>
          <a:p>
            <a:pPr marL="457200" indent="-457200">
              <a:buAutoNum type="arabicPeriod"/>
            </a:pPr>
            <a:r>
              <a:rPr lang="pl-PL" sz="2000" dirty="0"/>
              <a:t>Regresja logistyczna</a:t>
            </a:r>
          </a:p>
          <a:p>
            <a:pPr marL="457200" indent="-457200">
              <a:buAutoNum type="arabicPeriod"/>
            </a:pPr>
            <a:r>
              <a:rPr lang="pl-PL" sz="2000" dirty="0"/>
              <a:t>Algorytm k-nn</a:t>
            </a:r>
          </a:p>
          <a:p>
            <a:pPr marL="457200" indent="-457200">
              <a:buAutoNum type="arabicPeriod"/>
            </a:pPr>
            <a:r>
              <a:rPr lang="pl-PL" sz="2000" dirty="0"/>
              <a:t>Drzewa decyzyjne (bagging, boosting, random forests, xgboost)</a:t>
            </a:r>
          </a:p>
          <a:p>
            <a:pPr marL="457200" indent="-457200">
              <a:buAutoNum type="arabicPeriod"/>
            </a:pPr>
            <a:r>
              <a:rPr lang="pl-PL" sz="2000" dirty="0"/>
              <a:t>Regresja liniowa: efekty stałe, efekty losowe, efekty mieszane</a:t>
            </a:r>
          </a:p>
          <a:p>
            <a:pPr marL="457200" indent="-457200">
              <a:buAutoNum type="arabicPeriod"/>
            </a:pPr>
            <a:r>
              <a:rPr lang="pl-PL" sz="2000" dirty="0"/>
              <a:t>Modele GAM (funkcje bazowe, splajny, wygładzanie, LOESS)</a:t>
            </a:r>
          </a:p>
          <a:p>
            <a:pPr marL="457200" indent="-457200">
              <a:buAutoNum type="arabicPeriod"/>
            </a:pPr>
            <a:r>
              <a:rPr lang="pl-PL" sz="2000" dirty="0"/>
              <a:t>Jądrowa estymacja gęstości, klasyfikator Bayesowski</a:t>
            </a:r>
          </a:p>
          <a:p>
            <a:pPr marL="457200" indent="-457200">
              <a:buAutoNum type="arabicPeriod"/>
            </a:pPr>
            <a:r>
              <a:rPr lang="pl-PL" sz="2000" dirty="0"/>
              <a:t>Uczenie nienadzorowane: PCA, t-SNE</a:t>
            </a:r>
            <a:r>
              <a:rPr lang="pl-PL" sz="2000"/>
              <a:t>, k-means, analiza koszykowa</a:t>
            </a:r>
            <a:endParaRPr lang="pl-PL" sz="2000" dirty="0"/>
          </a:p>
          <a:p>
            <a:pPr marL="457200" indent="-457200">
              <a:buAutoNum type="arabicPeriod"/>
            </a:pPr>
            <a:r>
              <a:rPr lang="pl-PL" sz="2000" dirty="0"/>
              <a:t>Sieci neuronowe.</a:t>
            </a:r>
          </a:p>
        </p:txBody>
      </p:sp>
    </p:spTree>
    <p:extLst>
      <p:ext uri="{BB962C8B-B14F-4D97-AF65-F5344CB8AC3E}">
        <p14:creationId xmlns:p14="http://schemas.microsoft.com/office/powerpoint/2010/main" val="270608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E4638-913A-76F4-2DF6-A2EFF0F32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76CE-37DE-2AFB-7967-08025D9C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 końcowy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E2B1A-D507-FCEE-AB01-EDE844905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000" dirty="0"/>
              <a:t>Analiza danych dotyczących udaru mózgu (5110 obserwacji, 12 kolumn, zmienna celu binarna). Wyniki przedstawiamy w formie 20-minutowej prezentacji oraz raportu zawierającego kod programu oraz opisy poszczególnych kroków. Analiza powinna zawierać: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sz="2000" dirty="0"/>
              <a:t>Przygotowanie danych (brakujące dane, balansowanie danych, transformacje danych, wartości odstające)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sz="2000" dirty="0"/>
              <a:t>Eksploracyjna analiza danych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sz="2000" dirty="0"/>
              <a:t>Model klasyfikujący pacjentów względem ryzyka wystąpienia udaru. Minimum 3 modele.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sz="2000" dirty="0"/>
              <a:t>Prognoza na zbiorze testowym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sz="2000" dirty="0"/>
              <a:t>Uzasadnienie wybranych modeli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l-PL" sz="2000" dirty="0"/>
          </a:p>
          <a:p>
            <a:pPr marL="0" indent="0" algn="just">
              <a:buNone/>
            </a:pPr>
            <a:r>
              <a:rPr lang="pl-PL" sz="2000" dirty="0"/>
              <a:t>Możliwe rozwiązanie w języku R, Python, SAS, ...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593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227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Wingdings</vt:lpstr>
      <vt:lpstr>Office Theme</vt:lpstr>
      <vt:lpstr>Statystyka II</vt:lpstr>
      <vt:lpstr>PowerPoint Presentation</vt:lpstr>
      <vt:lpstr>Literatura</vt:lpstr>
      <vt:lpstr>Język R</vt:lpstr>
      <vt:lpstr>Program zajęć</vt:lpstr>
      <vt:lpstr>Projekt końcowy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Statystyka II</dc:title>
  <dc:creator>Pawel Wieczynski</dc:creator>
  <cp:lastModifiedBy>Pawel Wieczynski</cp:lastModifiedBy>
  <cp:revision>23</cp:revision>
  <dcterms:created xsi:type="dcterms:W3CDTF">2024-02-19T08:09:52Z</dcterms:created>
  <dcterms:modified xsi:type="dcterms:W3CDTF">2024-02-23T08:39:12Z</dcterms:modified>
</cp:coreProperties>
</file>