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65" r:id="rId5"/>
    <p:sldId id="310" r:id="rId6"/>
    <p:sldId id="311" r:id="rId7"/>
    <p:sldId id="313" r:id="rId8"/>
    <p:sldId id="315" r:id="rId9"/>
    <p:sldId id="316" r:id="rId10"/>
    <p:sldId id="312" r:id="rId11"/>
  </p:sldIdLst>
  <p:sldSz cx="12188825" cy="6858000"/>
  <p:notesSz cx="6858000" cy="9144000"/>
  <p:custDataLst>
    <p:tags r:id="rId14"/>
  </p:custDataLst>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29" autoAdjust="0"/>
  </p:normalViewPr>
  <p:slideViewPr>
    <p:cSldViewPr showGuides="1">
      <p:cViewPr varScale="1">
        <p:scale>
          <a:sx n="76" d="100"/>
          <a:sy n="76" d="100"/>
        </p:scale>
        <p:origin x="126" y="81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l-PL"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E5537FE1-9AC0-4E7B-8240-1A43C23ADFFC}" type="datetime1">
              <a:rPr lang="pl-PL" smtClean="0"/>
              <a:pPr algn="r" rtl="0"/>
              <a:t>2019-05-05</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l-PL"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pl-PL" smtClean="0"/>
              <a:pPr algn="r" rtl="0"/>
              <a:t>‹#›</a:t>
            </a:fld>
            <a:endParaRPr lang="pl-PL"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pl-PL" dirty="0"/>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8918F0C-E00F-4A8E-8134-6E7E70E85DF2}" type="datetime1">
              <a:rPr lang="pl-PL" smtClean="0"/>
              <a:pPr/>
              <a:t>2019-05-05</a:t>
            </a:fld>
            <a:endParaRPr lang="pl-PL" dirty="0"/>
          </a:p>
        </p:txBody>
      </p:sp>
      <p:sp>
        <p:nvSpPr>
          <p:cNvPr id="4" name="Obraz slajdu — symbol zastępczy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l-PL" dirty="0"/>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l-PL" dirty="0"/>
              <a:t>Kliknij, aby edytować style wzorca tekstu</a:t>
            </a:r>
          </a:p>
          <a:p>
            <a:pPr lvl="1" rtl="0"/>
            <a:r>
              <a:rPr lang="pl-PL" dirty="0"/>
              <a:t>Drugi poziom</a:t>
            </a:r>
          </a:p>
          <a:p>
            <a:pPr lvl="2" rtl="0"/>
            <a:r>
              <a:rPr lang="pl-PL" dirty="0"/>
              <a:t>Trzeci poziom</a:t>
            </a:r>
          </a:p>
          <a:p>
            <a:pPr lvl="3" rtl="0"/>
            <a:r>
              <a:rPr lang="pl-PL" dirty="0"/>
              <a:t>Czwarty poziom</a:t>
            </a:r>
          </a:p>
          <a:p>
            <a:pPr lvl="4" rtl="0"/>
            <a:r>
              <a:rPr lang="pl-PL" dirty="0"/>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pl-PL" smtClean="0"/>
              <a:pPr/>
              <a:t>‹#›</a:t>
            </a:fld>
            <a:endParaRPr lang="pl-PL"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pl-PL"/>
              <a:t>Kliknij, aby edytować styl</a:t>
            </a:r>
            <a:endParaRPr lang="pl-PL" dirty="0"/>
          </a:p>
        </p:txBody>
      </p:sp>
      <p:sp>
        <p:nvSpPr>
          <p:cNvPr id="3" name="Podtytuł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pl-PL"/>
              <a:t>Kliknij, aby edytować styl wzorca podtytułu</a:t>
            </a:r>
            <a:endParaRPr lang="pl-PL"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Tekst pionowy — symbol zastępczy 2"/>
          <p:cNvSpPr>
            <a:spLocks noGrp="1"/>
          </p:cNvSpPr>
          <p:nvPr>
            <p:ph type="body" orient="vert" idx="1"/>
          </p:nvPr>
        </p:nvSpPr>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536D2E9F-0F82-49B6-A2C8-EE0BA7F08992}" type="datetime1">
              <a:rPr lang="pl-PL" smtClean="0"/>
              <a:pPr/>
              <a:t>2019-05-05</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142412" y="381001"/>
            <a:ext cx="1524001" cy="5638800"/>
          </a:xfrm>
        </p:spPr>
        <p:txBody>
          <a:bodyPr vert="eaVert" rtlCol="0"/>
          <a:lstStyle>
            <a:lvl1pPr rtl="0">
              <a:defRPr/>
            </a:lvl1pPr>
          </a:lstStyle>
          <a:p>
            <a:pPr rtl="0"/>
            <a:r>
              <a:rPr lang="pl-PL"/>
              <a:t>Kliknij, aby edytować styl</a:t>
            </a:r>
            <a:endParaRPr lang="pl-PL" dirty="0"/>
          </a:p>
        </p:txBody>
      </p:sp>
      <p:sp>
        <p:nvSpPr>
          <p:cNvPr id="3" name="Tekst pionowy — symbol zastępczy 2"/>
          <p:cNvSpPr>
            <a:spLocks noGrp="1"/>
          </p:cNvSpPr>
          <p:nvPr>
            <p:ph type="body" orient="vert" idx="1"/>
          </p:nvPr>
        </p:nvSpPr>
        <p:spPr>
          <a:xfrm>
            <a:off x="1522412" y="381001"/>
            <a:ext cx="7391399" cy="5638800"/>
          </a:xfrm>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EB94C0DF-E7CA-4BAB-BFE2-F485C5AA0C64}" type="datetime1">
              <a:rPr lang="pl-PL" smtClean="0"/>
              <a:pPr/>
              <a:t>2019-05-05</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Zawartość — symbol zastępczy 2"/>
          <p:cNvSpPr>
            <a:spLocks noGrp="1"/>
          </p:cNvSpPr>
          <p:nvPr>
            <p:ph idx="1"/>
          </p:nvPr>
        </p:nvSpPr>
        <p:spPr/>
        <p:txBody>
          <a:bodyPr rtlCol="0"/>
          <a:lstStyle>
            <a:lvl5pPr algn="l" rtl="0">
              <a:defRPr/>
            </a:lvl5pPr>
            <a:lvl6pPr algn="l" rtl="0">
              <a:defRPr/>
            </a:lvl6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BC25D39C-A725-47F3-929B-837E77585050}" type="datetime1">
              <a:rPr lang="pl-PL" smtClean="0"/>
              <a:pPr/>
              <a:t>2019-05-05</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pl-PL"/>
              <a:t>Kliknij, aby edytować styl</a:t>
            </a:r>
            <a:endParaRPr lang="pl-PL" dirty="0"/>
          </a:p>
        </p:txBody>
      </p:sp>
      <p:sp>
        <p:nvSpPr>
          <p:cNvPr id="3" name="Tekst — symbol zastępczy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p:txBody>
          <a:bodyPr rtlCol="0"/>
          <a:lstStyle>
            <a:lvl1pPr>
              <a:defRPr/>
            </a:lvl1pPr>
          </a:lstStyle>
          <a:p>
            <a:fld id="{F8E4306D-F956-4638-A175-53681C07CAF7}" type="datetime1">
              <a:rPr lang="pl-PL" smtClean="0"/>
              <a:pPr/>
              <a:t>2019-05-05</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Zawartość — symbol zastępczy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Zawartość — symbol zastępczy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Data — symbol zastępczy 4"/>
          <p:cNvSpPr>
            <a:spLocks noGrp="1"/>
          </p:cNvSpPr>
          <p:nvPr>
            <p:ph type="dt" sz="half" idx="10"/>
          </p:nvPr>
        </p:nvSpPr>
        <p:spPr/>
        <p:txBody>
          <a:bodyPr rtlCol="0"/>
          <a:lstStyle>
            <a:lvl1pPr>
              <a:defRPr/>
            </a:lvl1pPr>
          </a:lstStyle>
          <a:p>
            <a:fld id="{FD633E3A-2A64-4F11-B7C1-BC46A62F886C}" type="datetime1">
              <a:rPr lang="pl-PL" smtClean="0"/>
              <a:pPr/>
              <a:t>2019-05-05</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lang="pl-PL" dirty="0"/>
          </a:p>
        </p:txBody>
      </p:sp>
      <p:sp>
        <p:nvSpPr>
          <p:cNvPr id="3" name="Tekst — symbol zastępczy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Tekst — symbol zastępczy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7" name="Data — symbol zastępczy 6"/>
          <p:cNvSpPr>
            <a:spLocks noGrp="1"/>
          </p:cNvSpPr>
          <p:nvPr>
            <p:ph type="dt" sz="half" idx="10"/>
          </p:nvPr>
        </p:nvSpPr>
        <p:spPr/>
        <p:txBody>
          <a:bodyPr rtlCol="0"/>
          <a:lstStyle/>
          <a:p>
            <a:r>
              <a:rPr lang="pl-PL" dirty="0"/>
              <a:t>​</a:t>
            </a:r>
            <a:fld id="{F954CE60-097C-4177-B166-3AF23E53212D}" type="datetime1">
              <a:rPr lang="pl-PL" smtClean="0"/>
              <a:pPr/>
              <a:t>2019-05-05</a:t>
            </a:fld>
            <a:r>
              <a:rPr lang="pl-PL" dirty="0"/>
              <a:t>​</a:t>
            </a:r>
          </a:p>
        </p:txBody>
      </p:sp>
      <p:sp>
        <p:nvSpPr>
          <p:cNvPr id="8" name="Stopka — symbol zastępczy 7"/>
          <p:cNvSpPr>
            <a:spLocks noGrp="1"/>
          </p:cNvSpPr>
          <p:nvPr>
            <p:ph type="ftr" sz="quarter" idx="11"/>
          </p:nvPr>
        </p:nvSpPr>
        <p:spPr/>
        <p:txBody>
          <a:bodyPr rtlCol="0"/>
          <a:lstStyle/>
          <a:p>
            <a:pPr rtl="0"/>
            <a:endParaRPr lang="pl-PL" dirty="0"/>
          </a:p>
        </p:txBody>
      </p:sp>
      <p:sp>
        <p:nvSpPr>
          <p:cNvPr id="9" name="Numer slajdu — symbol zastępczy 8"/>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Data — symbol zastępczy 2"/>
          <p:cNvSpPr>
            <a:spLocks noGrp="1"/>
          </p:cNvSpPr>
          <p:nvPr>
            <p:ph type="dt" sz="half" idx="10"/>
          </p:nvPr>
        </p:nvSpPr>
        <p:spPr/>
        <p:txBody>
          <a:bodyPr rtlCol="0"/>
          <a:lstStyle>
            <a:lvl1pPr>
              <a:defRPr/>
            </a:lvl1pPr>
          </a:lstStyle>
          <a:p>
            <a:fld id="{2844DE86-FBAA-483E-BC6C-F76A6A3BCCC6}" type="datetime1">
              <a:rPr lang="pl-PL" smtClean="0"/>
              <a:pPr/>
              <a:t>2019-05-05</a:t>
            </a:fld>
            <a:endParaRPr lang="pl-PL" dirty="0"/>
          </a:p>
        </p:txBody>
      </p:sp>
      <p:sp>
        <p:nvSpPr>
          <p:cNvPr id="4" name="Stopka — symbol zastępczy 3"/>
          <p:cNvSpPr>
            <a:spLocks noGrp="1"/>
          </p:cNvSpPr>
          <p:nvPr>
            <p:ph type="ftr" sz="quarter" idx="11"/>
          </p:nvPr>
        </p:nvSpPr>
        <p:spPr/>
        <p:txBody>
          <a:bodyPr rtlCol="0"/>
          <a:lstStyle/>
          <a:p>
            <a:pPr rtl="0"/>
            <a:endParaRPr lang="pl-PL" dirty="0"/>
          </a:p>
        </p:txBody>
      </p:sp>
      <p:sp>
        <p:nvSpPr>
          <p:cNvPr id="5" name="Numer slajdu — symbol zastępczy 4"/>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bg>
      <p:bgPr>
        <a:solidFill>
          <a:schemeClr val="bg2"/>
        </a:solidFill>
        <a:effectLst/>
      </p:bgPr>
    </p:bg>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lvl1pPr>
              <a:defRPr/>
            </a:lvl1pPr>
          </a:lstStyle>
          <a:p>
            <a:fld id="{20B817BC-5964-49C1-9EBA-CEACFF41E2FF}" type="datetime1">
              <a:rPr lang="pl-PL" smtClean="0"/>
              <a:pPr/>
              <a:t>2019-05-05</a:t>
            </a:fld>
            <a:endParaRPr lang="pl-PL" dirty="0"/>
          </a:p>
        </p:txBody>
      </p:sp>
      <p:sp>
        <p:nvSpPr>
          <p:cNvPr id="3" name="Stopka — symbol zastępczy 2"/>
          <p:cNvSpPr>
            <a:spLocks noGrp="1"/>
          </p:cNvSpPr>
          <p:nvPr>
            <p:ph type="ftr" sz="quarter" idx="11"/>
          </p:nvPr>
        </p:nvSpPr>
        <p:spPr/>
        <p:txBody>
          <a:bodyPr rtlCol="0"/>
          <a:lstStyle/>
          <a:p>
            <a:pPr rtl="0"/>
            <a:endParaRPr lang="pl-PL" dirty="0"/>
          </a:p>
        </p:txBody>
      </p:sp>
      <p:sp>
        <p:nvSpPr>
          <p:cNvPr id="4" name="Numer slajdu — symbol zastępczy 3"/>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pl-PL"/>
              <a:t>Kliknij, aby edytować styl</a:t>
            </a:r>
            <a:endParaRPr lang="pl-PL" dirty="0"/>
          </a:p>
        </p:txBody>
      </p:sp>
      <p:sp>
        <p:nvSpPr>
          <p:cNvPr id="3" name="Zawartość — symbol zastępczy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Tekst — symbol zastępczy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E7CED80F-7695-460B-B4CF-B1E146469F51}" type="datetime1">
              <a:rPr lang="pl-PL" smtClean="0"/>
              <a:pPr/>
              <a:t>2019-05-05</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2A013F82-EE5E-44EE-A61D-E31C6657F26F}" type="slidenum">
              <a:rPr lang="pl-PL" smtClean="0"/>
              <a:t>‹#›</a:t>
            </a:fld>
            <a:endParaRPr lang="pl-PL"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braz — symbol zastępczy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l-PL"/>
              <a:t>Kliknij ikonę, aby dodać obraz</a:t>
            </a:r>
            <a:endParaRPr lang="pl-PL" dirty="0"/>
          </a:p>
        </p:txBody>
      </p:sp>
      <p:sp>
        <p:nvSpPr>
          <p:cNvPr id="2" name="Tytuł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pl-PL"/>
              <a:t>Kliknij, aby edytować styl</a:t>
            </a:r>
            <a:endParaRPr lang="pl-PL" dirty="0"/>
          </a:p>
        </p:txBody>
      </p:sp>
      <p:sp>
        <p:nvSpPr>
          <p:cNvPr id="4" name="Tekst — symbol zastępczy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19C3C562-E774-41B2-ABB1-4021AD5F1031}" type="datetime1">
              <a:rPr lang="pl-PL" smtClean="0"/>
              <a:pPr/>
              <a:t>2019-05-05</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2A013F82-EE5E-44EE-A61D-E31C6657F26F}" type="slidenum">
              <a:rPr lang="pl-PL" smtClean="0"/>
              <a:pPr/>
              <a:t>‹#›</a:t>
            </a:fld>
            <a:endParaRPr lang="pl-PL"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pl-PL" dirty="0"/>
              <a:t>Kliknij, aby edytować styl</a:t>
            </a:r>
          </a:p>
        </p:txBody>
      </p:sp>
      <p:sp>
        <p:nvSpPr>
          <p:cNvPr id="3" name="Tekst — symbol zastępczy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pl-PL" dirty="0"/>
              <a:t>Kliknij, aby edytować style wzorca tekstu</a:t>
            </a:r>
          </a:p>
          <a:p>
            <a:pPr lvl="1" rtl="0"/>
            <a:r>
              <a:rPr lang="pl-PL" dirty="0"/>
              <a:t>Drugi poziom</a:t>
            </a:r>
          </a:p>
          <a:p>
            <a:pPr lvl="2" rtl="0"/>
            <a:r>
              <a:rPr lang="pl-PL" dirty="0"/>
              <a:t>Trzeci poziom</a:t>
            </a:r>
          </a:p>
          <a:p>
            <a:pPr lvl="3" rtl="0"/>
            <a:r>
              <a:rPr lang="pl-PL" dirty="0"/>
              <a:t>Czwarty poziom</a:t>
            </a:r>
          </a:p>
          <a:p>
            <a:pPr lvl="4" rtl="0"/>
            <a:r>
              <a:rPr lang="pl-PL" dirty="0"/>
              <a:t>Piąty poziom</a:t>
            </a:r>
          </a:p>
        </p:txBody>
      </p:sp>
      <p:sp>
        <p:nvSpPr>
          <p:cNvPr id="4" name="Data — symbol zastępczy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BA4116C4-17E1-407D-A73E-F145D94BC54C}" type="datetime1">
              <a:rPr lang="pl-PL" smtClean="0"/>
              <a:pPr/>
              <a:t>2019-05-05</a:t>
            </a:fld>
            <a:endParaRPr lang="pl-PL" dirty="0"/>
          </a:p>
        </p:txBody>
      </p:sp>
      <p:sp>
        <p:nvSpPr>
          <p:cNvPr id="5" name="Stopka — symbol zastępczy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pl-PL" dirty="0"/>
          </a:p>
        </p:txBody>
      </p:sp>
      <p:sp>
        <p:nvSpPr>
          <p:cNvPr id="6" name="Numer slajdu — symbol zastępczy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a:xfrm>
            <a:off x="1065214" y="1828800"/>
            <a:ext cx="8485582" cy="2895600"/>
          </a:xfrm>
        </p:spPr>
        <p:txBody>
          <a:bodyPr rtlCol="0"/>
          <a:lstStyle/>
          <a:p>
            <a:pPr rtl="0"/>
            <a:r>
              <a:rPr lang="pl-PL" dirty="0"/>
              <a:t>Dziennik logów w Javie</a:t>
            </a:r>
          </a:p>
        </p:txBody>
      </p:sp>
      <p:sp>
        <p:nvSpPr>
          <p:cNvPr id="4" name="Podtytuł 3"/>
          <p:cNvSpPr>
            <a:spLocks noGrp="1"/>
          </p:cNvSpPr>
          <p:nvPr>
            <p:ph type="subTitle" idx="1"/>
          </p:nvPr>
        </p:nvSpPr>
        <p:spPr/>
        <p:txBody>
          <a:bodyPr rtlCol="0"/>
          <a:lstStyle/>
          <a:p>
            <a:r>
              <a:rPr lang="pl-PL" b="1" dirty="0"/>
              <a:t>Apache log4j</a:t>
            </a:r>
            <a:endParaRPr lang="pl-PL"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awartość — symbol zastępczy 13"/>
          <p:cNvSpPr>
            <a:spLocks noGrp="1"/>
          </p:cNvSpPr>
          <p:nvPr>
            <p:ph idx="1"/>
          </p:nvPr>
        </p:nvSpPr>
        <p:spPr>
          <a:xfrm>
            <a:off x="1522413" y="3032225"/>
            <a:ext cx="9134391" cy="3709143"/>
          </a:xfrm>
        </p:spPr>
        <p:txBody>
          <a:bodyPr rtlCol="0">
            <a:normAutofit fontScale="92500" lnSpcReduction="10000"/>
          </a:bodyPr>
          <a:lstStyle/>
          <a:p>
            <a:pPr marL="0" indent="0">
              <a:buNone/>
            </a:pPr>
            <a:r>
              <a:rPr lang="pl-PL" dirty="0"/>
              <a:t>Apache Log4J jest to biblioteka języka programowania Java służąca do tworzenia logów podczas działania aplikacji.</a:t>
            </a:r>
          </a:p>
          <a:p>
            <a:pPr marL="0" indent="0">
              <a:buNone/>
            </a:pPr>
            <a:r>
              <a:rPr lang="pl-PL" dirty="0"/>
              <a:t>Dzięki możliwości konfiguracji za pomocą zewnętrznych plików zmiana zachowania mechanizmu logowania nie wymaga ponownej kompilacji. Istnieje możliwość rozszerzania istniejących funkcjonalności przez zaimplementowanie własnych poziomów logowania czy też obiektów miejsc przeznaczenia logów.</a:t>
            </a:r>
          </a:p>
          <a:p>
            <a:pPr marL="0" indent="0">
              <a:buNone/>
            </a:pPr>
            <a:r>
              <a:rPr lang="pl-PL" dirty="0"/>
              <a:t>Obiekty różnych typów tworzą struktury drzewiaste. Relacje między elementami tej struktury są analogiczne jak w XML tzn. występują dzieci, rodzice, przodkowie i potomkowie. Różne właściwości danego obiektu mogą być propagowane na jego dzieci.</a:t>
            </a:r>
          </a:p>
          <a:p>
            <a:pPr marL="0" indent="0">
              <a:buNone/>
            </a:pPr>
            <a:endParaRPr lang="pl-PL" dirty="0"/>
          </a:p>
          <a:p>
            <a:pPr marL="0" indent="0">
              <a:buNone/>
            </a:pPr>
            <a:endParaRPr lang="pl-PL" dirty="0"/>
          </a:p>
        </p:txBody>
      </p:sp>
      <p:pic>
        <p:nvPicPr>
          <p:cNvPr id="3" name="Obraz 2">
            <a:extLst>
              <a:ext uri="{FF2B5EF4-FFF2-40B4-BE49-F238E27FC236}">
                <a16:creationId xmlns:a16="http://schemas.microsoft.com/office/drawing/2014/main" id="{F50087EF-5646-4417-AC17-CF3F61B7E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116632"/>
            <a:ext cx="7589396" cy="2915593"/>
          </a:xfrm>
          <a:prstGeom prst="rect">
            <a:avLst/>
          </a:prstGeom>
          <a:effectLst>
            <a:outerShdw blurRad="50800" dist="50800" dir="5400000" algn="ctr" rotWithShape="0">
              <a:schemeClr val="tx1">
                <a:alpha val="13000"/>
              </a:schemeClr>
            </a:outerShdw>
          </a:effectLst>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DA93308-B530-4F9F-824B-B3459F7AA0D5}"/>
              </a:ext>
            </a:extLst>
          </p:cNvPr>
          <p:cNvSpPr>
            <a:spLocks noGrp="1"/>
          </p:cNvSpPr>
          <p:nvPr>
            <p:ph type="title"/>
          </p:nvPr>
        </p:nvSpPr>
        <p:spPr/>
        <p:txBody>
          <a:bodyPr/>
          <a:lstStyle/>
          <a:p>
            <a:r>
              <a:rPr lang="pl-PL" dirty="0"/>
              <a:t>Apache Log4j 2</a:t>
            </a:r>
          </a:p>
        </p:txBody>
      </p:sp>
      <p:sp>
        <p:nvSpPr>
          <p:cNvPr id="5" name="pole tekstowe 4">
            <a:extLst>
              <a:ext uri="{FF2B5EF4-FFF2-40B4-BE49-F238E27FC236}">
                <a16:creationId xmlns:a16="http://schemas.microsoft.com/office/drawing/2014/main" id="{A06BAFF7-88D4-4B3B-BD04-678EA47A48EB}"/>
              </a:ext>
            </a:extLst>
          </p:cNvPr>
          <p:cNvSpPr txBox="1"/>
          <p:nvPr/>
        </p:nvSpPr>
        <p:spPr>
          <a:xfrm>
            <a:off x="1522413" y="2276872"/>
            <a:ext cx="9937104" cy="3139321"/>
          </a:xfrm>
          <a:prstGeom prst="rect">
            <a:avLst/>
          </a:prstGeom>
          <a:noFill/>
        </p:spPr>
        <p:txBody>
          <a:bodyPr wrap="square" rtlCol="0">
            <a:spAutoFit/>
          </a:bodyPr>
          <a:lstStyle/>
          <a:p>
            <a:r>
              <a:rPr lang="pl-PL" dirty="0"/>
              <a:t>W czerwcu 2014 został wydany następca Log4J 1, Apache Log4j 2. Biblioteka została napisana od początku, główne różnice między wersją Log4J 1 są następujące:</a:t>
            </a:r>
          </a:p>
          <a:p>
            <a:pPr marL="285750" indent="-285750">
              <a:buFont typeface="Arial" panose="020B0604020202020204" pitchFamily="34" charset="0"/>
              <a:buChar char="•"/>
            </a:pPr>
            <a:r>
              <a:rPr lang="pl-PL" b="1" dirty="0"/>
              <a:t>Poprawiona niezawodność </a:t>
            </a:r>
            <a:r>
              <a:rPr lang="pl-PL" dirty="0"/>
              <a:t>- Wiadomości nie są tracone podczas rekonfiguracji struktury jak w Log4J 1 lub </a:t>
            </a:r>
            <a:r>
              <a:rPr lang="pl-PL" dirty="0" err="1"/>
              <a:t>Logack</a:t>
            </a:r>
            <a:r>
              <a:rPr lang="pl-PL" dirty="0"/>
              <a:t>.</a:t>
            </a:r>
          </a:p>
          <a:p>
            <a:pPr marL="285750" indent="-285750">
              <a:buFont typeface="Arial" panose="020B0604020202020204" pitchFamily="34" charset="0"/>
              <a:buChar char="•"/>
            </a:pPr>
            <a:r>
              <a:rPr lang="pl-PL" b="1" dirty="0"/>
              <a:t>Rozszerzalność</a:t>
            </a:r>
            <a:r>
              <a:rPr lang="pl-PL" dirty="0"/>
              <a:t> - Log4J 2 obsługuje system wtyczek, aby umożliwić użytkownikom definiowanie i konfigurowanie niestandardowych komponentów</a:t>
            </a:r>
          </a:p>
          <a:p>
            <a:pPr marL="285750" indent="-285750">
              <a:buFont typeface="Arial" panose="020B0604020202020204" pitchFamily="34" charset="0"/>
              <a:buChar char="•"/>
            </a:pPr>
            <a:r>
              <a:rPr lang="pl-PL" b="1" dirty="0"/>
              <a:t>Uproszczona składnia konfiguracji</a:t>
            </a:r>
          </a:p>
          <a:p>
            <a:pPr marL="285750" indent="-285750">
              <a:buFont typeface="Arial" panose="020B0604020202020204" pitchFamily="34" charset="0"/>
              <a:buChar char="•"/>
            </a:pPr>
            <a:r>
              <a:rPr lang="pl-PL" b="1" dirty="0"/>
              <a:t>Obsługa XML, JSON, YAML</a:t>
            </a:r>
          </a:p>
          <a:p>
            <a:pPr marL="285750" indent="-285750">
              <a:buFont typeface="Arial" panose="020B0604020202020204" pitchFamily="34" charset="0"/>
              <a:buChar char="•"/>
            </a:pPr>
            <a:r>
              <a:rPr lang="pl-PL" b="1" dirty="0"/>
              <a:t>Obsługa wielu API - </a:t>
            </a:r>
            <a:r>
              <a:rPr lang="pl-PL" dirty="0"/>
              <a:t>Log4J 2 może być używany z aplikacjami korzystających z Log4J 2, Log4j 1.2, SLF4J, </a:t>
            </a:r>
            <a:r>
              <a:rPr lang="pl-PL" dirty="0" err="1"/>
              <a:t>Commons</a:t>
            </a:r>
            <a:r>
              <a:rPr lang="pl-PL" dirty="0"/>
              <a:t> </a:t>
            </a:r>
            <a:r>
              <a:rPr lang="pl-PL" dirty="0" err="1"/>
              <a:t>Logging</a:t>
            </a:r>
            <a:r>
              <a:rPr lang="pl-PL" dirty="0"/>
              <a:t> i </a:t>
            </a:r>
            <a:r>
              <a:rPr lang="pl-PL" dirty="0" err="1"/>
              <a:t>java.util.logging</a:t>
            </a:r>
            <a:r>
              <a:rPr lang="pl-PL" dirty="0"/>
              <a:t> (JUL)</a:t>
            </a:r>
          </a:p>
          <a:p>
            <a:pPr marL="285750" indent="-285750">
              <a:buFont typeface="Arial" panose="020B0604020202020204" pitchFamily="34" charset="0"/>
              <a:buChar char="•"/>
            </a:pPr>
            <a:r>
              <a:rPr lang="pl-PL" b="1" dirty="0"/>
              <a:t>Poprawa szybkość</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Poziomy logów Log4J</a:t>
            </a:r>
          </a:p>
        </p:txBody>
      </p:sp>
      <p:graphicFrame>
        <p:nvGraphicFramePr>
          <p:cNvPr id="8" name="Symbol zastępczy zawartości 7">
            <a:extLst>
              <a:ext uri="{FF2B5EF4-FFF2-40B4-BE49-F238E27FC236}">
                <a16:creationId xmlns:a16="http://schemas.microsoft.com/office/drawing/2014/main" id="{6D10EA2C-A497-4346-A3DC-E02E2EDC3E68}"/>
              </a:ext>
            </a:extLst>
          </p:cNvPr>
          <p:cNvGraphicFramePr>
            <a:graphicFrameLocks noGrp="1"/>
          </p:cNvGraphicFramePr>
          <p:nvPr>
            <p:ph sz="half" idx="1"/>
            <p:extLst>
              <p:ext uri="{D42A27DB-BD31-4B8C-83A1-F6EECF244321}">
                <p14:modId xmlns:p14="http://schemas.microsoft.com/office/powerpoint/2010/main" val="3068382242"/>
              </p:ext>
            </p:extLst>
          </p:nvPr>
        </p:nvGraphicFramePr>
        <p:xfrm>
          <a:off x="1504950" y="1905000"/>
          <a:ext cx="10134078" cy="3235960"/>
        </p:xfrm>
        <a:graphic>
          <a:graphicData uri="http://schemas.openxmlformats.org/drawingml/2006/table">
            <a:tbl>
              <a:tblPr firstRow="1" bandRow="1">
                <a:tableStyleId>{073A0DAA-6AF3-43AB-8588-CEC1D06C72B9}</a:tableStyleId>
              </a:tblPr>
              <a:tblGrid>
                <a:gridCol w="2433018">
                  <a:extLst>
                    <a:ext uri="{9D8B030D-6E8A-4147-A177-3AD203B41FA5}">
                      <a16:colId xmlns:a16="http://schemas.microsoft.com/office/drawing/2014/main" val="2652375230"/>
                    </a:ext>
                  </a:extLst>
                </a:gridCol>
                <a:gridCol w="7701060">
                  <a:extLst>
                    <a:ext uri="{9D8B030D-6E8A-4147-A177-3AD203B41FA5}">
                      <a16:colId xmlns:a16="http://schemas.microsoft.com/office/drawing/2014/main" val="333962979"/>
                    </a:ext>
                  </a:extLst>
                </a:gridCol>
              </a:tblGrid>
              <a:tr h="370840">
                <a:tc>
                  <a:txBody>
                    <a:bodyPr/>
                    <a:lstStyle/>
                    <a:p>
                      <a:r>
                        <a:rPr lang="pl-PL" dirty="0"/>
                        <a:t>Poziom</a:t>
                      </a:r>
                    </a:p>
                  </a:txBody>
                  <a:tcPr/>
                </a:tc>
                <a:tc>
                  <a:txBody>
                    <a:bodyPr/>
                    <a:lstStyle/>
                    <a:p>
                      <a:r>
                        <a:rPr lang="pl-PL" dirty="0"/>
                        <a:t>Opis</a:t>
                      </a:r>
                    </a:p>
                  </a:txBody>
                  <a:tcPr/>
                </a:tc>
                <a:extLst>
                  <a:ext uri="{0D108BD9-81ED-4DB2-BD59-A6C34878D82A}">
                    <a16:rowId xmlns:a16="http://schemas.microsoft.com/office/drawing/2014/main" val="2960131182"/>
                  </a:ext>
                </a:extLst>
              </a:tr>
              <a:tr h="370840">
                <a:tc>
                  <a:txBody>
                    <a:bodyPr/>
                    <a:lstStyle/>
                    <a:p>
                      <a:r>
                        <a:rPr lang="pl-PL" dirty="0"/>
                        <a:t>OFF</a:t>
                      </a:r>
                    </a:p>
                  </a:txBody>
                  <a:tcPr/>
                </a:tc>
                <a:tc>
                  <a:txBody>
                    <a:bodyPr/>
                    <a:lstStyle/>
                    <a:p>
                      <a:r>
                        <a:rPr lang="pl-PL" dirty="0"/>
                        <a:t>Wyłączenie logowania</a:t>
                      </a:r>
                    </a:p>
                  </a:txBody>
                  <a:tcPr/>
                </a:tc>
                <a:extLst>
                  <a:ext uri="{0D108BD9-81ED-4DB2-BD59-A6C34878D82A}">
                    <a16:rowId xmlns:a16="http://schemas.microsoft.com/office/drawing/2014/main" val="219512693"/>
                  </a:ext>
                </a:extLst>
              </a:tr>
              <a:tr h="370840">
                <a:tc>
                  <a:txBody>
                    <a:bodyPr/>
                    <a:lstStyle/>
                    <a:p>
                      <a:r>
                        <a:rPr lang="pl-PL" dirty="0"/>
                        <a:t>FATAL</a:t>
                      </a:r>
                    </a:p>
                  </a:txBody>
                  <a:tcPr/>
                </a:tc>
                <a:tc>
                  <a:txBody>
                    <a:bodyPr/>
                    <a:lstStyle/>
                    <a:p>
                      <a:r>
                        <a:rPr lang="pl-PL" dirty="0"/>
                        <a:t>Poważne błędy, które  powodują przedwczesne wyłączenie programu</a:t>
                      </a:r>
                    </a:p>
                  </a:txBody>
                  <a:tcPr/>
                </a:tc>
                <a:extLst>
                  <a:ext uri="{0D108BD9-81ED-4DB2-BD59-A6C34878D82A}">
                    <a16:rowId xmlns:a16="http://schemas.microsoft.com/office/drawing/2014/main" val="1070026249"/>
                  </a:ext>
                </a:extLst>
              </a:tr>
              <a:tr h="370840">
                <a:tc>
                  <a:txBody>
                    <a:bodyPr/>
                    <a:lstStyle/>
                    <a:p>
                      <a:r>
                        <a:rPr lang="pl-PL" dirty="0"/>
                        <a:t>ERROR</a:t>
                      </a:r>
                    </a:p>
                  </a:txBody>
                  <a:tcPr/>
                </a:tc>
                <a:tc>
                  <a:txBody>
                    <a:bodyPr/>
                    <a:lstStyle/>
                    <a:p>
                      <a:r>
                        <a:rPr lang="pl-PL" dirty="0"/>
                        <a:t>Inne błędy w czasie wykonywania lub nieoczekiwane warunki</a:t>
                      </a:r>
                    </a:p>
                  </a:txBody>
                  <a:tcPr/>
                </a:tc>
                <a:extLst>
                  <a:ext uri="{0D108BD9-81ED-4DB2-BD59-A6C34878D82A}">
                    <a16:rowId xmlns:a16="http://schemas.microsoft.com/office/drawing/2014/main" val="3736262608"/>
                  </a:ext>
                </a:extLst>
              </a:tr>
              <a:tr h="370840">
                <a:tc>
                  <a:txBody>
                    <a:bodyPr/>
                    <a:lstStyle/>
                    <a:p>
                      <a:r>
                        <a:rPr lang="pl-PL" dirty="0"/>
                        <a:t>WARN</a:t>
                      </a:r>
                    </a:p>
                  </a:txBody>
                  <a:tcPr/>
                </a:tc>
                <a:tc>
                  <a:txBody>
                    <a:bodyPr/>
                    <a:lstStyle/>
                    <a:p>
                      <a:r>
                        <a:rPr lang="pl-PL" dirty="0"/>
                        <a:t>Używanie przestarzałych API, niepoprawne wykorzystanie API, inne sytuacje niepożądane lub nieoczekiwane, ale niekoniecznie „złe”</a:t>
                      </a:r>
                    </a:p>
                  </a:txBody>
                  <a:tcPr/>
                </a:tc>
                <a:extLst>
                  <a:ext uri="{0D108BD9-81ED-4DB2-BD59-A6C34878D82A}">
                    <a16:rowId xmlns:a16="http://schemas.microsoft.com/office/drawing/2014/main" val="385563955"/>
                  </a:ext>
                </a:extLst>
              </a:tr>
              <a:tr h="370840">
                <a:tc>
                  <a:txBody>
                    <a:bodyPr/>
                    <a:lstStyle/>
                    <a:p>
                      <a:r>
                        <a:rPr lang="pl-PL" dirty="0"/>
                        <a:t>INFO</a:t>
                      </a:r>
                    </a:p>
                  </a:txBody>
                  <a:tcPr/>
                </a:tc>
                <a:tc>
                  <a:txBody>
                    <a:bodyPr/>
                    <a:lstStyle/>
                    <a:p>
                      <a:r>
                        <a:rPr lang="pl-PL" dirty="0"/>
                        <a:t>Interesujące zdarzenia w czasie wykonywania (np. uruchamianie, zamykanie)</a:t>
                      </a:r>
                    </a:p>
                  </a:txBody>
                  <a:tcPr/>
                </a:tc>
                <a:extLst>
                  <a:ext uri="{0D108BD9-81ED-4DB2-BD59-A6C34878D82A}">
                    <a16:rowId xmlns:a16="http://schemas.microsoft.com/office/drawing/2014/main" val="2301537879"/>
                  </a:ext>
                </a:extLst>
              </a:tr>
              <a:tr h="370840">
                <a:tc>
                  <a:txBody>
                    <a:bodyPr/>
                    <a:lstStyle/>
                    <a:p>
                      <a:r>
                        <a:rPr lang="pl-PL" dirty="0"/>
                        <a:t>DEBUG</a:t>
                      </a:r>
                    </a:p>
                  </a:txBody>
                  <a:tcPr/>
                </a:tc>
                <a:tc>
                  <a:txBody>
                    <a:bodyPr/>
                    <a:lstStyle/>
                    <a:p>
                      <a:r>
                        <a:rPr lang="pl-PL" dirty="0"/>
                        <a:t>Szczegółowe informacje na temat uruchomionego programu</a:t>
                      </a:r>
                    </a:p>
                  </a:txBody>
                  <a:tcPr/>
                </a:tc>
                <a:extLst>
                  <a:ext uri="{0D108BD9-81ED-4DB2-BD59-A6C34878D82A}">
                    <a16:rowId xmlns:a16="http://schemas.microsoft.com/office/drawing/2014/main" val="3420037750"/>
                  </a:ext>
                </a:extLst>
              </a:tr>
              <a:tr h="370840">
                <a:tc>
                  <a:txBody>
                    <a:bodyPr/>
                    <a:lstStyle/>
                    <a:p>
                      <a:r>
                        <a:rPr lang="pl-PL" dirty="0"/>
                        <a:t>TRACE</a:t>
                      </a:r>
                    </a:p>
                  </a:txBody>
                  <a:tcPr/>
                </a:tc>
                <a:tc>
                  <a:txBody>
                    <a:bodyPr/>
                    <a:lstStyle/>
                    <a:p>
                      <a:r>
                        <a:rPr lang="pl-PL" dirty="0"/>
                        <a:t>Najbardziej szczegółowe informacje</a:t>
                      </a:r>
                    </a:p>
                  </a:txBody>
                  <a:tcPr/>
                </a:tc>
                <a:extLst>
                  <a:ext uri="{0D108BD9-81ED-4DB2-BD59-A6C34878D82A}">
                    <a16:rowId xmlns:a16="http://schemas.microsoft.com/office/drawing/2014/main" val="4264708005"/>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Konfiguracja</a:t>
            </a:r>
          </a:p>
        </p:txBody>
      </p:sp>
      <p:sp>
        <p:nvSpPr>
          <p:cNvPr id="9" name="pole tekstowe 8">
            <a:extLst>
              <a:ext uri="{FF2B5EF4-FFF2-40B4-BE49-F238E27FC236}">
                <a16:creationId xmlns:a16="http://schemas.microsoft.com/office/drawing/2014/main" id="{C98138AD-2794-4EA6-B796-4F9C03221DB4}"/>
              </a:ext>
            </a:extLst>
          </p:cNvPr>
          <p:cNvSpPr txBox="1"/>
          <p:nvPr/>
        </p:nvSpPr>
        <p:spPr>
          <a:xfrm>
            <a:off x="1522413" y="1988840"/>
            <a:ext cx="9505056" cy="2585323"/>
          </a:xfrm>
          <a:prstGeom prst="rect">
            <a:avLst/>
          </a:prstGeom>
          <a:noFill/>
        </p:spPr>
        <p:txBody>
          <a:bodyPr wrap="square" rtlCol="0">
            <a:spAutoFit/>
          </a:bodyPr>
          <a:lstStyle/>
          <a:p>
            <a:r>
              <a:rPr lang="pl-PL" dirty="0"/>
              <a:t>Log4J może być skonfigurowany przez plik konfiguracyjny lub przez kod Java. Pliki konfiguracyjne mogą być w formacie XML, JSON, YAML albo .</a:t>
            </a:r>
            <a:r>
              <a:rPr lang="pl-PL" dirty="0" err="1"/>
              <a:t>properies</a:t>
            </a:r>
            <a:r>
              <a:rPr lang="pl-PL" dirty="0"/>
              <a:t>. W konfiguracji możemy zdefiniować trzy główne komponenty: </a:t>
            </a:r>
            <a:r>
              <a:rPr lang="pl-PL" dirty="0" err="1"/>
              <a:t>Logger</a:t>
            </a:r>
            <a:r>
              <a:rPr lang="pl-PL" dirty="0"/>
              <a:t>, </a:t>
            </a:r>
            <a:r>
              <a:rPr lang="pl-PL" dirty="0" err="1"/>
              <a:t>Appender</a:t>
            </a:r>
            <a:r>
              <a:rPr lang="pl-PL" dirty="0"/>
              <a:t>, Layout. Konfiguracja logowania przez plik ma tą przewagę że logowanie </a:t>
            </a:r>
            <a:r>
              <a:rPr lang="pl-PL" dirty="0" err="1"/>
              <a:t>mże</a:t>
            </a:r>
            <a:r>
              <a:rPr lang="pl-PL" dirty="0"/>
              <a:t> być włączane oraz wyłączane bez potrzeby modyfikowania aplikacji, która używa Log4J. </a:t>
            </a:r>
          </a:p>
          <a:p>
            <a:pPr marL="285750" indent="-285750">
              <a:buFont typeface="Arial" panose="020B0604020202020204" pitchFamily="34" charset="0"/>
              <a:buChar char="•"/>
            </a:pPr>
            <a:r>
              <a:rPr lang="pl-PL" b="1" dirty="0" err="1"/>
              <a:t>Loggery</a:t>
            </a:r>
            <a:r>
              <a:rPr lang="pl-PL" dirty="0"/>
              <a:t> są to obiekty posiadające metody, które tworzą logi i ustawiają im odpowiedni priorytet.</a:t>
            </a:r>
          </a:p>
          <a:p>
            <a:pPr marL="285750" indent="-285750">
              <a:buFont typeface="Arial" panose="020B0604020202020204" pitchFamily="34" charset="0"/>
              <a:buChar char="•"/>
            </a:pPr>
            <a:r>
              <a:rPr lang="pl-PL" b="1" dirty="0" err="1"/>
              <a:t>Appendery</a:t>
            </a:r>
            <a:r>
              <a:rPr lang="pl-PL" dirty="0"/>
              <a:t> są to obiekty, w których </a:t>
            </a:r>
            <a:r>
              <a:rPr lang="pl-PL" dirty="0" err="1"/>
              <a:t>sa</a:t>
            </a:r>
            <a:r>
              <a:rPr lang="pl-PL" dirty="0"/>
              <a:t> definiowane miejsca do których mogą trafić logi.</a:t>
            </a:r>
          </a:p>
          <a:p>
            <a:pPr marL="285750" indent="-285750">
              <a:buFont typeface="Arial" panose="020B0604020202020204" pitchFamily="34" charset="0"/>
              <a:buChar char="•"/>
            </a:pPr>
            <a:r>
              <a:rPr lang="pl-PL" b="1" dirty="0"/>
              <a:t>Layouty</a:t>
            </a:r>
            <a:r>
              <a:rPr lang="pl-PL" dirty="0"/>
              <a:t> są obiekty, które decydują o postaci jakie mają mieć komunikaty.</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522411" y="-387424"/>
            <a:ext cx="9144001" cy="1371600"/>
          </a:xfrm>
        </p:spPr>
        <p:txBody>
          <a:bodyPr rtlCol="0"/>
          <a:lstStyle/>
          <a:p>
            <a:r>
              <a:rPr lang="pl-PL" dirty="0"/>
              <a:t>TTCC</a:t>
            </a:r>
          </a:p>
        </p:txBody>
      </p:sp>
      <p:sp>
        <p:nvSpPr>
          <p:cNvPr id="3" name="pole tekstowe 2">
            <a:extLst>
              <a:ext uri="{FF2B5EF4-FFF2-40B4-BE49-F238E27FC236}">
                <a16:creationId xmlns:a16="http://schemas.microsoft.com/office/drawing/2014/main" id="{D570A6A4-FC5A-4C87-AF31-FB4E75991FCD}"/>
              </a:ext>
            </a:extLst>
          </p:cNvPr>
          <p:cNvSpPr txBox="1"/>
          <p:nvPr/>
        </p:nvSpPr>
        <p:spPr>
          <a:xfrm>
            <a:off x="1522411" y="1292424"/>
            <a:ext cx="10044607" cy="5909310"/>
          </a:xfrm>
          <a:prstGeom prst="rect">
            <a:avLst/>
          </a:prstGeom>
          <a:noFill/>
        </p:spPr>
        <p:txBody>
          <a:bodyPr wrap="square" rtlCol="0">
            <a:spAutoFit/>
          </a:bodyPr>
          <a:lstStyle/>
          <a:p>
            <a:r>
              <a:rPr lang="pl-PL" dirty="0"/>
              <a:t>TTCC jest to format wiadomości używanej przez Log4J. TTCC jest to skrót od Time </a:t>
            </a:r>
            <a:r>
              <a:rPr lang="pl-PL" dirty="0" err="1"/>
              <a:t>Thread</a:t>
            </a:r>
            <a:r>
              <a:rPr lang="pl-PL" dirty="0"/>
              <a:t> </a:t>
            </a:r>
            <a:r>
              <a:rPr lang="pl-PL" dirty="0" err="1"/>
              <a:t>Category</a:t>
            </a:r>
            <a:r>
              <a:rPr lang="pl-PL" dirty="0"/>
              <a:t> Component. Używa następującego wzoru:</a:t>
            </a:r>
          </a:p>
          <a:p>
            <a:pPr algn="ctr"/>
            <a:r>
              <a:rPr lang="pt-BR" dirty="0">
                <a:latin typeface="Consolas" panose="020B0609020204030204" pitchFamily="49" charset="0"/>
                <a:cs typeface="Consolas" panose="020B0609020204030204" pitchFamily="49" charset="0"/>
              </a:rPr>
              <a:t>%r [%t] %-5p %c %x - %m%n</a:t>
            </a:r>
            <a:endParaRPr lang="pl-PL" dirty="0">
              <a:latin typeface="Consolas" panose="020B0609020204030204" pitchFamily="49" charset="0"/>
              <a:cs typeface="Consolas" panose="020B0609020204030204" pitchFamily="49" charset="0"/>
            </a:endParaRPr>
          </a:p>
          <a:p>
            <a:r>
              <a:rPr lang="pl-PL" dirty="0">
                <a:cs typeface="Consolas" panose="020B0609020204030204" pitchFamily="49" charset="0"/>
              </a:rPr>
              <a:t>Gdzie:</a:t>
            </a: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r>
              <a:rPr lang="pl-PL" dirty="0">
                <a:cs typeface="Consolas" panose="020B0609020204030204" pitchFamily="49" charset="0"/>
              </a:rPr>
              <a:t>Przykładowy wynik: </a:t>
            </a:r>
          </a:p>
          <a:p>
            <a:r>
              <a:rPr lang="pl-PL" dirty="0">
                <a:latin typeface="Consolas" panose="020B0609020204030204" pitchFamily="49" charset="0"/>
                <a:cs typeface="Consolas" panose="020B0609020204030204" pitchFamily="49" charset="0"/>
              </a:rPr>
              <a:t>467 [</a:t>
            </a:r>
            <a:r>
              <a:rPr lang="pl-PL" dirty="0" err="1">
                <a:latin typeface="Consolas" panose="020B0609020204030204" pitchFamily="49" charset="0"/>
                <a:cs typeface="Consolas" panose="020B0609020204030204" pitchFamily="49" charset="0"/>
              </a:rPr>
              <a:t>main</a:t>
            </a:r>
            <a:r>
              <a:rPr lang="pl-PL" dirty="0">
                <a:latin typeface="Consolas" panose="020B0609020204030204" pitchFamily="49" charset="0"/>
                <a:cs typeface="Consolas" panose="020B0609020204030204" pitchFamily="49" charset="0"/>
              </a:rPr>
              <a:t>] INFO org.apache.log4j.examples.Sort - </a:t>
            </a:r>
            <a:r>
              <a:rPr lang="pl-PL" dirty="0" err="1">
                <a:latin typeface="Consolas" panose="020B0609020204030204" pitchFamily="49" charset="0"/>
                <a:cs typeface="Consolas" panose="020B0609020204030204" pitchFamily="49" charset="0"/>
              </a:rPr>
              <a:t>Exiting</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main</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method</a:t>
            </a:r>
            <a:r>
              <a:rPr lang="pl-PL" dirty="0">
                <a:latin typeface="Consolas" panose="020B0609020204030204" pitchFamily="49" charset="0"/>
                <a:cs typeface="Consolas" panose="020B0609020204030204" pitchFamily="49" charset="0"/>
              </a:rPr>
              <a:t>.</a:t>
            </a: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a:p>
            <a:endParaRPr lang="pl-PL" dirty="0">
              <a:latin typeface="Consolas" panose="020B0609020204030204" pitchFamily="49" charset="0"/>
              <a:cs typeface="Consolas" panose="020B0609020204030204" pitchFamily="49" charset="0"/>
            </a:endParaRPr>
          </a:p>
        </p:txBody>
      </p:sp>
      <p:graphicFrame>
        <p:nvGraphicFramePr>
          <p:cNvPr id="5" name="Tabela 4">
            <a:extLst>
              <a:ext uri="{FF2B5EF4-FFF2-40B4-BE49-F238E27FC236}">
                <a16:creationId xmlns:a16="http://schemas.microsoft.com/office/drawing/2014/main" id="{2A38F4F5-5C47-4D5E-A5E3-8C40FEF1E9BB}"/>
              </a:ext>
            </a:extLst>
          </p:cNvPr>
          <p:cNvGraphicFramePr>
            <a:graphicFrameLocks noGrp="1"/>
          </p:cNvGraphicFramePr>
          <p:nvPr>
            <p:extLst>
              <p:ext uri="{D42A27DB-BD31-4B8C-83A1-F6EECF244321}">
                <p14:modId xmlns:p14="http://schemas.microsoft.com/office/powerpoint/2010/main" val="2537865946"/>
              </p:ext>
            </p:extLst>
          </p:nvPr>
        </p:nvGraphicFramePr>
        <p:xfrm>
          <a:off x="1629914" y="2516560"/>
          <a:ext cx="8125884" cy="3134360"/>
        </p:xfrm>
        <a:graphic>
          <a:graphicData uri="http://schemas.openxmlformats.org/drawingml/2006/table">
            <a:tbl>
              <a:tblPr bandRow="1">
                <a:tableStyleId>{073A0DAA-6AF3-43AB-8588-CEC1D06C72B9}</a:tableStyleId>
              </a:tblPr>
              <a:tblGrid>
                <a:gridCol w="864096">
                  <a:extLst>
                    <a:ext uri="{9D8B030D-6E8A-4147-A177-3AD203B41FA5}">
                      <a16:colId xmlns:a16="http://schemas.microsoft.com/office/drawing/2014/main" val="244483383"/>
                    </a:ext>
                  </a:extLst>
                </a:gridCol>
                <a:gridCol w="7261788">
                  <a:extLst>
                    <a:ext uri="{9D8B030D-6E8A-4147-A177-3AD203B41FA5}">
                      <a16:colId xmlns:a16="http://schemas.microsoft.com/office/drawing/2014/main" val="1644127780"/>
                    </a:ext>
                  </a:extLst>
                </a:gridCol>
              </a:tblGrid>
              <a:tr h="370840">
                <a:tc>
                  <a:txBody>
                    <a:bodyPr/>
                    <a:lstStyle/>
                    <a:p>
                      <a:r>
                        <a:rPr lang="pl-PL" dirty="0">
                          <a:effectLst/>
                          <a:latin typeface="Consolas" panose="020B0609020204030204" pitchFamily="49" charset="0"/>
                          <a:cs typeface="Consolas" panose="020B0609020204030204" pitchFamily="49" charset="0"/>
                        </a:rPr>
                        <a:t>%r</a:t>
                      </a:r>
                    </a:p>
                  </a:txBody>
                  <a:tcPr anchor="ctr"/>
                </a:tc>
                <a:tc>
                  <a:txBody>
                    <a:bodyPr/>
                    <a:lstStyle/>
                    <a:p>
                      <a:r>
                        <a:rPr lang="pl-PL" dirty="0"/>
                        <a:t>Służy do wyświetlania liczby milisekund, które upłynęły od czasu konstrukcji layoutu do wygenerowania tego zdarzenia</a:t>
                      </a:r>
                    </a:p>
                  </a:txBody>
                  <a:tcPr/>
                </a:tc>
                <a:extLst>
                  <a:ext uri="{0D108BD9-81ED-4DB2-BD59-A6C34878D82A}">
                    <a16:rowId xmlns:a16="http://schemas.microsoft.com/office/drawing/2014/main" val="1201216267"/>
                  </a:ext>
                </a:extLst>
              </a:tr>
              <a:tr h="370840">
                <a:tc>
                  <a:txBody>
                    <a:bodyPr/>
                    <a:lstStyle/>
                    <a:p>
                      <a:r>
                        <a:rPr lang="pl-PL" dirty="0">
                          <a:latin typeface="Consolas" panose="020B0609020204030204" pitchFamily="49" charset="0"/>
                          <a:cs typeface="Consolas" panose="020B0609020204030204" pitchFamily="49" charset="0"/>
                        </a:rPr>
                        <a:t>%t</a:t>
                      </a:r>
                    </a:p>
                  </a:txBody>
                  <a:tcPr/>
                </a:tc>
                <a:tc>
                  <a:txBody>
                    <a:bodyPr/>
                    <a:lstStyle/>
                    <a:p>
                      <a:r>
                        <a:rPr lang="pl-PL" dirty="0"/>
                        <a:t>Służy do wyświetlania nazwy wątku, który wygenerował to zdarzenie</a:t>
                      </a:r>
                    </a:p>
                  </a:txBody>
                  <a:tcPr/>
                </a:tc>
                <a:extLst>
                  <a:ext uri="{0D108BD9-81ED-4DB2-BD59-A6C34878D82A}">
                    <a16:rowId xmlns:a16="http://schemas.microsoft.com/office/drawing/2014/main" val="789510796"/>
                  </a:ext>
                </a:extLst>
              </a:tr>
              <a:tr h="370840">
                <a:tc>
                  <a:txBody>
                    <a:bodyPr/>
                    <a:lstStyle/>
                    <a:p>
                      <a:r>
                        <a:rPr lang="pl-PL" dirty="0">
                          <a:latin typeface="Consolas" panose="020B0609020204030204" pitchFamily="49" charset="0"/>
                          <a:cs typeface="Consolas" panose="020B0609020204030204" pitchFamily="49" charset="0"/>
                        </a:rPr>
                        <a:t>%p</a:t>
                      </a:r>
                    </a:p>
                  </a:txBody>
                  <a:tcPr/>
                </a:tc>
                <a:tc>
                  <a:txBody>
                    <a:bodyPr/>
                    <a:lstStyle/>
                    <a:p>
                      <a:r>
                        <a:rPr lang="pl-PL" dirty="0"/>
                        <a:t>Służy do wyświetlania priorytetu zdarzenia</a:t>
                      </a:r>
                    </a:p>
                  </a:txBody>
                  <a:tcPr/>
                </a:tc>
                <a:extLst>
                  <a:ext uri="{0D108BD9-81ED-4DB2-BD59-A6C34878D82A}">
                    <a16:rowId xmlns:a16="http://schemas.microsoft.com/office/drawing/2014/main" val="2632031557"/>
                  </a:ext>
                </a:extLst>
              </a:tr>
              <a:tr h="370840">
                <a:tc>
                  <a:txBody>
                    <a:bodyPr/>
                    <a:lstStyle/>
                    <a:p>
                      <a:r>
                        <a:rPr lang="pl-PL" dirty="0">
                          <a:latin typeface="Consolas" panose="020B0609020204030204" pitchFamily="49" charset="0"/>
                          <a:cs typeface="Consolas" panose="020B0609020204030204" pitchFamily="49" charset="0"/>
                        </a:rPr>
                        <a:t>%c</a:t>
                      </a:r>
                    </a:p>
                  </a:txBody>
                  <a:tcPr/>
                </a:tc>
                <a:tc>
                  <a:txBody>
                    <a:bodyPr/>
                    <a:lstStyle/>
                    <a:p>
                      <a:r>
                        <a:rPr lang="pl-PL" dirty="0"/>
                        <a:t>Służy do wyświetlania kategorii zdarzenia</a:t>
                      </a:r>
                    </a:p>
                  </a:txBody>
                  <a:tcPr/>
                </a:tc>
                <a:extLst>
                  <a:ext uri="{0D108BD9-81ED-4DB2-BD59-A6C34878D82A}">
                    <a16:rowId xmlns:a16="http://schemas.microsoft.com/office/drawing/2014/main" val="1580885117"/>
                  </a:ext>
                </a:extLst>
              </a:tr>
              <a:tr h="370840">
                <a:tc>
                  <a:txBody>
                    <a:bodyPr/>
                    <a:lstStyle/>
                    <a:p>
                      <a:r>
                        <a:rPr lang="pl-PL" dirty="0">
                          <a:latin typeface="Consolas" panose="020B0609020204030204" pitchFamily="49" charset="0"/>
                          <a:cs typeface="Consolas" panose="020B0609020204030204" pitchFamily="49" charset="0"/>
                        </a:rPr>
                        <a:t>%x</a:t>
                      </a:r>
                    </a:p>
                  </a:txBody>
                  <a:tcPr/>
                </a:tc>
                <a:tc>
                  <a:txBody>
                    <a:bodyPr/>
                    <a:lstStyle/>
                    <a:p>
                      <a:r>
                        <a:rPr lang="pl-PL" dirty="0"/>
                        <a:t>Służy do wyświetlania NDC (</a:t>
                      </a:r>
                      <a:r>
                        <a:rPr lang="pl-PL" dirty="0" err="1"/>
                        <a:t>nested</a:t>
                      </a:r>
                      <a:r>
                        <a:rPr lang="pl-PL" dirty="0"/>
                        <a:t> </a:t>
                      </a:r>
                      <a:r>
                        <a:rPr lang="pl-PL" dirty="0" err="1"/>
                        <a:t>diagnostic</a:t>
                      </a:r>
                      <a:r>
                        <a:rPr lang="pl-PL" dirty="0"/>
                        <a:t> </a:t>
                      </a:r>
                      <a:r>
                        <a:rPr lang="pl-PL" dirty="0" err="1"/>
                        <a:t>context</a:t>
                      </a:r>
                      <a:r>
                        <a:rPr lang="pl-PL" dirty="0"/>
                        <a:t>) powiązanego z wątkiem, który wygenerował zdarzenie</a:t>
                      </a:r>
                    </a:p>
                  </a:txBody>
                  <a:tcPr/>
                </a:tc>
                <a:extLst>
                  <a:ext uri="{0D108BD9-81ED-4DB2-BD59-A6C34878D82A}">
                    <a16:rowId xmlns:a16="http://schemas.microsoft.com/office/drawing/2014/main" val="2278043148"/>
                  </a:ext>
                </a:extLst>
              </a:tr>
              <a:tr h="370840">
                <a:tc>
                  <a:txBody>
                    <a:bodyPr/>
                    <a:lstStyle/>
                    <a:p>
                      <a:r>
                        <a:rPr lang="pl-PL" dirty="0">
                          <a:latin typeface="Consolas" panose="020B0609020204030204" pitchFamily="49" charset="0"/>
                          <a:cs typeface="Consolas" panose="020B0609020204030204" pitchFamily="49" charset="0"/>
                        </a:rPr>
                        <a:t>%m</a:t>
                      </a:r>
                    </a:p>
                  </a:txBody>
                  <a:tcPr/>
                </a:tc>
                <a:tc>
                  <a:txBody>
                    <a:bodyPr/>
                    <a:lstStyle/>
                    <a:p>
                      <a:r>
                        <a:rPr lang="pl-PL" dirty="0"/>
                        <a:t>Służy do wyświetlania komunikatu od aplikacji powiązanym ze zdarzeniem</a:t>
                      </a:r>
                    </a:p>
                  </a:txBody>
                  <a:tcPr/>
                </a:tc>
                <a:extLst>
                  <a:ext uri="{0D108BD9-81ED-4DB2-BD59-A6C34878D82A}">
                    <a16:rowId xmlns:a16="http://schemas.microsoft.com/office/drawing/2014/main" val="3732278888"/>
                  </a:ext>
                </a:extLst>
              </a:tr>
              <a:tr h="370840">
                <a:tc>
                  <a:txBody>
                    <a:bodyPr/>
                    <a:lstStyle/>
                    <a:p>
                      <a:r>
                        <a:rPr lang="pl-PL" dirty="0">
                          <a:latin typeface="Consolas" panose="020B0609020204030204" pitchFamily="49" charset="0"/>
                          <a:cs typeface="Consolas" panose="020B0609020204030204" pitchFamily="49" charset="0"/>
                        </a:rPr>
                        <a:t>%n</a:t>
                      </a:r>
                    </a:p>
                  </a:txBody>
                  <a:tcPr/>
                </a:tc>
                <a:tc>
                  <a:txBody>
                    <a:bodyPr/>
                    <a:lstStyle/>
                    <a:p>
                      <a:r>
                        <a:rPr lang="pl-PL" dirty="0"/>
                        <a:t>Służy do wyświetlania znaku nowej linii</a:t>
                      </a:r>
                    </a:p>
                  </a:txBody>
                  <a:tcPr/>
                </a:tc>
                <a:extLst>
                  <a:ext uri="{0D108BD9-81ED-4DB2-BD59-A6C34878D82A}">
                    <a16:rowId xmlns:a16="http://schemas.microsoft.com/office/drawing/2014/main" val="1344980748"/>
                  </a:ext>
                </a:extLst>
              </a:tr>
            </a:tbl>
          </a:graphicData>
        </a:graphic>
      </p:graphicFrame>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DD66B4A-AF69-41C2-B4D8-FBF6410F6114}"/>
              </a:ext>
            </a:extLst>
          </p:cNvPr>
          <p:cNvSpPr>
            <a:spLocks noGrp="1"/>
          </p:cNvSpPr>
          <p:nvPr>
            <p:ph idx="1"/>
          </p:nvPr>
        </p:nvSpPr>
        <p:spPr>
          <a:xfrm>
            <a:off x="693812" y="1904999"/>
            <a:ext cx="10873208" cy="4114801"/>
          </a:xfrm>
          <a:solidFill>
            <a:schemeClr val="bg1"/>
          </a:solidFill>
        </p:spPr>
        <p:txBody>
          <a:bodyPr>
            <a:normAutofit fontScale="85000" lnSpcReduction="20000"/>
          </a:bodyPr>
          <a:lstStyle/>
          <a:p>
            <a:pPr marL="0" indent="0">
              <a:buNone/>
            </a:pPr>
            <a:r>
              <a:rPr lang="pl-PL" dirty="0">
                <a:latin typeface="Consolas" panose="020B0609020204030204" pitchFamily="49" charset="0"/>
                <a:cs typeface="Consolas" panose="020B0609020204030204" pitchFamily="49" charset="0"/>
              </a:rPr>
              <a:t>import org.apache.logging.log4j.LogManager;</a:t>
            </a:r>
          </a:p>
          <a:p>
            <a:pPr marL="0" indent="0">
              <a:buNone/>
            </a:pPr>
            <a:r>
              <a:rPr lang="pl-PL" dirty="0">
                <a:latin typeface="Consolas" panose="020B0609020204030204" pitchFamily="49" charset="0"/>
                <a:cs typeface="Consolas" panose="020B0609020204030204" pitchFamily="49" charset="0"/>
              </a:rPr>
              <a:t>import org.apache.logging.log4j.Logger;</a:t>
            </a:r>
          </a:p>
          <a:p>
            <a:pPr marL="0" indent="0">
              <a:buNone/>
            </a:pP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public </a:t>
            </a:r>
            <a:r>
              <a:rPr lang="pl-PL" dirty="0" err="1">
                <a:latin typeface="Consolas" panose="020B0609020204030204" pitchFamily="49" charset="0"/>
                <a:cs typeface="Consolas" panose="020B0609020204030204" pitchFamily="49" charset="0"/>
              </a:rPr>
              <a:t>class</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HelloWorld</a:t>
            </a: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private</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static</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final</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Logger</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logger</a:t>
            </a:r>
            <a:r>
              <a:rPr lang="pl-PL" dirty="0">
                <a:latin typeface="Consolas" panose="020B0609020204030204" pitchFamily="49" charset="0"/>
                <a:cs typeface="Consolas" panose="020B0609020204030204" pitchFamily="49" charset="0"/>
              </a:rPr>
              <a:t> = </a:t>
            </a:r>
            <a:r>
              <a:rPr lang="pl-PL" dirty="0" err="1">
                <a:latin typeface="Consolas" panose="020B0609020204030204" pitchFamily="49" charset="0"/>
                <a:cs typeface="Consolas" panose="020B0609020204030204" pitchFamily="49" charset="0"/>
              </a:rPr>
              <a:t>LogManager.getLogger</a:t>
            </a:r>
            <a:r>
              <a:rPr lang="pl-PL" dirty="0">
                <a:latin typeface="Consolas" panose="020B0609020204030204" pitchFamily="49" charset="0"/>
                <a:cs typeface="Consolas" panose="020B0609020204030204" pitchFamily="49" charset="0"/>
              </a:rPr>
              <a:t>("</a:t>
            </a:r>
            <a:r>
              <a:rPr lang="pl-PL" dirty="0" err="1">
                <a:latin typeface="Consolas" panose="020B0609020204030204" pitchFamily="49" charset="0"/>
                <a:cs typeface="Consolas" panose="020B0609020204030204" pitchFamily="49" charset="0"/>
              </a:rPr>
              <a:t>HelloWorld</a:t>
            </a:r>
            <a:r>
              <a:rPr lang="pl-PL" dirty="0">
                <a:latin typeface="Consolas" panose="020B0609020204030204" pitchFamily="49" charset="0"/>
                <a:cs typeface="Consolas" panose="020B0609020204030204" pitchFamily="49" charset="0"/>
              </a:rPr>
              <a:t>");</a:t>
            </a:r>
          </a:p>
          <a:p>
            <a:pPr marL="0" indent="0">
              <a:buNone/>
            </a:pPr>
            <a:r>
              <a:rPr lang="pl-PL" dirty="0">
                <a:latin typeface="Consolas" panose="020B0609020204030204" pitchFamily="49" charset="0"/>
                <a:cs typeface="Consolas" panose="020B0609020204030204" pitchFamily="49" charset="0"/>
              </a:rPr>
              <a:t>    public </a:t>
            </a:r>
            <a:r>
              <a:rPr lang="pl-PL" dirty="0" err="1">
                <a:latin typeface="Consolas" panose="020B0609020204030204" pitchFamily="49" charset="0"/>
                <a:cs typeface="Consolas" panose="020B0609020204030204" pitchFamily="49" charset="0"/>
              </a:rPr>
              <a:t>static</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void</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main</a:t>
            </a:r>
            <a:r>
              <a:rPr lang="pl-PL" dirty="0">
                <a:latin typeface="Consolas" panose="020B0609020204030204" pitchFamily="49" charset="0"/>
                <a:cs typeface="Consolas" panose="020B0609020204030204" pitchFamily="49" charset="0"/>
              </a:rPr>
              <a:t>(String[] </a:t>
            </a:r>
            <a:r>
              <a:rPr lang="pl-PL" dirty="0" err="1">
                <a:latin typeface="Consolas" panose="020B0609020204030204" pitchFamily="49" charset="0"/>
                <a:cs typeface="Consolas" panose="020B0609020204030204" pitchFamily="49" charset="0"/>
              </a:rPr>
              <a:t>args</a:t>
            </a: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        logger.info("Hello, World!");</a:t>
            </a:r>
          </a:p>
          <a:p>
            <a:pPr marL="0" indent="0">
              <a:buNone/>
            </a:pPr>
            <a:r>
              <a:rPr lang="pl-PL" dirty="0">
                <a:latin typeface="Consolas" panose="020B0609020204030204" pitchFamily="49" charset="0"/>
                <a:cs typeface="Consolas" panose="020B0609020204030204" pitchFamily="49" charset="0"/>
              </a:rPr>
              <a:t>    }</a:t>
            </a:r>
          </a:p>
          <a:p>
            <a:pPr marL="0" indent="0">
              <a:buNone/>
            </a:pPr>
            <a:r>
              <a:rPr lang="pl-PL" dirty="0">
                <a:latin typeface="Consolas" panose="020B0609020204030204" pitchFamily="49" charset="0"/>
                <a:cs typeface="Consolas" panose="020B0609020204030204" pitchFamily="49" charset="0"/>
              </a:rPr>
              <a:t>}</a:t>
            </a:r>
          </a:p>
        </p:txBody>
      </p:sp>
      <p:sp>
        <p:nvSpPr>
          <p:cNvPr id="5" name="Tytuł 4">
            <a:extLst>
              <a:ext uri="{FF2B5EF4-FFF2-40B4-BE49-F238E27FC236}">
                <a16:creationId xmlns:a16="http://schemas.microsoft.com/office/drawing/2014/main" id="{9291AA0D-04AC-4AF9-A868-E19BCFA4703B}"/>
              </a:ext>
            </a:extLst>
          </p:cNvPr>
          <p:cNvSpPr>
            <a:spLocks noGrp="1"/>
          </p:cNvSpPr>
          <p:nvPr>
            <p:ph type="title"/>
          </p:nvPr>
        </p:nvSpPr>
        <p:spPr/>
        <p:txBody>
          <a:bodyPr/>
          <a:lstStyle/>
          <a:p>
            <a:r>
              <a:rPr lang="pl-PL" dirty="0"/>
              <a:t>Hello World</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Niebieski tunel cyfrowy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3_TF02895261_TF02895261.potx" id="{14CCE596-AA37-43C2-B98C-813FCDA8645F}" vid="{D6541014-4DA5-4F9D-A429-DBC462091ED2}"/>
    </a:ext>
  </a:extLst>
</a:theme>
</file>

<file path=ppt/theme/theme2.xml><?xml version="1.0" encoding="utf-8"?>
<a:theme xmlns:a="http://schemas.openxmlformats.org/drawingml/2006/main" name="Motyw pakietu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purl.org/dc/elements/1.1/"/>
    <ds:schemaRef ds:uri="http://purl.org/dc/dcmitype/"/>
    <ds:schemaRef ds:uri="4873beb7-5857-4685-be1f-d57550cc96cc"/>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biznesowa z niebieskim tunelem cyfrowym (panoramiczna)</Template>
  <TotalTime>0</TotalTime>
  <Words>591</Words>
  <Application>Microsoft Office PowerPoint</Application>
  <PresentationFormat>Niestandardowy</PresentationFormat>
  <Paragraphs>78</Paragraphs>
  <Slides>7</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7</vt:i4>
      </vt:variant>
    </vt:vector>
  </HeadingPairs>
  <TitlesOfParts>
    <vt:vector size="11" baseType="lpstr">
      <vt:lpstr>Arial</vt:lpstr>
      <vt:lpstr>Consolas</vt:lpstr>
      <vt:lpstr>Corbel</vt:lpstr>
      <vt:lpstr>Niebieski tunel cyfrowy 16:9</vt:lpstr>
      <vt:lpstr>Dziennik logów w Javie</vt:lpstr>
      <vt:lpstr>Prezentacja programu PowerPoint</vt:lpstr>
      <vt:lpstr>Apache Log4j 2</vt:lpstr>
      <vt:lpstr>Poziomy logów Log4J</vt:lpstr>
      <vt:lpstr>Konfiguracja</vt:lpstr>
      <vt:lpstr>TTCC</vt:lpstr>
      <vt:lpstr>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2019-05-05T16:12:44Z</dcterms:created>
  <dcterms:modified xsi:type="dcterms:W3CDTF">2019-05-05T18:35:26Z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