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6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7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8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9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10.xml" ContentType="application/vnd.openxmlformats-officedocument.theme+xml"/>
  <Override PartName="/ppt/slideLayouts/slideLayout67.xml" ContentType="application/vnd.openxmlformats-officedocument.presentationml.slideLayout+xml"/>
  <Override PartName="/ppt/theme/theme11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12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1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14.xml" ContentType="application/vnd.openxmlformats-officedocument.theme+xml"/>
  <Override PartName="/ppt/theme/theme1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54" r:id="rId4"/>
    <p:sldMasterId id="2147483648" r:id="rId5"/>
    <p:sldMasterId id="2147483659" r:id="rId6"/>
    <p:sldMasterId id="2147483755" r:id="rId7"/>
    <p:sldMasterId id="2147483763" r:id="rId8"/>
    <p:sldMasterId id="2147483779" r:id="rId9"/>
    <p:sldMasterId id="2147483730" r:id="rId10"/>
    <p:sldMasterId id="2147483738" r:id="rId11"/>
    <p:sldMasterId id="2147483722" r:id="rId12"/>
    <p:sldMasterId id="2147483746" r:id="rId13"/>
    <p:sldMasterId id="2147483675" r:id="rId14"/>
    <p:sldMasterId id="2147483787" r:id="rId15"/>
    <p:sldMasterId id="2147483798" r:id="rId16"/>
  </p:sldMasterIdLst>
  <p:notesMasterIdLst>
    <p:notesMasterId r:id="rId24"/>
  </p:notesMasterIdLst>
  <p:handoutMasterIdLst>
    <p:handoutMasterId r:id="rId25"/>
  </p:handoutMasterIdLst>
  <p:sldIdLst>
    <p:sldId id="351" r:id="rId17"/>
    <p:sldId id="352" r:id="rId18"/>
    <p:sldId id="384" r:id="rId19"/>
    <p:sldId id="404" r:id="rId20"/>
    <p:sldId id="407" r:id="rId21"/>
    <p:sldId id="408" r:id="rId22"/>
    <p:sldId id="409" r:id="rId23"/>
  </p:sldIdLst>
  <p:sldSz cx="9144000" cy="6858000" type="screen4x3"/>
  <p:notesSz cx="6834188" cy="9979025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9966"/>
    <a:srgbClr val="86BAF4"/>
    <a:srgbClr val="FFFF99"/>
    <a:srgbClr val="0000FF"/>
    <a:srgbClr val="FF3399"/>
    <a:srgbClr val="66FF66"/>
    <a:srgbClr val="99CCFF"/>
    <a:srgbClr val="A5B9B3"/>
    <a:srgbClr val="BB9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82" autoAdjust="0"/>
    <p:restoredTop sz="93250" autoAdjust="0"/>
  </p:normalViewPr>
  <p:slideViewPr>
    <p:cSldViewPr snapToGrid="0">
      <p:cViewPr>
        <p:scale>
          <a:sx n="70" d="100"/>
          <a:sy n="70" d="100"/>
        </p:scale>
        <p:origin x="-1680" y="-60"/>
      </p:cViewPr>
      <p:guideLst>
        <p:guide orient="horz" pos="1252"/>
        <p:guide orient="horz" pos="809"/>
        <p:guide orient="horz" pos="3861"/>
        <p:guide pos="2880"/>
        <p:guide pos="2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65" d="100"/>
          <a:sy n="65" d="100"/>
        </p:scale>
        <p:origin x="-2322" y="-72"/>
      </p:cViewPr>
      <p:guideLst>
        <p:guide orient="horz" pos="3143"/>
        <p:guide pos="21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2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5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1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" Target="slides/slide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7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22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71913" y="0"/>
            <a:ext cx="29606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2AD0D-FCE4-4AC3-80E4-391363750BC0}" type="datetimeFigureOut">
              <a:rPr lang="sv-SE" sz="1100" smtClean="0">
                <a:latin typeface="Arial" pitchFamily="34" charset="0"/>
                <a:cs typeface="Arial" pitchFamily="34" charset="0"/>
              </a:rPr>
              <a:t>2018-01-05</a:t>
            </a:fld>
            <a:endParaRPr lang="sv-SE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78963"/>
            <a:ext cx="29622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FD27F-DCDB-4D3B-B6DE-946B7D4F34DB}" type="slidenum">
              <a:rPr lang="sv-SE" sz="1100" smtClean="0">
                <a:latin typeface="Arial" pitchFamily="34" charset="0"/>
                <a:cs typeface="Arial" pitchFamily="34" charset="0"/>
              </a:rPr>
              <a:t>‹#›</a:t>
            </a:fld>
            <a:endParaRPr lang="sv-SE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38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71125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fld id="{B35A79AD-8434-4456-9B6E-2D4F4A74A796}" type="datetimeFigureOut">
              <a:rPr lang="sv-SE" smtClean="0"/>
              <a:pPr/>
              <a:t>2018-01-05</a:t>
            </a:fld>
            <a:endParaRPr lang="sv-S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7713"/>
            <a:ext cx="4991100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3419" y="4740037"/>
            <a:ext cx="5467350" cy="44905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71125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fld id="{68186CD8-2B5F-47D2-B024-698315872481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4423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000"/>
      </a:spcBef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1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image" Target="../media/image13.emf"/><Relationship Id="rId4" Type="http://schemas.openxmlformats.org/officeDocument/2006/relationships/oleObject" Target="../embeddings/oleObject2.bin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5627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2014Q1</a:t>
            </a:r>
            <a:endParaRPr lang="en-US" noProof="0" dirty="0"/>
          </a:p>
        </p:txBody>
      </p:sp>
      <p:sp>
        <p:nvSpPr>
          <p:cNvPr id="6" name="Rectangle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4833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5548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2014Q1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0167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2014Q1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8630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2014Q1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9227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2014Q1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033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2014Q1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7239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2014Q1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2079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867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2014Q1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376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2014Q1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29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2014Q1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1537146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2014Q1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1806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2014Q1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3800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2014Q1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35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2014Q1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409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1572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2014Q1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82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2014Q1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1860307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2014Q1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930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2014Q1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3644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2014Q1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5450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2014Q1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239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2014Q1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637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738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2014Q1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8645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2014Q1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206526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2014Q1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0008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2014Q1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991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2014Q1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0310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2014Q1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747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144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2014Q1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351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2014Q1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1011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2014Q1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1227082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2014Q1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91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2014Q1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0317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2014Q1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383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2014Q1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8827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1853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2014Q1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8419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2014Q1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4108956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2014Q1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6487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2014Q1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249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2014Q1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6109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2014Q1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961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2014Q1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778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1665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2014Q1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4808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2014Q1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893701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2014Q1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1217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2014Q1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0731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2014Q1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3036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2014Q1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0445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2014Q1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536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8221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2014Q1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8571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2014Q1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256923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2014Q1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48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2014Q1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1362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2014Q1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1425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2014Q1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3185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779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3524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Department, Name, Document name, Security Class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Date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3926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2014Q1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6" y="1989138"/>
            <a:ext cx="86519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75043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262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Department, Name, Document name, Security Class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Date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7344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Department, Name, Document name, Security Class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Date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5118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Department, Name, Document name, Security Class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Date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298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Department, Name, Document name, Security Class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Date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832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Department, Name, Document name, Security Class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Date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6" y="1989138"/>
            <a:ext cx="86519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75043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964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Half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Department, Name, Document name, Security Class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Date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9088" y="349884"/>
            <a:ext cx="3961967" cy="11430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4572000" y="-1"/>
            <a:ext cx="4572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7487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Thre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Department, Name, Document name, Security Class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Date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410095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third picture</a:t>
            </a:r>
            <a:endParaRPr lang="en-US" noProof="0" dirty="0"/>
          </a:p>
        </p:txBody>
      </p:sp>
      <p:sp>
        <p:nvSpPr>
          <p:cNvPr id="9" name="Rectangle 6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first picture</a:t>
            </a:r>
            <a:endParaRPr lang="en-US" noProof="0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2052275"/>
            <a:ext cx="4572000" cy="20232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second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9088" y="349884"/>
            <a:ext cx="3961967" cy="11430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9823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Department, Name, Document name, Security Class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Date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3660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03619381"/>
              </p:ext>
            </p:extLst>
          </p:nvPr>
        </p:nvGraphicFramePr>
        <p:xfrm>
          <a:off x="1591" y="159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1" y="1591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4"/>
          <p:cNvPicPr preferRelativeResize="0"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689100" y="1965328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McK Title Elements" hidden="1"/>
          <p:cNvGrpSpPr/>
          <p:nvPr userDrawn="1"/>
        </p:nvGrpSpPr>
        <p:grpSpPr bwMode="gray">
          <a:xfrm>
            <a:off x="1689100" y="5527327"/>
            <a:ext cx="5036085" cy="494022"/>
            <a:chOff x="1689100" y="5527327"/>
            <a:chExt cx="5036085" cy="494022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gray">
            <a:xfrm>
              <a:off x="1689100" y="5527327"/>
              <a:ext cx="5036085" cy="220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gray">
            <a:xfrm>
              <a:off x="1689100" y="5801064"/>
              <a:ext cx="5036085" cy="220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gray">
          <a:xfrm>
            <a:off x="1689102" y="3404037"/>
            <a:ext cx="5864640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300" b="1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89103" y="4609686"/>
            <a:ext cx="5864640" cy="219820"/>
          </a:xfrm>
        </p:spPr>
        <p:txBody>
          <a:bodyPr>
            <a:spAutoFit/>
          </a:bodyPr>
          <a:lstStyle>
            <a:lvl1pPr>
              <a:defRPr sz="140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275876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"/>
          <p:cNvSpPr txBox="1">
            <a:spLocks/>
          </p:cNvSpPr>
          <p:nvPr userDrawn="1"/>
        </p:nvSpPr>
        <p:spPr>
          <a:xfrm>
            <a:off x="8753518" y="6672387"/>
            <a:ext cx="160294" cy="15701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mtClean="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3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Half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2014Q1</a:t>
            </a:r>
            <a:endParaRPr lang="en-US" noProof="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9088" y="349884"/>
            <a:ext cx="3961967" cy="11430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4572000" y="-1"/>
            <a:ext cx="4572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7974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Thre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2014Q1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410095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third picture</a:t>
            </a:r>
            <a:endParaRPr lang="en-US" noProof="0" dirty="0"/>
          </a:p>
        </p:txBody>
      </p:sp>
      <p:sp>
        <p:nvSpPr>
          <p:cNvPr id="9" name="Rectangle 6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first picture</a:t>
            </a:r>
            <a:endParaRPr lang="en-US" noProof="0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2052275"/>
            <a:ext cx="4572000" cy="20232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second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9088" y="349884"/>
            <a:ext cx="3961967" cy="11430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505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64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63.xml"/><Relationship Id="rId9" Type="http://schemas.openxmlformats.org/officeDocument/2006/relationships/image" Target="../media/image10.jpeg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67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theme" Target="../theme/theme12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3" Type="http://schemas.openxmlformats.org/officeDocument/2006/relationships/theme" Target="../theme/theme13.xml"/><Relationship Id="rId21" Type="http://schemas.openxmlformats.org/officeDocument/2006/relationships/oleObject" Target="../embeddings/oleObject1.bin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" Type="http://schemas.openxmlformats.org/officeDocument/2006/relationships/slideLayout" Target="../slideLayouts/slideLayout79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1" Type="http://schemas.openxmlformats.org/officeDocument/2006/relationships/slideLayout" Target="../slideLayouts/slideLayout78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image" Target="../media/image2.wmf"/><Relationship Id="rId5" Type="http://schemas.openxmlformats.org/officeDocument/2006/relationships/tags" Target="../tags/tag1.xml"/><Relationship Id="rId15" Type="http://schemas.openxmlformats.org/officeDocument/2006/relationships/tags" Target="../tags/tag11.xml"/><Relationship Id="rId23" Type="http://schemas.openxmlformats.org/officeDocument/2006/relationships/image" Target="../media/image12.jpeg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4" Type="http://schemas.openxmlformats.org/officeDocument/2006/relationships/vmlDrawing" Target="../drawings/vmlDrawing1.v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image" Target="../media/image1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28.xml"/><Relationship Id="rId9" Type="http://schemas.openxmlformats.org/officeDocument/2006/relationships/image" Target="../media/image5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36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35.xml"/><Relationship Id="rId9" Type="http://schemas.openxmlformats.org/officeDocument/2006/relationships/image" Target="../media/image6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43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2.xml"/><Relationship Id="rId9" Type="http://schemas.openxmlformats.org/officeDocument/2006/relationships/image" Target="../media/image7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50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9.xml"/><Relationship Id="rId9" Type="http://schemas.openxmlformats.org/officeDocument/2006/relationships/image" Target="../media/image8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57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56.xml"/><Relationship Id="rId9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Click to edit Master text styles</a:t>
            </a:r>
          </a:p>
          <a:p>
            <a:pPr marL="234950" lvl="1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Second level</a:t>
            </a:r>
          </a:p>
          <a:p>
            <a:pPr marL="234950" lvl="2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Third level</a:t>
            </a:r>
          </a:p>
          <a:p>
            <a:pPr marL="234950" lvl="3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Fourth level</a:t>
            </a:r>
          </a:p>
          <a:p>
            <a:pPr marL="234950" lvl="4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 dirty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dirty="0" smtClean="0"/>
              <a:t>Volvo Group PDM Academy</a:t>
            </a:r>
            <a:endParaRPr lang="en-US" sz="900" noProof="0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2014Q1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8865338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3" descr="Volvo_Trucks_Eicher_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0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 dirty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dirty="0" smtClean="0"/>
              <a:t>Volvo Group Trucks Technology</a:t>
            </a:r>
            <a:endParaRPr lang="en-US" sz="900" noProof="0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2014Q1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355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92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Department, Name, Document name, Security Class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100" b="1" dirty="0" smtClean="0">
                <a:solidFill>
                  <a:srgbClr val="000000"/>
                </a:solidFill>
              </a:rPr>
              <a:t>Volvo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Date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31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547054653"/>
              </p:ext>
            </p:ext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think-cell Slide" r:id="rId21" imgW="270" imgH="270" progId="TCLayout.ActiveDocument.1">
                  <p:embed/>
                </p:oleObj>
              </mc:Choice>
              <mc:Fallback>
                <p:oleObj name="think-cell Slide" r:id="rId2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15"/>
          <p:cNvGrpSpPr>
            <a:grpSpLocks/>
          </p:cNvGrpSpPr>
          <p:nvPr/>
        </p:nvGrpSpPr>
        <p:grpSpPr bwMode="gray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23" name="Picture 16" descr="grått band nertill"/>
            <p:cNvPicPr>
              <a:picLocks noChangeAspect="1" noChangeArrowheads="1"/>
            </p:cNvPicPr>
            <p:nvPr userDrawn="1"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Line 17"/>
            <p:cNvSpPr>
              <a:spLocks noChangeShapeType="1"/>
            </p:cNvSpPr>
            <p:nvPr userDrawn="1"/>
          </p:nvSpPr>
          <p:spPr bwMode="gray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sv-SE" sz="1600">
                <a:solidFill>
                  <a:srgbClr val="000000"/>
                </a:solidFill>
              </a:endParaRPr>
            </a:p>
          </p:txBody>
        </p:sp>
        <p:pic>
          <p:nvPicPr>
            <p:cNvPr id="25" name="Picture 18"/>
            <p:cNvPicPr>
              <a:picLocks noChangeAspect="1" noChangeArrowheads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gray">
          <a:xfrm>
            <a:off x="2248776" y="2508985"/>
            <a:ext cx="4389768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728" y="281045"/>
            <a:ext cx="8574087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gray">
          <a:xfrm>
            <a:off x="339725" y="27536"/>
            <a:ext cx="87671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gray">
          <a:xfrm>
            <a:off x="339728" y="662689"/>
            <a:ext cx="8574087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3" name="McK Slide Elements" hidden="1"/>
          <p:cNvGrpSpPr/>
          <p:nvPr/>
        </p:nvGrpSpPr>
        <p:grpSpPr bwMode="gray">
          <a:xfrm>
            <a:off x="339728" y="6470082"/>
            <a:ext cx="7432675" cy="354191"/>
            <a:chOff x="339725" y="5743003"/>
            <a:chExt cx="8574087" cy="354191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gray">
            <a:xfrm>
              <a:off x="339725" y="5743003"/>
              <a:ext cx="8574087" cy="1570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gray">
            <a:xfrm>
              <a:off x="339725" y="5940180"/>
              <a:ext cx="8574087" cy="1570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74513" indent="-474513" defTabSz="913235" fontAlgn="base">
                <a:spcBef>
                  <a:spcPct val="0"/>
                </a:spcBef>
                <a:spcAft>
                  <a:spcPct val="0"/>
                </a:spcAft>
                <a:tabLst>
                  <a:tab pos="474513" algn="l"/>
                </a:tabLst>
              </a:pPr>
              <a:r>
                <a:rPr lang="en-US" sz="1000" dirty="0" smtClean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2248776" y="1927496"/>
            <a:ext cx="4350892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sp>
        <p:nvSpPr>
          <p:cNvPr id="27" name="Rectangle 21"/>
          <p:cNvSpPr>
            <a:spLocks noChangeArrowheads="1"/>
          </p:cNvSpPr>
          <p:nvPr/>
        </p:nvSpPr>
        <p:spPr bwMode="gray">
          <a:xfrm>
            <a:off x="339728" y="6256341"/>
            <a:ext cx="1795363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 sz="1100" b="1" dirty="0" smtClean="0">
                <a:solidFill>
                  <a:srgbClr val="000000"/>
                </a:solidFill>
              </a:rPr>
              <a:t>Volvo Group Headquarters</a:t>
            </a:r>
            <a:endParaRPr lang="sv-SE" sz="1100" b="1" dirty="0">
              <a:solidFill>
                <a:srgbClr val="000000"/>
              </a:solidFill>
            </a:endParaRPr>
          </a:p>
        </p:txBody>
      </p:sp>
      <p:grpSp>
        <p:nvGrpSpPr>
          <p:cNvPr id="31" name="LegendBoxes" hidden="1"/>
          <p:cNvGrpSpPr>
            <a:grpSpLocks/>
          </p:cNvGrpSpPr>
          <p:nvPr/>
        </p:nvGrpSpPr>
        <p:grpSpPr bwMode="gray">
          <a:xfrm>
            <a:off x="8150228" y="360076"/>
            <a:ext cx="774701" cy="1001714"/>
            <a:chOff x="4936" y="176"/>
            <a:chExt cx="488" cy="631"/>
          </a:xfrm>
        </p:grpSpPr>
        <p:sp>
          <p:nvSpPr>
            <p:cNvPr id="32" name="Legend1"/>
            <p:cNvSpPr>
              <a:spLocks noChangeArrowheads="1"/>
            </p:cNvSpPr>
            <p:nvPr/>
          </p:nvSpPr>
          <p:spPr bwMode="gray">
            <a:xfrm>
              <a:off x="5096" y="176"/>
              <a:ext cx="328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065" fontAlgn="base">
                <a:spcBef>
                  <a:spcPct val="0"/>
                </a:spcBef>
                <a:spcAft>
                  <a:spcPct val="0"/>
                </a:spcAft>
                <a:buClr>
                  <a:srgbClr val="616161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3" name="LegendRectangle1"/>
            <p:cNvSpPr>
              <a:spLocks noChangeArrowheads="1"/>
            </p:cNvSpPr>
            <p:nvPr/>
          </p:nvSpPr>
          <p:spPr bwMode="gray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4" name="Legend2"/>
            <p:cNvSpPr>
              <a:spLocks noChangeArrowheads="1"/>
            </p:cNvSpPr>
            <p:nvPr/>
          </p:nvSpPr>
          <p:spPr bwMode="gray">
            <a:xfrm>
              <a:off x="5096" y="346"/>
              <a:ext cx="328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065" fontAlgn="base">
                <a:spcBef>
                  <a:spcPct val="0"/>
                </a:spcBef>
                <a:spcAft>
                  <a:spcPct val="0"/>
                </a:spcAft>
                <a:buClr>
                  <a:srgbClr val="616161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5" name="LegendRectangle2"/>
            <p:cNvSpPr>
              <a:spLocks noChangeArrowheads="1"/>
            </p:cNvSpPr>
            <p:nvPr/>
          </p:nvSpPr>
          <p:spPr bwMode="gray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6" name="Legend3"/>
            <p:cNvSpPr>
              <a:spLocks noChangeArrowheads="1"/>
            </p:cNvSpPr>
            <p:nvPr/>
          </p:nvSpPr>
          <p:spPr bwMode="gray">
            <a:xfrm>
              <a:off x="5096" y="517"/>
              <a:ext cx="328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065" fontAlgn="base">
                <a:spcBef>
                  <a:spcPct val="0"/>
                </a:spcBef>
                <a:spcAft>
                  <a:spcPct val="0"/>
                </a:spcAft>
                <a:buClr>
                  <a:srgbClr val="616161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7" name="LegendRectangle3"/>
            <p:cNvSpPr>
              <a:spLocks noChangeArrowheads="1"/>
            </p:cNvSpPr>
            <p:nvPr/>
          </p:nvSpPr>
          <p:spPr bwMode="gray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8" name="Legend4"/>
            <p:cNvSpPr>
              <a:spLocks noChangeArrowheads="1"/>
            </p:cNvSpPr>
            <p:nvPr/>
          </p:nvSpPr>
          <p:spPr bwMode="gray">
            <a:xfrm>
              <a:off x="5096" y="688"/>
              <a:ext cx="328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065" fontAlgn="base">
                <a:spcBef>
                  <a:spcPct val="0"/>
                </a:spcBef>
                <a:spcAft>
                  <a:spcPct val="0"/>
                </a:spcAft>
                <a:buClr>
                  <a:srgbClr val="616161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9" name="LegendRectangle4"/>
            <p:cNvSpPr>
              <a:spLocks noChangeArrowheads="1"/>
            </p:cNvSpPr>
            <p:nvPr/>
          </p:nvSpPr>
          <p:spPr bwMode="gray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0" name="LegendLines" hidden="1"/>
          <p:cNvGrpSpPr>
            <a:grpSpLocks/>
          </p:cNvGrpSpPr>
          <p:nvPr/>
        </p:nvGrpSpPr>
        <p:grpSpPr bwMode="gray">
          <a:xfrm>
            <a:off x="7842251" y="360076"/>
            <a:ext cx="1082676" cy="735014"/>
            <a:chOff x="4750" y="176"/>
            <a:chExt cx="682" cy="463"/>
          </a:xfrm>
        </p:grpSpPr>
        <p:sp>
          <p:nvSpPr>
            <p:cNvPr id="41" name="LineLegend1"/>
            <p:cNvSpPr>
              <a:spLocks noChangeShapeType="1"/>
            </p:cNvSpPr>
            <p:nvPr/>
          </p:nvSpPr>
          <p:spPr bwMode="gray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42" name="LineLegend2"/>
            <p:cNvSpPr>
              <a:spLocks noChangeShapeType="1"/>
            </p:cNvSpPr>
            <p:nvPr/>
          </p:nvSpPr>
          <p:spPr bwMode="gray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43" name="LineLegend3"/>
            <p:cNvSpPr>
              <a:spLocks noChangeShapeType="1"/>
            </p:cNvSpPr>
            <p:nvPr/>
          </p:nvSpPr>
          <p:spPr bwMode="gray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44" name="Legend1"/>
            <p:cNvSpPr>
              <a:spLocks noChangeArrowheads="1"/>
            </p:cNvSpPr>
            <p:nvPr/>
          </p:nvSpPr>
          <p:spPr bwMode="gray">
            <a:xfrm>
              <a:off x="5104" y="176"/>
              <a:ext cx="328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065" fontAlgn="base">
                <a:spcBef>
                  <a:spcPct val="0"/>
                </a:spcBef>
                <a:spcAft>
                  <a:spcPct val="0"/>
                </a:spcAft>
                <a:buClr>
                  <a:srgbClr val="616161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5" name="Legend2"/>
            <p:cNvSpPr>
              <a:spLocks noChangeArrowheads="1"/>
            </p:cNvSpPr>
            <p:nvPr/>
          </p:nvSpPr>
          <p:spPr bwMode="gray">
            <a:xfrm>
              <a:off x="5104" y="344"/>
              <a:ext cx="328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065" fontAlgn="base">
                <a:spcBef>
                  <a:spcPct val="0"/>
                </a:spcBef>
                <a:spcAft>
                  <a:spcPct val="0"/>
                </a:spcAft>
                <a:buClr>
                  <a:srgbClr val="616161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6" name="Legend3"/>
            <p:cNvSpPr>
              <a:spLocks noChangeArrowheads="1"/>
            </p:cNvSpPr>
            <p:nvPr/>
          </p:nvSpPr>
          <p:spPr bwMode="gray">
            <a:xfrm>
              <a:off x="5104" y="520"/>
              <a:ext cx="328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065" fontAlgn="base">
                <a:spcBef>
                  <a:spcPct val="0"/>
                </a:spcBef>
                <a:spcAft>
                  <a:spcPct val="0"/>
                </a:spcAft>
                <a:buClr>
                  <a:srgbClr val="616161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47" name="McKSticker" hidden="1"/>
          <p:cNvGrpSpPr/>
          <p:nvPr/>
        </p:nvGrpSpPr>
        <p:grpSpPr bwMode="gray">
          <a:xfrm>
            <a:off x="7825185" y="360076"/>
            <a:ext cx="1088630" cy="216680"/>
            <a:chOff x="7652145" y="285750"/>
            <a:chExt cx="1088630" cy="216680"/>
          </a:xfrm>
        </p:grpSpPr>
        <p:sp>
          <p:nvSpPr>
            <p:cNvPr id="48" name="StickerRectangle"/>
            <p:cNvSpPr>
              <a:spLocks noChangeArrowheads="1"/>
            </p:cNvSpPr>
            <p:nvPr/>
          </p:nvSpPr>
          <p:spPr bwMode="gray">
            <a:xfrm>
              <a:off x="7652145" y="285750"/>
              <a:ext cx="1088630" cy="21668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065" fontAlgn="base">
                <a:spcBef>
                  <a:spcPct val="0"/>
                </a:spcBef>
                <a:spcAft>
                  <a:spcPct val="0"/>
                </a:spcAft>
                <a:buClr>
                  <a:srgbClr val="616161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9" name="AutoShape 31"/>
            <p:cNvCxnSpPr>
              <a:cxnSpLocks noChangeShapeType="1"/>
              <a:stCxn id="48" idx="2"/>
              <a:endCxn id="48" idx="4"/>
            </p:cNvCxnSpPr>
            <p:nvPr/>
          </p:nvCxnSpPr>
          <p:spPr bwMode="gray">
            <a:xfrm>
              <a:off x="7652145" y="285750"/>
              <a:ext cx="0" cy="21668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32"/>
            <p:cNvCxnSpPr>
              <a:cxnSpLocks noChangeShapeType="1"/>
              <a:stCxn id="48" idx="4"/>
              <a:endCxn id="48" idx="6"/>
            </p:cNvCxnSpPr>
            <p:nvPr/>
          </p:nvCxnSpPr>
          <p:spPr bwMode="gray">
            <a:xfrm>
              <a:off x="7652145" y="502430"/>
              <a:ext cx="1088630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1" name="LegendMoons" hidden="1"/>
          <p:cNvGrpSpPr/>
          <p:nvPr/>
        </p:nvGrpSpPr>
        <p:grpSpPr bwMode="gray">
          <a:xfrm>
            <a:off x="8083388" y="360079"/>
            <a:ext cx="840815" cy="1306516"/>
            <a:chOff x="7769225" y="2105025"/>
            <a:chExt cx="840815" cy="1306516"/>
          </a:xfrm>
        </p:grpSpPr>
        <p:grpSp>
          <p:nvGrpSpPr>
            <p:cNvPr id="52" name="MoonLegend1"/>
            <p:cNvGrpSpPr>
              <a:grpSpLocks noChangeAspect="1"/>
            </p:cNvGrpSpPr>
            <p:nvPr>
              <p:custDataLst>
                <p:tags r:id="rId6"/>
              </p:custDataLst>
            </p:nvPr>
          </p:nvGrpSpPr>
          <p:grpSpPr bwMode="gray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70" name="Oval 38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Arc 39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3" name="MoonLegend2"/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gray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68" name="Oval 4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Arc 42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4" name="MoonLegend4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6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" name="MoonLegend5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64" name="Oval 50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Oval 51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6" name="Legend1"/>
            <p:cNvSpPr>
              <a:spLocks noChangeArrowheads="1"/>
            </p:cNvSpPr>
            <p:nvPr/>
          </p:nvSpPr>
          <p:spPr bwMode="gray">
            <a:xfrm>
              <a:off x="8089900" y="2117725"/>
              <a:ext cx="520140" cy="188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065" fontAlgn="base">
                <a:spcBef>
                  <a:spcPct val="0"/>
                </a:spcBef>
                <a:spcAft>
                  <a:spcPct val="0"/>
                </a:spcAft>
                <a:buClr>
                  <a:srgbClr val="616161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7" name="Legend2"/>
            <p:cNvSpPr>
              <a:spLocks noChangeArrowheads="1"/>
            </p:cNvSpPr>
            <p:nvPr/>
          </p:nvSpPr>
          <p:spPr bwMode="gray">
            <a:xfrm>
              <a:off x="8089900" y="2392363"/>
              <a:ext cx="520140" cy="188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065" fontAlgn="base">
                <a:spcBef>
                  <a:spcPct val="0"/>
                </a:spcBef>
                <a:spcAft>
                  <a:spcPct val="0"/>
                </a:spcAft>
                <a:buClr>
                  <a:srgbClr val="616161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8" name="Legend3"/>
            <p:cNvSpPr>
              <a:spLocks noChangeArrowheads="1"/>
            </p:cNvSpPr>
            <p:nvPr/>
          </p:nvSpPr>
          <p:spPr bwMode="gray">
            <a:xfrm>
              <a:off x="8089900" y="2667002"/>
              <a:ext cx="520140" cy="188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065" fontAlgn="base">
                <a:spcBef>
                  <a:spcPct val="0"/>
                </a:spcBef>
                <a:spcAft>
                  <a:spcPct val="0"/>
                </a:spcAft>
                <a:buClr>
                  <a:srgbClr val="616161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9" name="Legend4"/>
            <p:cNvSpPr>
              <a:spLocks noChangeArrowheads="1"/>
            </p:cNvSpPr>
            <p:nvPr/>
          </p:nvSpPr>
          <p:spPr bwMode="gray">
            <a:xfrm>
              <a:off x="8089900" y="2938465"/>
              <a:ext cx="520140" cy="188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065" fontAlgn="base">
                <a:spcBef>
                  <a:spcPct val="0"/>
                </a:spcBef>
                <a:spcAft>
                  <a:spcPct val="0"/>
                </a:spcAft>
                <a:buClr>
                  <a:srgbClr val="616161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0" name="Legend5"/>
            <p:cNvSpPr>
              <a:spLocks noChangeArrowheads="1"/>
            </p:cNvSpPr>
            <p:nvPr/>
          </p:nvSpPr>
          <p:spPr bwMode="gray">
            <a:xfrm>
              <a:off x="8089900" y="3214690"/>
              <a:ext cx="520140" cy="188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065" fontAlgn="base">
                <a:spcBef>
                  <a:spcPct val="0"/>
                </a:spcBef>
                <a:spcAft>
                  <a:spcPct val="0"/>
                </a:spcAft>
                <a:buClr>
                  <a:srgbClr val="616161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61" name="MoonLegend3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62" name="Oval 47"/>
              <p:cNvSpPr>
                <a:spLocks noChangeAspect="1" noChangeArrowheads="1"/>
              </p:cNvSpPr>
              <p:nvPr>
                <p:custDataLst>
                  <p:tags r:id="rId11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Arc 48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357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3235" rtl="0" eaLnBrk="1" fontAlgn="base" hangingPunct="1">
        <a:spcBef>
          <a:spcPct val="0"/>
        </a:spcBef>
        <a:spcAft>
          <a:spcPct val="0"/>
        </a:spcAft>
        <a:tabLst>
          <a:tab pos="275266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23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23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23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23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331" algn="l" defTabSz="91323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665" algn="l" defTabSz="91323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8999" algn="l" defTabSz="91323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332" algn="l" defTabSz="91323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235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544" indent="-195925" algn="l" defTabSz="91323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itchFamily="34" charset="0"/>
        <a:buChar char="•"/>
        <a:defRPr sz="1600" baseline="0">
          <a:solidFill>
            <a:schemeClr val="tx1"/>
          </a:solidFill>
          <a:latin typeface="+mn-lt"/>
        </a:defRPr>
      </a:lvl2pPr>
      <a:lvl3pPr marL="466331" indent="-267170" algn="l" defTabSz="91323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636" indent="-158683" algn="l" defTabSz="91323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itchFamily="34" charset="0"/>
        <a:buChar char="•"/>
        <a:defRPr sz="1600" baseline="0">
          <a:solidFill>
            <a:schemeClr val="tx1"/>
          </a:solidFill>
          <a:latin typeface="+mn-lt"/>
        </a:defRPr>
      </a:lvl4pPr>
      <a:lvl5pPr marL="764785" indent="-132776" algn="l" defTabSz="91323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4785" indent="-132776" algn="l" defTabSz="91323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4785" indent="-132776" algn="l" defTabSz="91323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4785" indent="-132776" algn="l" defTabSz="91323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4785" indent="-132776" algn="l" defTabSz="91323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31" algn="l" defTabSz="932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665" algn="l" defTabSz="932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999" algn="l" defTabSz="932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332" algn="l" defTabSz="932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665" algn="l" defTabSz="932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996" algn="l" defTabSz="932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329" algn="l" defTabSz="932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663" algn="l" defTabSz="932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 dirty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dirty="0" smtClean="0"/>
              <a:t>Volvo Group PDM Academy</a:t>
            </a:r>
            <a:endParaRPr lang="en-US" sz="900" noProof="0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2014Q1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242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1_VolvoAB_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0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 dirty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dirty="0" smtClean="0"/>
              <a:t>Volvo Group Trucks Technology</a:t>
            </a:r>
            <a:endParaRPr lang="en-US" sz="900" noProof="0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2014Q1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089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10_Trucks_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0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 dirty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dirty="0" smtClean="0"/>
              <a:t>Volvo Group Trucks Technology</a:t>
            </a:r>
            <a:endParaRPr lang="en-US" sz="900" noProof="0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2014Q1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28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3" descr="01_VolvoAB_IronMark_ppt_V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0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 dirty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dirty="0" smtClean="0"/>
              <a:t>Volvo Group Trucks Technology</a:t>
            </a:r>
            <a:endParaRPr lang="en-US" sz="900" noProof="0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2014Q1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923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06_Trucks_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-9525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 dirty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dirty="0" smtClean="0"/>
              <a:t>Volvo Group Trucks Technology</a:t>
            </a:r>
            <a:endParaRPr lang="en-US" sz="900" noProof="0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2014Q1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256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01_Trucks_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-9525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 dirty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dirty="0" smtClean="0"/>
              <a:t>Volvo Group Trucks Technology</a:t>
            </a:r>
            <a:endParaRPr lang="en-US" sz="900" noProof="0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2014Q1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71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 descr="02_Trucks_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0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 dirty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dirty="0" smtClean="0"/>
              <a:t>Volvo Group Trucks Technology</a:t>
            </a:r>
            <a:endParaRPr lang="en-US" sz="900" noProof="0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2014Q1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10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850" y="-5742"/>
            <a:ext cx="6026150" cy="613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 dirty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dirty="0" smtClean="0"/>
              <a:t>Volvo Group Trucks Technology</a:t>
            </a:r>
            <a:endParaRPr lang="en-US" sz="900" noProof="0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dirty="0" smtClean="0"/>
              <a:t>2014Q1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700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9100" y="3049195"/>
            <a:ext cx="5864640" cy="507831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pl-PL" dirty="0" smtClean="0">
                <a:latin typeface="+mn-lt"/>
              </a:rPr>
              <a:t>EDW – Data Quality</a:t>
            </a:r>
            <a:endParaRPr lang="en-US" dirty="0">
              <a:latin typeface="+mn-lt"/>
            </a:endParaRPr>
          </a:p>
        </p:txBody>
      </p:sp>
      <p:sp>
        <p:nvSpPr>
          <p:cNvPr id="6" name="McK Date"/>
          <p:cNvSpPr txBox="1">
            <a:spLocks noChangeArrowheads="1"/>
          </p:cNvSpPr>
          <p:nvPr/>
        </p:nvSpPr>
        <p:spPr bwMode="gray">
          <a:xfrm>
            <a:off x="1839226" y="6360622"/>
            <a:ext cx="5036085" cy="22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smtClean="0">
                <a:solidFill>
                  <a:srgbClr val="000000"/>
                </a:solidFill>
                <a:latin typeface="Arial"/>
              </a:rPr>
              <a:t>201</a:t>
            </a:r>
            <a:r>
              <a:rPr lang="pl-PL" sz="1400" dirty="0" smtClean="0">
                <a:solidFill>
                  <a:srgbClr val="000000"/>
                </a:solidFill>
                <a:latin typeface="Arial"/>
              </a:rPr>
              <a:t>8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93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39725" y="6592579"/>
            <a:ext cx="503238" cy="207963"/>
          </a:xfrm>
        </p:spPr>
        <p:txBody>
          <a:bodyPr/>
          <a:lstStyle/>
          <a:p>
            <a:fld id="{394AB315-E20E-4D83-BD01-AD3F862EE5EA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385983" y="1067526"/>
            <a:ext cx="445539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6600"/>
                    </a:gs>
                    <a:gs pos="100000">
                      <a:srgbClr val="5E2F00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2413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24130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413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2413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413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2413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2413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2413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2413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chemeClr val="tx2"/>
              </a:buClr>
              <a:buFontTx/>
              <a:buAutoNum type="arabicPeriod"/>
            </a:pPr>
            <a:r>
              <a:rPr lang="pl-PL" sz="2400" dirty="0" smtClean="0">
                <a:solidFill>
                  <a:schemeClr val="tx2"/>
                </a:solidFill>
                <a:latin typeface="+mn-lt"/>
                <a:cs typeface="Arial" charset="0"/>
              </a:rPr>
              <a:t>Reasons</a:t>
            </a:r>
            <a:endParaRPr lang="en-US" sz="2400" dirty="0" smtClean="0">
              <a:solidFill>
                <a:schemeClr val="tx2"/>
              </a:solidFill>
              <a:latin typeface="+mn-lt"/>
              <a:cs typeface="Arial" charset="0"/>
            </a:endParaRPr>
          </a:p>
          <a:p>
            <a:pPr>
              <a:buClr>
                <a:schemeClr val="tx2"/>
              </a:buClr>
              <a:buFontTx/>
              <a:buAutoNum type="arabicPeriod"/>
            </a:pPr>
            <a:endParaRPr lang="en-US" sz="2400" dirty="0">
              <a:solidFill>
                <a:schemeClr val="tx2"/>
              </a:solidFill>
              <a:latin typeface="+mn-lt"/>
              <a:cs typeface="Arial" charset="0"/>
            </a:endParaRPr>
          </a:p>
          <a:p>
            <a:pPr>
              <a:buClr>
                <a:schemeClr val="tx2"/>
              </a:buClr>
              <a:buFontTx/>
              <a:buAutoNum type="arabicPeriod"/>
            </a:pPr>
            <a:r>
              <a:rPr lang="pl-PL" sz="2400" dirty="0" smtClean="0">
                <a:solidFill>
                  <a:schemeClr val="tx2"/>
                </a:solidFill>
                <a:latin typeface="+mn-lt"/>
                <a:cs typeface="Arial" charset="0"/>
              </a:rPr>
              <a:t>Data quality areas:</a:t>
            </a:r>
          </a:p>
          <a:p>
            <a:pPr marL="914400" lvl="1" indent="-457200">
              <a:buClr>
                <a:schemeClr val="tx2"/>
              </a:buClr>
              <a:buFont typeface="+mj-lt"/>
              <a:buAutoNum type="alphaLcParenR"/>
            </a:pPr>
            <a:r>
              <a:rPr lang="pl-PL" sz="2400" dirty="0" smtClean="0">
                <a:solidFill>
                  <a:schemeClr val="tx2"/>
                </a:solidFill>
                <a:latin typeface="+mn-lt"/>
                <a:cs typeface="Arial" charset="0"/>
              </a:rPr>
              <a:t>Data Vault</a:t>
            </a:r>
          </a:p>
          <a:p>
            <a:pPr marL="914400" lvl="1" indent="-457200">
              <a:buClr>
                <a:schemeClr val="tx2"/>
              </a:buClr>
              <a:buFont typeface="+mj-lt"/>
              <a:buAutoNum type="alphaLcParenR"/>
            </a:pPr>
            <a:r>
              <a:rPr lang="pl-PL" sz="2400" dirty="0" smtClean="0">
                <a:solidFill>
                  <a:schemeClr val="tx2"/>
                </a:solidFill>
                <a:latin typeface="+mn-lt"/>
                <a:cs typeface="Arial" charset="0"/>
              </a:rPr>
              <a:t>Data Mart</a:t>
            </a:r>
            <a:endParaRPr lang="en-US" sz="2400" dirty="0" smtClean="0">
              <a:solidFill>
                <a:schemeClr val="tx2"/>
              </a:solidFill>
              <a:latin typeface="+mn-lt"/>
              <a:cs typeface="Arial" charset="0"/>
            </a:endParaRPr>
          </a:p>
          <a:p>
            <a:pPr>
              <a:buClr>
                <a:schemeClr val="tx2"/>
              </a:buClr>
              <a:buFontTx/>
              <a:buAutoNum type="arabicPeriod"/>
            </a:pPr>
            <a:endParaRPr lang="en-US" sz="2400" dirty="0" smtClean="0">
              <a:solidFill>
                <a:schemeClr val="tx2"/>
              </a:solidFill>
              <a:latin typeface="+mn-lt"/>
              <a:cs typeface="Arial" charset="0"/>
            </a:endParaRPr>
          </a:p>
          <a:p>
            <a:pPr>
              <a:buClr>
                <a:schemeClr val="tx2"/>
              </a:buClr>
              <a:buFontTx/>
              <a:buAutoNum type="arabicPeriod"/>
            </a:pPr>
            <a:r>
              <a:rPr lang="pl-PL" sz="2400" dirty="0" smtClean="0">
                <a:solidFill>
                  <a:schemeClr val="tx2"/>
                </a:solidFill>
                <a:cs typeface="Arial" charset="0"/>
              </a:rPr>
              <a:t>Data quality benefits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>
            <a:off x="3414617" y="1063320"/>
            <a:ext cx="0" cy="2681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dirty="0"/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2100573" y="1063321"/>
            <a:ext cx="1150938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Content</a:t>
            </a:r>
          </a:p>
        </p:txBody>
      </p:sp>
      <p:pic>
        <p:nvPicPr>
          <p:cNvPr id="12" name="Picture 11" descr="business,clerical,envelopes,fotolia,junk mails,posts,stacked,stationary"/>
          <p:cNvPicPr>
            <a:picLocks noChangeAspect="1" noChangeArrowheads="1"/>
          </p:cNvPicPr>
          <p:nvPr/>
        </p:nvPicPr>
        <p:blipFill>
          <a:blip r:embed="rId2" cstate="print"/>
          <a:srcRect t="14709" b="19384"/>
          <a:stretch>
            <a:fillRect/>
          </a:stretch>
        </p:blipFill>
        <p:spPr bwMode="auto">
          <a:xfrm>
            <a:off x="1612900" y="1430033"/>
            <a:ext cx="1654745" cy="1090869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60191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24680" y="627797"/>
            <a:ext cx="8229600" cy="5370500"/>
          </a:xfrm>
        </p:spPr>
        <p:txBody>
          <a:bodyPr/>
          <a:lstStyle/>
          <a:p>
            <a:r>
              <a:rPr lang="pl-PL" dirty="0" smtClean="0"/>
              <a:t>Netezza limitations :</a:t>
            </a:r>
          </a:p>
          <a:p>
            <a:pPr lvl="1"/>
            <a:r>
              <a:rPr lang="pl-PL" dirty="0" smtClean="0"/>
              <a:t>No referential integrity in Netezza</a:t>
            </a:r>
          </a:p>
          <a:p>
            <a:pPr lvl="1"/>
            <a:r>
              <a:rPr lang="pl-PL" dirty="0" smtClean="0"/>
              <a:t>Lack of unique constraints / indexes</a:t>
            </a:r>
          </a:p>
          <a:p>
            <a:r>
              <a:rPr lang="pl-PL" dirty="0" smtClean="0"/>
              <a:t>No visibility over data quality currently</a:t>
            </a:r>
          </a:p>
          <a:p>
            <a:r>
              <a:rPr lang="pl-PL" dirty="0" smtClean="0"/>
              <a:t>CIL exposes common data to other applications either through STOVs or Common DMs – so it’s especially important to have good data at the start of pipline and not replicate issues downstream</a:t>
            </a:r>
          </a:p>
          <a:p>
            <a:r>
              <a:rPr lang="pl-PL" dirty="0" smtClean="0"/>
              <a:t>Some data areas are subject of business anxiety due to data quality, </a:t>
            </a:r>
            <a:r>
              <a:rPr lang="pl-PL" dirty="0" smtClean="0"/>
              <a:t>which </a:t>
            </a:r>
            <a:r>
              <a:rPr lang="pl-PL" dirty="0" smtClean="0"/>
              <a:t>undermine trust in EDW </a:t>
            </a:r>
            <a:endParaRPr lang="pl-PL" dirty="0" smtClean="0"/>
          </a:p>
          <a:p>
            <a:r>
              <a:rPr lang="pl-PL" dirty="0" smtClean="0"/>
              <a:t>No automatic way to validate quality of handed over source to CIL; without autometed method process  will be very time-consuming and inefficient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4AB315-E20E-4D83-BD01-AD3F862EE5EA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8388" y="130975"/>
            <a:ext cx="2655660" cy="338554"/>
          </a:xfrm>
          <a:prstGeom prst="rect">
            <a:avLst/>
          </a:prstGeom>
          <a:solidFill>
            <a:srgbClr val="62687C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pl-PL" sz="1600" b="1" dirty="0" smtClean="0">
                <a:solidFill>
                  <a:srgbClr val="FFFFFF"/>
                </a:solidFill>
              </a:rPr>
              <a:t>Reasons</a:t>
            </a:r>
            <a:endParaRPr lang="en-US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04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4AB315-E20E-4D83-BD01-AD3F862EE5EA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75" y="613457"/>
            <a:ext cx="8229600" cy="669432"/>
          </a:xfrm>
        </p:spPr>
        <p:txBody>
          <a:bodyPr/>
          <a:lstStyle/>
          <a:p>
            <a:r>
              <a:rPr lang="pl-PL" sz="2400" dirty="0" smtClean="0"/>
              <a:t>EDW_DATAVAULT</a:t>
            </a:r>
            <a:endParaRPr lang="pl-PL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68388" y="130975"/>
            <a:ext cx="2655660" cy="338554"/>
          </a:xfrm>
          <a:prstGeom prst="rect">
            <a:avLst/>
          </a:prstGeom>
          <a:solidFill>
            <a:srgbClr val="62687C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pl-PL" sz="1600" b="1" dirty="0" smtClean="0">
                <a:solidFill>
                  <a:srgbClr val="FFFFFF"/>
                </a:solidFill>
              </a:rPr>
              <a:t>Data Vault areas</a:t>
            </a:r>
            <a:endParaRPr lang="en-US" sz="1600" b="1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998111"/>
              </p:ext>
            </p:extLst>
          </p:nvPr>
        </p:nvGraphicFramePr>
        <p:xfrm>
          <a:off x="489211" y="1412240"/>
          <a:ext cx="8229600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Data Vault</a:t>
                      </a:r>
                      <a:endParaRPr lang="pl-P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Comment</a:t>
                      </a:r>
                      <a:endParaRPr lang="pl-P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Duplicates check</a:t>
                      </a:r>
                      <a:endParaRPr lang="pl-P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Hub</a:t>
                      </a:r>
                      <a:r>
                        <a:rPr lang="pl-PL" sz="200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keys</a:t>
                      </a:r>
                      <a:endParaRPr lang="pl-P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Common hubs</a:t>
                      </a:r>
                      <a:endParaRPr lang="pl-P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Not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separate hubs per source</a:t>
                      </a:r>
                      <a:endParaRPr lang="pl-P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Common business key definition</a:t>
                      </a:r>
                      <a:endParaRPr lang="pl-P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All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source use the same business key definition</a:t>
                      </a:r>
                      <a:endParaRPr lang="pl-P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Table </a:t>
                      </a:r>
                      <a:r>
                        <a:rPr lang="pl-PL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distribution </a:t>
                      </a:r>
                      <a:endParaRPr lang="pl-P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there any skews? </a:t>
                      </a:r>
                      <a:r>
                        <a:rPr lang="pl-PL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There</a:t>
                      </a:r>
                      <a:r>
                        <a:rPr lang="pl-PL" sz="200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should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 even distribution</a:t>
                      </a:r>
                      <a:endParaRPr lang="pl-P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97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4AB315-E20E-4D83-BD01-AD3F862EE5EA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75" y="613457"/>
            <a:ext cx="8229600" cy="669432"/>
          </a:xfrm>
        </p:spPr>
        <p:txBody>
          <a:bodyPr/>
          <a:lstStyle/>
          <a:p>
            <a:r>
              <a:rPr lang="pl-PL" sz="2400" dirty="0" smtClean="0"/>
              <a:t>EDW_STOV</a:t>
            </a:r>
            <a:endParaRPr lang="pl-PL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68388" y="130975"/>
            <a:ext cx="2655660" cy="338554"/>
          </a:xfrm>
          <a:prstGeom prst="rect">
            <a:avLst/>
          </a:prstGeom>
          <a:solidFill>
            <a:srgbClr val="62687C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pl-PL" sz="1600" b="1" dirty="0" smtClean="0">
                <a:solidFill>
                  <a:srgbClr val="FFFFFF"/>
                </a:solidFill>
              </a:rPr>
              <a:t>Data Vault areas</a:t>
            </a:r>
            <a:endParaRPr lang="en-US" sz="1600" b="1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4483687"/>
              </p:ext>
            </p:extLst>
          </p:nvPr>
        </p:nvGraphicFramePr>
        <p:xfrm>
          <a:off x="489211" y="1412240"/>
          <a:ext cx="8229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Data Vault</a:t>
                      </a:r>
                      <a:endParaRPr lang="pl-P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Comment</a:t>
                      </a:r>
                      <a:endParaRPr lang="pl-P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STOV</a:t>
                      </a:r>
                      <a:r>
                        <a:rPr lang="pl-PL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_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ACT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should be properly defined</a:t>
                      </a:r>
                      <a:endParaRPr lang="pl-P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Only </a:t>
                      </a:r>
                      <a:r>
                        <a:rPr lang="pl-PL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DV_CURRENT = 'Y'</a:t>
                      </a:r>
                      <a:endParaRPr lang="pl-P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STOV should contain only DV data, no business logic</a:t>
                      </a:r>
                      <a:endParaRPr lang="pl-P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business view should contain additional business logic</a:t>
                      </a:r>
                      <a:endParaRPr lang="pl-P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Checksum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field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existence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on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satellite </a:t>
                      </a:r>
                      <a:endParaRPr lang="pl-P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to speed up changes detection, instead of comparing field by field</a:t>
                      </a:r>
                      <a:endParaRPr lang="pl-P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Proper values</a:t>
                      </a:r>
                      <a:r>
                        <a:rPr lang="pl-PL" sz="200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for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DV_CURRENT</a:t>
                      </a:r>
                      <a:endParaRPr lang="pl-PL" sz="200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Only</a:t>
                      </a:r>
                      <a:r>
                        <a:rPr lang="pl-PL" sz="200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one DV_CURRENT = 'Y' record per business key, and should be most recent</a:t>
                      </a:r>
                      <a:endParaRPr lang="pl-PL" sz="20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Metadat</a:t>
                      </a:r>
                      <a:r>
                        <a:rPr lang="pl-PL" sz="200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fields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should be present on </a:t>
                      </a:r>
                      <a:r>
                        <a:rPr lang="pl-PL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all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pl-PL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views</a:t>
                      </a:r>
                      <a:endParaRPr lang="pl-P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pl-P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49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4AB315-E20E-4D83-BD01-AD3F862EE5EA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8388" y="130975"/>
            <a:ext cx="2655660" cy="338554"/>
          </a:xfrm>
          <a:prstGeom prst="rect">
            <a:avLst/>
          </a:prstGeom>
          <a:solidFill>
            <a:srgbClr val="62687C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pl-PL" sz="1600" b="1" dirty="0" smtClean="0">
                <a:solidFill>
                  <a:srgbClr val="FFFFFF"/>
                </a:solidFill>
              </a:rPr>
              <a:t>Data Mart areas</a:t>
            </a:r>
            <a:endParaRPr lang="en-US" sz="1600" b="1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172669"/>
              </p:ext>
            </p:extLst>
          </p:nvPr>
        </p:nvGraphicFramePr>
        <p:xfrm>
          <a:off x="461915" y="784443"/>
          <a:ext cx="8229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Data Vault</a:t>
                      </a:r>
                      <a:endParaRPr lang="pl-P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Comment</a:t>
                      </a:r>
                      <a:endParaRPr lang="pl-P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STOV</a:t>
                      </a:r>
                      <a:r>
                        <a:rPr lang="pl-PL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_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ACT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should be properly defined</a:t>
                      </a:r>
                      <a:endParaRPr lang="pl-P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Only </a:t>
                      </a:r>
                      <a:r>
                        <a:rPr lang="pl-PL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DV_CURRENT = 'Y'</a:t>
                      </a:r>
                      <a:endParaRPr lang="pl-P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STOV should contain only DV data, no business logic</a:t>
                      </a:r>
                      <a:endParaRPr lang="pl-P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business view should contain additional business logic</a:t>
                      </a:r>
                      <a:endParaRPr lang="pl-P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Checksum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field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existence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on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satellite </a:t>
                      </a:r>
                      <a:endParaRPr lang="pl-P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to speed up changes detection, instead of comparing field by field</a:t>
                      </a:r>
                      <a:endParaRPr lang="pl-P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Proper values</a:t>
                      </a:r>
                      <a:r>
                        <a:rPr lang="pl-PL" sz="200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for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DV_CURRENT</a:t>
                      </a:r>
                      <a:endParaRPr lang="pl-PL" sz="200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Only</a:t>
                      </a:r>
                      <a:r>
                        <a:rPr lang="pl-PL" sz="200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one DV_CURRENT = 'Y' record per business key, and should be most recent</a:t>
                      </a:r>
                      <a:endParaRPr lang="pl-PL" sz="20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Metadat</a:t>
                      </a:r>
                      <a:r>
                        <a:rPr lang="pl-PL" sz="200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fields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should be present on </a:t>
                      </a:r>
                      <a:r>
                        <a:rPr lang="pl-PL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all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pl-PL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views</a:t>
                      </a:r>
                      <a:endParaRPr lang="pl-P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pl-P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36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24680" y="627797"/>
            <a:ext cx="8229600" cy="5370500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Visibility into over EDW data quatlity</a:t>
            </a:r>
          </a:p>
          <a:p>
            <a:r>
              <a:rPr lang="pl-PL" dirty="0" smtClean="0"/>
              <a:t>Generic framework for other teams to implement more tests</a:t>
            </a:r>
          </a:p>
          <a:p>
            <a:r>
              <a:rPr lang="pl-PL" dirty="0" smtClean="0"/>
              <a:t>Corrective actions can be taken based on the results</a:t>
            </a:r>
          </a:p>
          <a:p>
            <a:r>
              <a:rPr lang="pl-PL" dirty="0"/>
              <a:t>Increasing business trust in </a:t>
            </a:r>
            <a:r>
              <a:rPr lang="pl-PL" dirty="0" smtClean="0"/>
              <a:t>EDW</a:t>
            </a:r>
          </a:p>
          <a:p>
            <a:r>
              <a:rPr lang="pl-PL" dirty="0" smtClean="0"/>
              <a:t>Continues screening of data and hence quicker response time to the issues</a:t>
            </a:r>
          </a:p>
          <a:p>
            <a:r>
              <a:rPr lang="pl-PL" dirty="0" smtClean="0"/>
              <a:t>Trends of data quaility over time</a:t>
            </a:r>
          </a:p>
          <a:p>
            <a:r>
              <a:rPr lang="pl-PL" dirty="0"/>
              <a:t>Better data integration through consistent business key defitnitinos acros application </a:t>
            </a:r>
            <a:r>
              <a:rPr lang="pl-PL" dirty="0" smtClean="0"/>
              <a:t>sources</a:t>
            </a:r>
          </a:p>
          <a:p>
            <a:r>
              <a:rPr lang="pl-PL" dirty="0" smtClean="0"/>
              <a:t>ETL recommendations to DRS and rest of the BI teams that would prevent data quality </a:t>
            </a:r>
            <a:r>
              <a:rPr lang="pl-PL" dirty="0" smtClean="0"/>
              <a:t>issues</a:t>
            </a:r>
          </a:p>
          <a:p>
            <a:r>
              <a:rPr lang="pl-PL" dirty="0" smtClean="0"/>
              <a:t>Automatic screens of  to be handed over sources</a:t>
            </a:r>
            <a:endParaRPr lang="pl-PL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4AB315-E20E-4D83-BD01-AD3F862EE5EA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8388" y="130975"/>
            <a:ext cx="2655660" cy="338554"/>
          </a:xfrm>
          <a:prstGeom prst="rect">
            <a:avLst/>
          </a:prstGeom>
          <a:solidFill>
            <a:srgbClr val="62687C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pl-PL" sz="1600" b="1" dirty="0" smtClean="0">
                <a:solidFill>
                  <a:srgbClr val="FFFFFF"/>
                </a:solidFill>
              </a:rPr>
              <a:t>Data quality benefits</a:t>
            </a:r>
            <a:endParaRPr lang="en-US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81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heme/theme1.xml><?xml version="1.0" encoding="utf-8"?>
<a:theme xmlns:a="http://schemas.openxmlformats.org/drawingml/2006/main" name="PDM Academy 2014 - Training week planning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10.xml><?xml version="1.0" encoding="utf-8"?>
<a:theme xmlns:a="http://schemas.openxmlformats.org/drawingml/2006/main" name="Eicher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11.xml><?xml version="1.0" encoding="utf-8"?>
<a:theme xmlns:a="http://schemas.openxmlformats.org/drawingml/2006/main" name="Black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12.xml><?xml version="1.0" encoding="utf-8"?>
<a:theme xmlns:a="http://schemas.openxmlformats.org/drawingml/2006/main" name="1_White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13.xml><?xml version="1.0" encoding="utf-8"?>
<a:theme xmlns:a="http://schemas.openxmlformats.org/drawingml/2006/main" name="1_20150000 VPS4IT presentation template v7">
  <a:themeElements>
    <a:clrScheme name="Current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E0E4E9"/>
      </a:accent1>
      <a:accent2>
        <a:srgbClr val="9EACBC"/>
      </a:accent2>
      <a:accent3>
        <a:srgbClr val="627890"/>
      </a:accent3>
      <a:accent4>
        <a:srgbClr val="101C89"/>
      </a:accent4>
      <a:accent5>
        <a:srgbClr val="FF6600"/>
      </a:accent5>
      <a:accent6>
        <a:srgbClr val="808080"/>
      </a:accent6>
      <a:hlink>
        <a:srgbClr val="627890"/>
      </a:hlink>
      <a:folHlink>
        <a:srgbClr val="101C89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616161"/>
        </a:dk2>
        <a:lt2>
          <a:srgbClr val="9D9E9C"/>
        </a:lt2>
        <a:accent1>
          <a:srgbClr val="E0E4E9"/>
        </a:accent1>
        <a:accent2>
          <a:srgbClr val="9EACBC"/>
        </a:accent2>
        <a:accent3>
          <a:srgbClr val="627890"/>
        </a:accent3>
        <a:accent4>
          <a:srgbClr val="101C89"/>
        </a:accent4>
        <a:accent5>
          <a:srgbClr val="FF6600"/>
        </a:accent5>
        <a:accent6>
          <a:srgbClr val="808080"/>
        </a:accent6>
        <a:hlink>
          <a:srgbClr val="627890"/>
        </a:hlink>
        <a:folHlink>
          <a:srgbClr val="101C8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Globe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Bridge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Volvo Trucks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Front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7.xml><?xml version="1.0" encoding="utf-8"?>
<a:theme xmlns:a="http://schemas.openxmlformats.org/drawingml/2006/main" name="Renault Trucks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8.xml><?xml version="1.0" encoding="utf-8"?>
<a:theme xmlns:a="http://schemas.openxmlformats.org/drawingml/2006/main" name="Mack Trucks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9.xml><?xml version="1.0" encoding="utf-8"?>
<a:theme xmlns:a="http://schemas.openxmlformats.org/drawingml/2006/main" name="UD Trucks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AD8F86575512449AA14B0490F2556E" ma:contentTypeVersion="0" ma:contentTypeDescription="Create a new document." ma:contentTypeScope="" ma:versionID="d34a84e234231143b244c43910af846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D11009-1B6D-4E67-9BD7-3FAF8929F6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026C10-678C-4782-ACE2-5521BFDC1135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7873878E-DCAC-4C6C-8E2D-F4D9BD104D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PDM Academy 2014 - Training week planning</Template>
  <TotalTime>0</TotalTime>
  <Words>409</Words>
  <Application>Microsoft Office PowerPoint</Application>
  <PresentationFormat>On-screen Show (4:3)</PresentationFormat>
  <Paragraphs>73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PDM Academy 2014 - Training week planning</vt:lpstr>
      <vt:lpstr>White_Volvo Group Trucks Technology</vt:lpstr>
      <vt:lpstr>Globe_Volvo Group Trucks Technology</vt:lpstr>
      <vt:lpstr>Bridge_Volvo Group Trucks Technology</vt:lpstr>
      <vt:lpstr>Volvo Trucks_Volvo Group Trucks Technology</vt:lpstr>
      <vt:lpstr>Front_Volvo Group Trucks Technology</vt:lpstr>
      <vt:lpstr>Renault Trucks_Volvo Group Trucks Technology</vt:lpstr>
      <vt:lpstr>Mack Trucks_Volvo Group Trucks Technology</vt:lpstr>
      <vt:lpstr>UD Trucks_Volvo Group Trucks Technology</vt:lpstr>
      <vt:lpstr>Eicher_Volvo Group Trucks Technology</vt:lpstr>
      <vt:lpstr>Black</vt:lpstr>
      <vt:lpstr>1_White_Volvo Group Trucks Technology</vt:lpstr>
      <vt:lpstr>1_20150000 VPS4IT presentation template v7</vt:lpstr>
      <vt:lpstr>think-cell Slide</vt:lpstr>
      <vt:lpstr> EDW – Data Quality</vt:lpstr>
      <vt:lpstr>PowerPoint Presentation</vt:lpstr>
      <vt:lpstr>PowerPoint Presentation</vt:lpstr>
      <vt:lpstr>EDW_DATAVAULT</vt:lpstr>
      <vt:lpstr>EDW_STOV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2014-10-02T10:45:30Z</dcterms:created>
  <dcterms:modified xsi:type="dcterms:W3CDTF">2018-01-05T08:12:13Z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0x01010058AD8F86575512449AA14B0490F2556E</vt:lpwstr>
  </property>
</Properties>
</file>