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9633D-064E-4FEF-BB99-BEE873CF5D5B}" type="datetimeFigureOut">
              <a:rPr lang="pl-PL" smtClean="0"/>
              <a:t>2013-12-05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942E5-065B-4BEE-9C52-F497AD925E9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517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CFE7F5"/>
          </a:solidFill>
          <a:ln w="25400">
            <a:solidFill>
              <a:srgbClr val="808080"/>
            </a:solidFill>
          </a:ln>
        </p:spPr>
      </p:sp>
      <p:sp>
        <p:nvSpPr>
          <p:cNvPr id="74755" name="Symbol zastępczy notatek 2"/>
          <p:cNvSpPr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225"/>
          </a:xfrm>
          <a:noFill/>
        </p:spPr>
        <p:txBody>
          <a:bodyPr>
            <a:spAutoFit/>
          </a:bodyPr>
          <a:lstStyle/>
          <a:p>
            <a:endParaRPr lang="pl-PL" altLang="pl-P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CFE7F5"/>
          </a:solidFill>
          <a:ln w="25400">
            <a:solidFill>
              <a:srgbClr val="808080"/>
            </a:solidFill>
          </a:ln>
        </p:spPr>
      </p:sp>
      <p:sp>
        <p:nvSpPr>
          <p:cNvPr id="75779" name="Symbol zastępczy notatek 2"/>
          <p:cNvSpPr>
            <a:spLocks noGrp="1"/>
          </p:cNvSpPr>
          <p:nvPr>
            <p:ph type="body" sz="quarter" idx="1"/>
          </p:nvPr>
        </p:nvSpPr>
        <p:spPr>
          <a:noFill/>
        </p:spPr>
        <p:txBody>
          <a:bodyPr/>
          <a:lstStyle/>
          <a:p>
            <a:endParaRPr lang="pl-PL" altLang="pl-P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CFE7F5"/>
          </a:solidFill>
          <a:ln w="25400">
            <a:solidFill>
              <a:srgbClr val="808080"/>
            </a:solidFill>
          </a:ln>
        </p:spPr>
      </p:sp>
      <p:sp>
        <p:nvSpPr>
          <p:cNvPr id="76803" name="Symbol zastępczy notatek 2"/>
          <p:cNvSpPr>
            <a:spLocks noGrp="1"/>
          </p:cNvSpPr>
          <p:nvPr>
            <p:ph type="body" sz="quarter" idx="1"/>
          </p:nvPr>
        </p:nvSpPr>
        <p:spPr>
          <a:noFill/>
        </p:spPr>
        <p:txBody>
          <a:bodyPr/>
          <a:lstStyle/>
          <a:p>
            <a:endParaRPr lang="pl-PL" altLang="pl-P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CFE7F5"/>
          </a:solidFill>
          <a:ln w="25400">
            <a:solidFill>
              <a:srgbClr val="808080"/>
            </a:solidFill>
          </a:ln>
        </p:spPr>
      </p:sp>
      <p:sp>
        <p:nvSpPr>
          <p:cNvPr id="77827" name="Symbol zastępczy notatek 2"/>
          <p:cNvSpPr>
            <a:spLocks noGrp="1"/>
          </p:cNvSpPr>
          <p:nvPr>
            <p:ph type="body" sz="quarter" idx="1"/>
          </p:nvPr>
        </p:nvSpPr>
        <p:spPr>
          <a:noFill/>
        </p:spPr>
        <p:txBody>
          <a:bodyPr/>
          <a:lstStyle/>
          <a:p>
            <a:endParaRPr lang="pl-PL" altLang="pl-P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CFE7F5"/>
          </a:solidFill>
          <a:ln w="25400">
            <a:solidFill>
              <a:srgbClr val="808080"/>
            </a:solidFill>
          </a:ln>
        </p:spPr>
      </p:sp>
      <p:sp>
        <p:nvSpPr>
          <p:cNvPr id="78851" name="Symbol zastępczy notatek 2"/>
          <p:cNvSpPr>
            <a:spLocks noGrp="1"/>
          </p:cNvSpPr>
          <p:nvPr>
            <p:ph type="body" sz="quarter" idx="1"/>
          </p:nvPr>
        </p:nvSpPr>
        <p:spPr>
          <a:noFill/>
        </p:spPr>
        <p:txBody>
          <a:bodyPr/>
          <a:lstStyle/>
          <a:p>
            <a:endParaRPr lang="pl-PL" altLang="pl-P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CFE7F5"/>
          </a:solidFill>
          <a:ln w="25400">
            <a:solidFill>
              <a:srgbClr val="808080"/>
            </a:solidFill>
          </a:ln>
        </p:spPr>
      </p:sp>
      <p:sp>
        <p:nvSpPr>
          <p:cNvPr id="79875" name="Symbol zastępczy notatek 2"/>
          <p:cNvSpPr>
            <a:spLocks noGrp="1"/>
          </p:cNvSpPr>
          <p:nvPr>
            <p:ph type="body" sz="quarter" idx="1"/>
          </p:nvPr>
        </p:nvSpPr>
        <p:spPr>
          <a:noFill/>
        </p:spPr>
        <p:txBody>
          <a:bodyPr/>
          <a:lstStyle/>
          <a:p>
            <a:endParaRPr lang="pl-PL" altLang="pl-P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7815-F07F-43BE-9B46-AC674023F6F1}" type="datetimeFigureOut">
              <a:rPr lang="pl-PL" smtClean="0"/>
              <a:t>2013-12-05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2C5E-869D-4B1B-8722-442AEBA71D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749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7815-F07F-43BE-9B46-AC674023F6F1}" type="datetimeFigureOut">
              <a:rPr lang="pl-PL" smtClean="0"/>
              <a:t>2013-12-05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2C5E-869D-4B1B-8722-442AEBA71D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19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7815-F07F-43BE-9B46-AC674023F6F1}" type="datetimeFigureOut">
              <a:rPr lang="pl-PL" smtClean="0"/>
              <a:t>2013-12-05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2C5E-869D-4B1B-8722-442AEBA71D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616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7815-F07F-43BE-9B46-AC674023F6F1}" type="datetimeFigureOut">
              <a:rPr lang="pl-PL" smtClean="0"/>
              <a:t>2013-12-05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2C5E-869D-4B1B-8722-442AEBA71D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942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7815-F07F-43BE-9B46-AC674023F6F1}" type="datetimeFigureOut">
              <a:rPr lang="pl-PL" smtClean="0"/>
              <a:t>2013-12-05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2C5E-869D-4B1B-8722-442AEBA71D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51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7815-F07F-43BE-9B46-AC674023F6F1}" type="datetimeFigureOut">
              <a:rPr lang="pl-PL" smtClean="0"/>
              <a:t>2013-12-05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2C5E-869D-4B1B-8722-442AEBA71D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479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7815-F07F-43BE-9B46-AC674023F6F1}" type="datetimeFigureOut">
              <a:rPr lang="pl-PL" smtClean="0"/>
              <a:t>2013-12-05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2C5E-869D-4B1B-8722-442AEBA71D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085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7815-F07F-43BE-9B46-AC674023F6F1}" type="datetimeFigureOut">
              <a:rPr lang="pl-PL" smtClean="0"/>
              <a:t>2013-12-05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2C5E-869D-4B1B-8722-442AEBA71D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113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7815-F07F-43BE-9B46-AC674023F6F1}" type="datetimeFigureOut">
              <a:rPr lang="pl-PL" smtClean="0"/>
              <a:t>2013-12-05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2C5E-869D-4B1B-8722-442AEBA71D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237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7815-F07F-43BE-9B46-AC674023F6F1}" type="datetimeFigureOut">
              <a:rPr lang="pl-PL" smtClean="0"/>
              <a:t>2013-12-05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2C5E-869D-4B1B-8722-442AEBA71D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257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47815-F07F-43BE-9B46-AC674023F6F1}" type="datetimeFigureOut">
              <a:rPr lang="pl-PL" smtClean="0"/>
              <a:t>2013-12-05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2C5E-869D-4B1B-8722-442AEBA71D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950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47815-F07F-43BE-9B46-AC674023F6F1}" type="datetimeFigureOut">
              <a:rPr lang="pl-PL" smtClean="0"/>
              <a:t>2013-12-05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22C5E-869D-4B1B-8722-442AEBA71D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586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143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 idx="4294967295"/>
          </p:nvPr>
        </p:nvSpPr>
        <p:spPr>
          <a:xfrm>
            <a:off x="457200" y="554038"/>
            <a:ext cx="8229600" cy="5842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Font typeface="StarSymbol"/>
              <a:buNone/>
              <a:defRPr/>
            </a:pPr>
            <a:r>
              <a:rPr lang="pl-PL" sz="3200" kern="1200" dirty="0"/>
              <a:t>General </a:t>
            </a:r>
            <a:r>
              <a:rPr lang="pl-PL" sz="3200" kern="1200" dirty="0" err="1"/>
              <a:t>information</a:t>
            </a:r>
            <a:endParaRPr lang="pl-PL" sz="3200" kern="1200" dirty="0"/>
          </a:p>
        </p:txBody>
      </p:sp>
      <p:pic>
        <p:nvPicPr>
          <p:cNvPr id="49155" name="Obraz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633663"/>
            <a:ext cx="4014788" cy="2466975"/>
          </a:xfrm>
        </p:spPr>
      </p:pic>
      <p:sp>
        <p:nvSpPr>
          <p:cNvPr id="49156" name="Symbol zastępczy tekstu 3"/>
          <p:cNvSpPr>
            <a:spLocks noGrp="1"/>
          </p:cNvSpPr>
          <p:nvPr>
            <p:ph type="body" idx="4294967295"/>
          </p:nvPr>
        </p:nvSpPr>
        <p:spPr>
          <a:xfrm>
            <a:off x="4673600" y="2239963"/>
            <a:ext cx="4014788" cy="3349625"/>
          </a:xfrm>
        </p:spPr>
        <p:txBody>
          <a:bodyPr>
            <a:spAutoFit/>
          </a:bodyPr>
          <a:lstStyle/>
          <a:p>
            <a:pPr marL="431800" indent="-323850">
              <a:spcBef>
                <a:spcPct val="0"/>
              </a:spcBef>
              <a:spcAft>
                <a:spcPts val="1413"/>
              </a:spcAft>
              <a:buSzPct val="45000"/>
              <a:buFont typeface="StarSymbol"/>
              <a:buChar char="●"/>
            </a:pPr>
            <a:r>
              <a:rPr lang="pl-PL" altLang="pl-PL" sz="2000" smtClean="0">
                <a:ea typeface="Microsoft YaHei" pitchFamily="34" charset="-122"/>
                <a:cs typeface="Mangal" pitchFamily="18" charset="0"/>
              </a:rPr>
              <a:t>The solver works as a black box – it only expects a square matrix and a RHS vector; it does not require information about the problem which is represented in the matrix.</a:t>
            </a:r>
          </a:p>
          <a:p>
            <a:pPr marL="431800" indent="-323850">
              <a:spcBef>
                <a:spcPct val="0"/>
              </a:spcBef>
              <a:spcAft>
                <a:spcPts val="1413"/>
              </a:spcAft>
              <a:buSzPct val="45000"/>
              <a:buFont typeface="StarSymbol"/>
              <a:buChar char="●"/>
            </a:pPr>
            <a:r>
              <a:rPr lang="pl-PL" altLang="pl-PL" sz="2000" smtClean="0">
                <a:ea typeface="Microsoft YaHei" pitchFamily="34" charset="-122"/>
                <a:cs typeface="Mangal" pitchFamily="18" charset="0"/>
              </a:rPr>
              <a:t>It's only output is a vector containing the solution or – in the case of unsolvable systems – an exception.</a:t>
            </a:r>
          </a:p>
        </p:txBody>
      </p:sp>
    </p:spTree>
    <p:extLst>
      <p:ext uri="{BB962C8B-B14F-4D97-AF65-F5344CB8AC3E}">
        <p14:creationId xmlns:p14="http://schemas.microsoft.com/office/powerpoint/2010/main" val="6602409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 idx="4294967295"/>
          </p:nvPr>
        </p:nvSpPr>
        <p:spPr>
          <a:xfrm>
            <a:off x="457200" y="554038"/>
            <a:ext cx="8229600" cy="5842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Font typeface="StarSymbol"/>
              <a:buNone/>
              <a:defRPr/>
            </a:pPr>
            <a:r>
              <a:rPr lang="pl-PL" sz="3200" kern="1200" dirty="0" err="1"/>
              <a:t>Forward</a:t>
            </a:r>
            <a:r>
              <a:rPr lang="pl-PL" sz="3200" kern="1200" dirty="0"/>
              <a:t> </a:t>
            </a:r>
            <a:r>
              <a:rPr lang="pl-PL" sz="3200" kern="1200" dirty="0" err="1"/>
              <a:t>substitution</a:t>
            </a:r>
            <a:r>
              <a:rPr lang="pl-PL" sz="3200" kern="1200" dirty="0"/>
              <a:t> </a:t>
            </a:r>
            <a:r>
              <a:rPr lang="pl-PL" sz="3200" kern="1200" dirty="0" smtClean="0"/>
              <a:t>phase</a:t>
            </a:r>
            <a:r>
              <a:rPr lang="pl-PL" sz="3200" kern="1200" baseline="30000" dirty="0" smtClean="0"/>
              <a:t>1</a:t>
            </a:r>
            <a:endParaRPr lang="pl-PL" sz="3200" kern="1200" dirty="0"/>
          </a:p>
        </p:txBody>
      </p:sp>
      <p:pic>
        <p:nvPicPr>
          <p:cNvPr id="50179" name="Obraz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485900"/>
            <a:ext cx="8228013" cy="1387475"/>
          </a:xfrm>
        </p:spPr>
      </p:pic>
      <p:sp>
        <p:nvSpPr>
          <p:cNvPr id="50180" name="Symbol zastępczy tekstu 3"/>
          <p:cNvSpPr>
            <a:spLocks noGrp="1"/>
          </p:cNvSpPr>
          <p:nvPr>
            <p:ph type="body" idx="4294967295"/>
          </p:nvPr>
        </p:nvSpPr>
        <p:spPr>
          <a:xfrm>
            <a:off x="457200" y="3135313"/>
            <a:ext cx="8228013" cy="3106737"/>
          </a:xfrm>
        </p:spPr>
        <p:txBody>
          <a:bodyPr>
            <a:normAutofit lnSpcReduction="10000"/>
          </a:bodyPr>
          <a:lstStyle/>
          <a:p>
            <a:pPr marL="431800" indent="-323850">
              <a:spcBef>
                <a:spcPct val="0"/>
              </a:spcBef>
              <a:spcAft>
                <a:spcPts val="1413"/>
              </a:spcAft>
              <a:buSzPct val="45000"/>
              <a:buFont typeface="StarSymbol"/>
              <a:buChar char="●"/>
            </a:pPr>
            <a:r>
              <a:rPr lang="pl-PL" altLang="pl-PL" sz="2000" dirty="0" err="1" smtClean="0">
                <a:ea typeface="Microsoft YaHei" pitchFamily="34" charset="-122"/>
                <a:cs typeface="Mangal" pitchFamily="18" charset="0"/>
              </a:rPr>
              <a:t>Ideally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, a </a:t>
            </a:r>
            <a:r>
              <a:rPr lang="pl-PL" altLang="pl-PL" sz="2000" dirty="0" err="1" smtClean="0">
                <a:ea typeface="Microsoft YaHei" pitchFamily="34" charset="-122"/>
                <a:cs typeface="Mangal" pitchFamily="18" charset="0"/>
              </a:rPr>
              <a:t>separate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 </a:t>
            </a:r>
            <a:r>
              <a:rPr lang="pl-PL" altLang="pl-PL" sz="2000" dirty="0" err="1" smtClean="0">
                <a:ea typeface="Microsoft YaHei" pitchFamily="34" charset="-122"/>
                <a:cs typeface="Mangal" pitchFamily="18" charset="0"/>
              </a:rPr>
              <a:t>thread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 </a:t>
            </a:r>
            <a:r>
              <a:rPr lang="pl-PL" altLang="pl-PL" sz="2000" dirty="0" err="1" smtClean="0">
                <a:ea typeface="Microsoft YaHei" pitchFamily="34" charset="-122"/>
                <a:cs typeface="Mangal" pitchFamily="18" charset="0"/>
              </a:rPr>
              <a:t>would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 be </a:t>
            </a:r>
            <a:r>
              <a:rPr lang="pl-PL" altLang="pl-PL" sz="2000" dirty="0" err="1" smtClean="0">
                <a:ea typeface="Microsoft YaHei" pitchFamily="34" charset="-122"/>
                <a:cs typeface="Mangal" pitchFamily="18" charset="0"/>
              </a:rPr>
              <a:t>used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 for </a:t>
            </a:r>
            <a:r>
              <a:rPr lang="pl-PL" altLang="pl-PL" sz="2000" dirty="0" err="1" smtClean="0">
                <a:ea typeface="Microsoft YaHei" pitchFamily="34" charset="-122"/>
                <a:cs typeface="Mangal" pitchFamily="18" charset="0"/>
              </a:rPr>
              <a:t>every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 </a:t>
            </a:r>
            <a:r>
              <a:rPr lang="pl-PL" altLang="pl-PL" sz="2000" dirty="0" err="1" smtClean="0">
                <a:ea typeface="Microsoft YaHei" pitchFamily="34" charset="-122"/>
                <a:cs typeface="Mangal" pitchFamily="18" charset="0"/>
              </a:rPr>
              <a:t>row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 in the </a:t>
            </a:r>
            <a:r>
              <a:rPr lang="pl-PL" altLang="pl-PL" sz="2000" dirty="0" err="1" smtClean="0">
                <a:ea typeface="Microsoft YaHei" pitchFamily="34" charset="-122"/>
                <a:cs typeface="Mangal" pitchFamily="18" charset="0"/>
              </a:rPr>
              <a:t>matrix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; in the </a:t>
            </a:r>
            <a:r>
              <a:rPr lang="pl-PL" altLang="pl-PL" sz="2000" dirty="0" err="1" smtClean="0">
                <a:ea typeface="Microsoft YaHei" pitchFamily="34" charset="-122"/>
                <a:cs typeface="Mangal" pitchFamily="18" charset="0"/>
              </a:rPr>
              <a:t>sequential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 </a:t>
            </a:r>
            <a:r>
              <a:rPr lang="pl-PL" altLang="pl-PL" sz="2000" dirty="0" err="1" smtClean="0">
                <a:ea typeface="Microsoft YaHei" pitchFamily="34" charset="-122"/>
                <a:cs typeface="Mangal" pitchFamily="18" charset="0"/>
              </a:rPr>
              <a:t>prototype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, </a:t>
            </a:r>
            <a:r>
              <a:rPr lang="pl-PL" altLang="pl-PL" sz="2000" dirty="0" err="1" smtClean="0">
                <a:ea typeface="Microsoft YaHei" pitchFamily="34" charset="-122"/>
                <a:cs typeface="Mangal" pitchFamily="18" charset="0"/>
              </a:rPr>
              <a:t>this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 </a:t>
            </a:r>
            <a:r>
              <a:rPr lang="pl-PL" altLang="pl-PL" sz="2000" dirty="0" err="1" smtClean="0">
                <a:ea typeface="Microsoft YaHei" pitchFamily="34" charset="-122"/>
                <a:cs typeface="Mangal" pitchFamily="18" charset="0"/>
              </a:rPr>
              <a:t>behavior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 </a:t>
            </a:r>
            <a:r>
              <a:rPr lang="pl-PL" altLang="pl-PL" sz="2000" dirty="0" err="1" smtClean="0">
                <a:ea typeface="Microsoft YaHei" pitchFamily="34" charset="-122"/>
                <a:cs typeface="Mangal" pitchFamily="18" charset="0"/>
              </a:rPr>
              <a:t>is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 </a:t>
            </a:r>
            <a:r>
              <a:rPr lang="pl-PL" altLang="pl-PL" sz="2000" dirty="0" err="1" smtClean="0">
                <a:ea typeface="Microsoft YaHei" pitchFamily="34" charset="-122"/>
                <a:cs typeface="Mangal" pitchFamily="18" charset="0"/>
              </a:rPr>
              <a:t>mimicked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 by a </a:t>
            </a:r>
            <a:r>
              <a:rPr lang="pl-PL" altLang="pl-PL" sz="2000" dirty="0" smtClean="0">
                <a:latin typeface="Consolas" pitchFamily="49" charset="0"/>
                <a:ea typeface="Microsoft YaHei" pitchFamily="34" charset="-122"/>
                <a:cs typeface="Mangal" pitchFamily="18" charset="0"/>
              </a:rPr>
              <a:t>for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 </a:t>
            </a:r>
            <a:r>
              <a:rPr lang="pl-PL" altLang="pl-PL" sz="2000" dirty="0" err="1" smtClean="0">
                <a:ea typeface="Microsoft YaHei" pitchFamily="34" charset="-122"/>
                <a:cs typeface="Mangal" pitchFamily="18" charset="0"/>
              </a:rPr>
              <a:t>loop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.</a:t>
            </a:r>
          </a:p>
          <a:p>
            <a:pPr marL="431800" indent="-323850">
              <a:spcBef>
                <a:spcPct val="0"/>
              </a:spcBef>
              <a:spcAft>
                <a:spcPts val="1413"/>
              </a:spcAft>
              <a:buSzPct val="45000"/>
              <a:buFont typeface="StarSymbol"/>
              <a:buChar char="●"/>
            </a:pP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For </a:t>
            </a:r>
            <a:r>
              <a:rPr lang="pl-PL" altLang="pl-PL" sz="2000" dirty="0" err="1" smtClean="0">
                <a:ea typeface="Microsoft YaHei" pitchFamily="34" charset="-122"/>
                <a:cs typeface="Mangal" pitchFamily="18" charset="0"/>
              </a:rPr>
              <a:t>every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 </a:t>
            </a:r>
            <a:r>
              <a:rPr lang="pl-PL" altLang="pl-PL" sz="2000" dirty="0" err="1" smtClean="0">
                <a:ea typeface="Microsoft YaHei" pitchFamily="34" charset="-122"/>
                <a:cs typeface="Mangal" pitchFamily="18" charset="0"/>
              </a:rPr>
              <a:t>row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, </a:t>
            </a:r>
            <a:r>
              <a:rPr lang="pl-PL" altLang="pl-PL" sz="2000" dirty="0" err="1" smtClean="0">
                <a:ea typeface="Microsoft YaHei" pitchFamily="34" charset="-122"/>
                <a:cs typeface="Mangal" pitchFamily="18" charset="0"/>
              </a:rPr>
              <a:t>it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 </a:t>
            </a:r>
            <a:r>
              <a:rPr lang="pl-PL" altLang="pl-PL" sz="2000" dirty="0" err="1" smtClean="0">
                <a:ea typeface="Microsoft YaHei" pitchFamily="34" charset="-122"/>
                <a:cs typeface="Mangal" pitchFamily="18" charset="0"/>
              </a:rPr>
              <a:t>is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 </a:t>
            </a:r>
            <a:r>
              <a:rPr lang="pl-PL" altLang="pl-PL" sz="2000" dirty="0" err="1" smtClean="0">
                <a:ea typeface="Microsoft YaHei" pitchFamily="34" charset="-122"/>
                <a:cs typeface="Mangal" pitchFamily="18" charset="0"/>
              </a:rPr>
              <a:t>established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 </a:t>
            </a:r>
            <a:r>
              <a:rPr lang="pl-PL" altLang="pl-PL" sz="2000" dirty="0" err="1" smtClean="0">
                <a:ea typeface="Microsoft YaHei" pitchFamily="34" charset="-122"/>
                <a:cs typeface="Mangal" pitchFamily="18" charset="0"/>
              </a:rPr>
              <a:t>which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 of the </a:t>
            </a:r>
            <a:r>
              <a:rPr lang="pl-PL" altLang="pl-PL" sz="2000" dirty="0" err="1" smtClean="0">
                <a:ea typeface="Microsoft YaHei" pitchFamily="34" charset="-122"/>
                <a:cs typeface="Mangal" pitchFamily="18" charset="0"/>
              </a:rPr>
              <a:t>functions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 (</a:t>
            </a:r>
            <a:r>
              <a:rPr lang="pl-PL" altLang="pl-PL" sz="2000" dirty="0" err="1" smtClean="0">
                <a:ea typeface="Microsoft YaHei" pitchFamily="34" charset="-122"/>
                <a:cs typeface="Mangal" pitchFamily="18" charset="0"/>
              </a:rPr>
              <a:t>x</a:t>
            </a:r>
            <a:r>
              <a:rPr lang="pl-PL" altLang="pl-PL" sz="2000" baseline="-25000" dirty="0" err="1" smtClean="0">
                <a:ea typeface="Microsoft YaHei" pitchFamily="34" charset="-122"/>
                <a:cs typeface="Mangal" pitchFamily="18" charset="0"/>
              </a:rPr>
              <a:t>n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) </a:t>
            </a:r>
            <a:r>
              <a:rPr lang="pl-PL" altLang="pl-PL" sz="2000" dirty="0" err="1" smtClean="0">
                <a:ea typeface="Microsoft YaHei" pitchFamily="34" charset="-122"/>
                <a:cs typeface="Mangal" pitchFamily="18" charset="0"/>
              </a:rPr>
              <a:t>it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 </a:t>
            </a:r>
            <a:r>
              <a:rPr lang="pl-PL" altLang="pl-PL" sz="2000" dirty="0" err="1" smtClean="0">
                <a:ea typeface="Microsoft YaHei" pitchFamily="34" charset="-122"/>
                <a:cs typeface="Mangal" pitchFamily="18" charset="0"/>
              </a:rPr>
              <a:t>describes</a:t>
            </a:r>
            <a:endParaRPr lang="pl-PL" altLang="pl-PL" sz="2000" dirty="0" smtClean="0">
              <a:ea typeface="Microsoft YaHei" pitchFamily="34" charset="-122"/>
              <a:cs typeface="Mangal" pitchFamily="18" charset="0"/>
            </a:endParaRPr>
          </a:p>
          <a:p>
            <a:pPr marL="863600" lvl="1" indent="-323850">
              <a:spcBef>
                <a:spcPct val="0"/>
              </a:spcBef>
              <a:spcAft>
                <a:spcPts val="1138"/>
              </a:spcAft>
              <a:buSzPct val="75000"/>
              <a:buFont typeface="StarSymbol"/>
              <a:buChar char="–"/>
            </a:pP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In the </a:t>
            </a:r>
            <a:r>
              <a:rPr lang="pl-PL" altLang="pl-PL" sz="2000" dirty="0" err="1" smtClean="0">
                <a:ea typeface="Microsoft YaHei" pitchFamily="34" charset="-122"/>
                <a:cs typeface="Mangal" pitchFamily="18" charset="0"/>
              </a:rPr>
              <a:t>above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 </a:t>
            </a:r>
            <a:r>
              <a:rPr lang="pl-PL" altLang="pl-PL" sz="2000" dirty="0" err="1" smtClean="0">
                <a:ea typeface="Microsoft YaHei" pitchFamily="34" charset="-122"/>
                <a:cs typeface="Mangal" pitchFamily="18" charset="0"/>
              </a:rPr>
              <a:t>example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, </a:t>
            </a:r>
            <a:r>
              <a:rPr lang="pl-PL" altLang="pl-PL" sz="2000" dirty="0" err="1" smtClean="0">
                <a:ea typeface="Microsoft YaHei" pitchFamily="34" charset="-122"/>
                <a:cs typeface="Mangal" pitchFamily="18" charset="0"/>
              </a:rPr>
              <a:t>row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 1 </a:t>
            </a:r>
            <a:r>
              <a:rPr lang="pl-PL" altLang="pl-PL" sz="2000" dirty="0" err="1" smtClean="0">
                <a:ea typeface="Microsoft YaHei" pitchFamily="34" charset="-122"/>
                <a:cs typeface="Mangal" pitchFamily="18" charset="0"/>
              </a:rPr>
              <a:t>describes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 x</a:t>
            </a:r>
            <a:r>
              <a:rPr lang="pl-PL" altLang="pl-PL" sz="2000" baseline="-25000" dirty="0" smtClean="0">
                <a:ea typeface="Microsoft YaHei" pitchFamily="34" charset="-122"/>
                <a:cs typeface="Mangal" pitchFamily="18" charset="0"/>
              </a:rPr>
              <a:t>1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, </a:t>
            </a:r>
            <a:r>
              <a:rPr lang="pl-PL" altLang="pl-PL" sz="2000" dirty="0" err="1" smtClean="0">
                <a:ea typeface="Microsoft YaHei" pitchFamily="34" charset="-122"/>
                <a:cs typeface="Mangal" pitchFamily="18" charset="0"/>
              </a:rPr>
              <a:t>row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 3 </a:t>
            </a:r>
            <a:r>
              <a:rPr lang="pl-PL" altLang="pl-PL" sz="2000" dirty="0" err="1" smtClean="0">
                <a:ea typeface="Microsoft YaHei" pitchFamily="34" charset="-122"/>
                <a:cs typeface="Mangal" pitchFamily="18" charset="0"/>
              </a:rPr>
              <a:t>describes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 x</a:t>
            </a:r>
            <a:r>
              <a:rPr lang="pl-PL" altLang="pl-PL" sz="2000" baseline="-25000" dirty="0" smtClean="0">
                <a:ea typeface="Microsoft YaHei" pitchFamily="34" charset="-122"/>
                <a:cs typeface="Mangal" pitchFamily="18" charset="0"/>
              </a:rPr>
              <a:t>3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 and </a:t>
            </a:r>
            <a:r>
              <a:rPr lang="pl-PL" altLang="pl-PL" sz="2000" dirty="0" err="1" smtClean="0">
                <a:ea typeface="Microsoft YaHei" pitchFamily="34" charset="-122"/>
                <a:cs typeface="Mangal" pitchFamily="18" charset="0"/>
              </a:rPr>
              <a:t>row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 4 </a:t>
            </a:r>
            <a:r>
              <a:rPr lang="pl-PL" altLang="pl-PL" sz="2000" dirty="0" err="1" smtClean="0">
                <a:ea typeface="Microsoft YaHei" pitchFamily="34" charset="-122"/>
                <a:cs typeface="Mangal" pitchFamily="18" charset="0"/>
              </a:rPr>
              <a:t>describes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 x</a:t>
            </a:r>
            <a:r>
              <a:rPr lang="pl-PL" altLang="pl-PL" sz="2000" baseline="-25000" dirty="0" smtClean="0">
                <a:ea typeface="Microsoft YaHei" pitchFamily="34" charset="-122"/>
                <a:cs typeface="Mangal" pitchFamily="18" charset="0"/>
              </a:rPr>
              <a:t>2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.</a:t>
            </a:r>
          </a:p>
          <a:p>
            <a:pPr marL="863600" lvl="1" indent="-323850">
              <a:spcBef>
                <a:spcPct val="0"/>
              </a:spcBef>
              <a:spcAft>
                <a:spcPts val="1138"/>
              </a:spcAft>
              <a:buSzPct val="75000"/>
              <a:buFont typeface="StarSymbol"/>
              <a:buChar char="–"/>
            </a:pP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The </a:t>
            </a:r>
            <a:r>
              <a:rPr lang="pl-PL" altLang="pl-PL" sz="2000" dirty="0" err="1" smtClean="0">
                <a:ea typeface="Microsoft YaHei" pitchFamily="34" charset="-122"/>
                <a:cs typeface="Mangal" pitchFamily="18" charset="0"/>
              </a:rPr>
              <a:t>other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 </a:t>
            </a:r>
            <a:r>
              <a:rPr lang="pl-PL" altLang="pl-PL" sz="2000" dirty="0" err="1" smtClean="0">
                <a:ea typeface="Microsoft YaHei" pitchFamily="34" charset="-122"/>
                <a:cs typeface="Mangal" pitchFamily="18" charset="0"/>
              </a:rPr>
              <a:t>functions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 </a:t>
            </a:r>
            <a:r>
              <a:rPr lang="pl-PL" altLang="pl-PL" sz="2000" dirty="0" err="1" smtClean="0">
                <a:ea typeface="Microsoft YaHei" pitchFamily="34" charset="-122"/>
                <a:cs typeface="Mangal" pitchFamily="18" charset="0"/>
              </a:rPr>
              <a:t>are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 </a:t>
            </a:r>
            <a:r>
              <a:rPr lang="pl-PL" altLang="pl-PL" sz="2000" dirty="0" err="1" smtClean="0">
                <a:ea typeface="Microsoft YaHei" pitchFamily="34" charset="-122"/>
                <a:cs typeface="Mangal" pitchFamily="18" charset="0"/>
              </a:rPr>
              <a:t>left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 as „not </a:t>
            </a:r>
            <a:r>
              <a:rPr lang="pl-PL" altLang="pl-PL" sz="2000" dirty="0" err="1" smtClean="0">
                <a:ea typeface="Microsoft YaHei" pitchFamily="34" charset="-122"/>
                <a:cs typeface="Mangal" pitchFamily="18" charset="0"/>
              </a:rPr>
              <a:t>yet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 </a:t>
            </a:r>
            <a:r>
              <a:rPr lang="pl-PL" altLang="pl-PL" sz="2000" dirty="0" err="1" smtClean="0">
                <a:ea typeface="Microsoft YaHei" pitchFamily="34" charset="-122"/>
                <a:cs typeface="Mangal" pitchFamily="18" charset="0"/>
              </a:rPr>
              <a:t>found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” for the </a:t>
            </a:r>
            <a:r>
              <a:rPr lang="pl-PL" altLang="pl-PL" sz="2000" dirty="0" err="1" smtClean="0">
                <a:ea typeface="Microsoft YaHei" pitchFamily="34" charset="-122"/>
                <a:cs typeface="Mangal" pitchFamily="18" charset="0"/>
              </a:rPr>
              <a:t>time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 </a:t>
            </a:r>
            <a:r>
              <a:rPr lang="pl-PL" altLang="pl-PL" sz="2000" dirty="0" err="1" smtClean="0">
                <a:ea typeface="Microsoft YaHei" pitchFamily="34" charset="-122"/>
                <a:cs typeface="Mangal" pitchFamily="18" charset="0"/>
              </a:rPr>
              <a:t>being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.</a:t>
            </a:r>
          </a:p>
          <a:p>
            <a:pPr marL="431800" indent="-323850">
              <a:spcBef>
                <a:spcPct val="0"/>
              </a:spcBef>
              <a:spcAft>
                <a:spcPts val="1413"/>
              </a:spcAft>
              <a:buSzPct val="45000"/>
              <a:buFont typeface="StarSymbol"/>
              <a:buChar char="●"/>
            </a:pPr>
            <a:r>
              <a:rPr lang="pl-PL" altLang="pl-PL" sz="2000" dirty="0" err="1" smtClean="0">
                <a:ea typeface="Microsoft YaHei" pitchFamily="34" charset="-122"/>
                <a:cs typeface="Mangal" pitchFamily="18" charset="0"/>
              </a:rPr>
              <a:t>These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 </a:t>
            </a:r>
            <a:r>
              <a:rPr lang="pl-PL" altLang="pl-PL" sz="2000" dirty="0" err="1" smtClean="0">
                <a:ea typeface="Microsoft YaHei" pitchFamily="34" charset="-122"/>
                <a:cs typeface="Mangal" pitchFamily="18" charset="0"/>
              </a:rPr>
              <a:t>information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 </a:t>
            </a:r>
            <a:r>
              <a:rPr lang="pl-PL" altLang="pl-PL" sz="2000" dirty="0" err="1" smtClean="0">
                <a:ea typeface="Microsoft YaHei" pitchFamily="34" charset="-122"/>
                <a:cs typeface="Mangal" pitchFamily="18" charset="0"/>
              </a:rPr>
              <a:t>are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 </a:t>
            </a:r>
            <a:r>
              <a:rPr lang="pl-PL" altLang="pl-PL" sz="2000" dirty="0" err="1" smtClean="0">
                <a:ea typeface="Microsoft YaHei" pitchFamily="34" charset="-122"/>
                <a:cs typeface="Mangal" pitchFamily="18" charset="0"/>
              </a:rPr>
              <a:t>stored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 in a </a:t>
            </a:r>
            <a:r>
              <a:rPr lang="pl-PL" altLang="pl-PL" sz="2000" dirty="0" err="1" smtClean="0">
                <a:ea typeface="Microsoft YaHei" pitchFamily="34" charset="-122"/>
                <a:cs typeface="Mangal" pitchFamily="18" charset="0"/>
              </a:rPr>
              <a:t>separate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 </a:t>
            </a:r>
            <a:r>
              <a:rPr lang="pl-PL" altLang="pl-PL" sz="2000" dirty="0" err="1" smtClean="0">
                <a:ea typeface="Microsoft YaHei" pitchFamily="34" charset="-122"/>
                <a:cs typeface="Mangal" pitchFamily="18" charset="0"/>
              </a:rPr>
              <a:t>vector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, </a:t>
            </a:r>
            <a:r>
              <a:rPr lang="pl-PL" altLang="pl-PL" sz="2000" dirty="0" err="1" smtClean="0">
                <a:ea typeface="Microsoft YaHei" pitchFamily="34" charset="-122"/>
                <a:cs typeface="Mangal" pitchFamily="18" charset="0"/>
              </a:rPr>
              <a:t>which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 </a:t>
            </a:r>
            <a:r>
              <a:rPr lang="pl-PL" altLang="pl-PL" sz="2000" dirty="0" err="1" smtClean="0">
                <a:ea typeface="Microsoft YaHei" pitchFamily="34" charset="-122"/>
                <a:cs typeface="Mangal" pitchFamily="18" charset="0"/>
              </a:rPr>
              <a:t>serves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 as a map of </a:t>
            </a:r>
            <a:r>
              <a:rPr lang="pl-PL" altLang="pl-PL" sz="2000" dirty="0" err="1" smtClean="0">
                <a:ea typeface="Microsoft YaHei" pitchFamily="34" charset="-122"/>
                <a:cs typeface="Mangal" pitchFamily="18" charset="0"/>
              </a:rPr>
              <a:t>described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 </a:t>
            </a:r>
            <a:r>
              <a:rPr lang="pl-PL" altLang="pl-PL" sz="2000" dirty="0" err="1" smtClean="0">
                <a:ea typeface="Microsoft YaHei" pitchFamily="34" charset="-122"/>
                <a:cs typeface="Mangal" pitchFamily="18" charset="0"/>
              </a:rPr>
              <a:t>function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 to </a:t>
            </a:r>
            <a:r>
              <a:rPr lang="pl-PL" altLang="pl-PL" sz="2000" dirty="0" err="1" smtClean="0">
                <a:ea typeface="Microsoft YaHei" pitchFamily="34" charset="-122"/>
                <a:cs typeface="Mangal" pitchFamily="18" charset="0"/>
              </a:rPr>
              <a:t>row</a:t>
            </a:r>
            <a:r>
              <a:rPr lang="pl-PL" altLang="pl-PL" sz="2000" dirty="0" smtClean="0">
                <a:ea typeface="Microsoft YaHei" pitchFamily="34" charset="-122"/>
                <a:cs typeface="Mangal" pitchFamily="18" charset="0"/>
              </a:rPr>
              <a:t> ID.</a:t>
            </a:r>
          </a:p>
        </p:txBody>
      </p:sp>
    </p:spTree>
    <p:extLst>
      <p:ext uri="{BB962C8B-B14F-4D97-AF65-F5344CB8AC3E}">
        <p14:creationId xmlns:p14="http://schemas.microsoft.com/office/powerpoint/2010/main" val="17336120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Font typeface="StarSymbol"/>
              <a:buNone/>
              <a:defRPr/>
            </a:pPr>
            <a:r>
              <a:rPr lang="pl-PL" sz="3200" kern="1200" dirty="0" err="1"/>
              <a:t>Forward</a:t>
            </a:r>
            <a:r>
              <a:rPr lang="pl-PL" sz="3200" kern="1200" dirty="0"/>
              <a:t> </a:t>
            </a:r>
            <a:r>
              <a:rPr lang="pl-PL" sz="3200" kern="1200" dirty="0" err="1"/>
              <a:t>substitution</a:t>
            </a:r>
            <a:r>
              <a:rPr lang="pl-PL" sz="3200" kern="1200" dirty="0"/>
              <a:t> </a:t>
            </a:r>
            <a:r>
              <a:rPr lang="pl-PL" sz="3200" kern="1200" dirty="0" smtClean="0"/>
              <a:t>phase</a:t>
            </a:r>
            <a:r>
              <a:rPr lang="pl-PL" sz="3200" kern="1200" baseline="30000" dirty="0" smtClean="0"/>
              <a:t>2</a:t>
            </a:r>
            <a:endParaRPr lang="pl-PL" sz="3200" kern="1200" dirty="0"/>
          </a:p>
        </p:txBody>
      </p:sp>
      <p:pic>
        <p:nvPicPr>
          <p:cNvPr id="51203" name="Obraz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7838" y="1604963"/>
            <a:ext cx="8186737" cy="2159000"/>
          </a:xfrm>
        </p:spPr>
      </p:pic>
      <p:sp>
        <p:nvSpPr>
          <p:cNvPr id="51204" name="Symbol zastępczy tekstu 3"/>
          <p:cNvSpPr>
            <a:spLocks noGrp="1"/>
          </p:cNvSpPr>
          <p:nvPr>
            <p:ph type="body" idx="4294967295"/>
          </p:nvPr>
        </p:nvSpPr>
        <p:spPr>
          <a:xfrm>
            <a:off x="457200" y="3968750"/>
            <a:ext cx="8228013" cy="2667000"/>
          </a:xfrm>
        </p:spPr>
        <p:txBody>
          <a:bodyPr>
            <a:normAutofit lnSpcReduction="10000"/>
          </a:bodyPr>
          <a:lstStyle/>
          <a:p>
            <a:pPr marL="431800" indent="-323850">
              <a:spcBef>
                <a:spcPct val="0"/>
              </a:spcBef>
              <a:spcAft>
                <a:spcPts val="1413"/>
              </a:spcAft>
              <a:buSzPct val="45000"/>
              <a:buFont typeface="StarSymbol"/>
              <a:buChar char="●"/>
            </a:pPr>
            <a:r>
              <a:rPr lang="pl-PL" altLang="pl-PL" sz="2000" smtClean="0">
                <a:ea typeface="Microsoft YaHei" pitchFamily="34" charset="-122"/>
                <a:cs typeface="Mangal" pitchFamily="18" charset="0"/>
              </a:rPr>
              <a:t>As in the typical Gauss approach, two rows cannot describe the same function.</a:t>
            </a:r>
          </a:p>
          <a:p>
            <a:pPr marL="431800" indent="-323850">
              <a:spcBef>
                <a:spcPct val="0"/>
              </a:spcBef>
              <a:spcAft>
                <a:spcPts val="1413"/>
              </a:spcAft>
              <a:buSzPct val="45000"/>
              <a:buFont typeface="StarSymbol"/>
              <a:buChar char="●"/>
            </a:pPr>
            <a:r>
              <a:rPr lang="pl-PL" altLang="pl-PL" sz="2000" smtClean="0">
                <a:ea typeface="Microsoft YaHei" pitchFamily="34" charset="-122"/>
                <a:cs typeface="Mangal" pitchFamily="18" charset="0"/>
              </a:rPr>
              <a:t>If a thread checks the function to row map and the function in the row is already mapped to a row, a reduction will be performed on the „conflicting” (not found in the map) row – by adding the original row to the conflicting row times an appropriate multiplier.</a:t>
            </a:r>
          </a:p>
          <a:p>
            <a:pPr marL="431800" indent="-323850">
              <a:spcBef>
                <a:spcPct val="0"/>
              </a:spcBef>
              <a:spcAft>
                <a:spcPts val="1413"/>
              </a:spcAft>
              <a:buSzPct val="45000"/>
              <a:buFont typeface="StarSymbol"/>
              <a:buChar char="●"/>
            </a:pPr>
            <a:r>
              <a:rPr lang="pl-PL" altLang="pl-PL" sz="2000" smtClean="0">
                <a:ea typeface="Microsoft YaHei" pitchFamily="34" charset="-122"/>
                <a:cs typeface="Mangal" pitchFamily="18" charset="0"/>
              </a:rPr>
              <a:t>In the above example row 5 is reduced using the data in row 3 (since row 3 was the first to „claim” ownership of function x</a:t>
            </a:r>
            <a:r>
              <a:rPr lang="pl-PL" altLang="pl-PL" sz="2000" baseline="-25000" smtClean="0">
                <a:ea typeface="Microsoft YaHei" pitchFamily="34" charset="-122"/>
                <a:cs typeface="Mangal" pitchFamily="18" charset="0"/>
              </a:rPr>
              <a:t>3</a:t>
            </a:r>
            <a:r>
              <a:rPr lang="pl-PL" altLang="pl-PL" sz="2000" smtClean="0">
                <a:ea typeface="Microsoft YaHei" pitchFamily="34" charset="-122"/>
                <a:cs typeface="Mangal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786497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Font typeface="StarSymbol"/>
              <a:buNone/>
              <a:defRPr/>
            </a:pPr>
            <a:r>
              <a:rPr lang="pl-PL" sz="3200" kern="1200" dirty="0" err="1"/>
              <a:t>Forward</a:t>
            </a:r>
            <a:r>
              <a:rPr lang="pl-PL" sz="3200" kern="1200" dirty="0"/>
              <a:t> </a:t>
            </a:r>
            <a:r>
              <a:rPr lang="pl-PL" sz="3200" kern="1200" dirty="0" err="1"/>
              <a:t>substitution</a:t>
            </a:r>
            <a:r>
              <a:rPr lang="pl-PL" sz="3200" kern="1200" dirty="0"/>
              <a:t> </a:t>
            </a:r>
            <a:r>
              <a:rPr lang="pl-PL" sz="3200" kern="1200" dirty="0" smtClean="0"/>
              <a:t>phase</a:t>
            </a:r>
            <a:r>
              <a:rPr lang="pl-PL" sz="3200" kern="1200" baseline="30000" dirty="0" smtClean="0"/>
              <a:t>3</a:t>
            </a:r>
            <a:endParaRPr lang="pl-PL" sz="3200" kern="1200" dirty="0"/>
          </a:p>
        </p:txBody>
      </p:sp>
      <p:pic>
        <p:nvPicPr>
          <p:cNvPr id="52227" name="Obraz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692400"/>
            <a:ext cx="4014788" cy="2351088"/>
          </a:xfrm>
        </p:spPr>
      </p:pic>
      <p:sp>
        <p:nvSpPr>
          <p:cNvPr id="52228" name="Symbol zastępczy tekstu 3"/>
          <p:cNvSpPr>
            <a:spLocks noGrp="1"/>
          </p:cNvSpPr>
          <p:nvPr>
            <p:ph type="body" idx="4294967295"/>
          </p:nvPr>
        </p:nvSpPr>
        <p:spPr>
          <a:xfrm>
            <a:off x="4673600" y="1604963"/>
            <a:ext cx="4014788" cy="4543425"/>
          </a:xfrm>
        </p:spPr>
        <p:txBody>
          <a:bodyPr>
            <a:normAutofit lnSpcReduction="10000"/>
          </a:bodyPr>
          <a:lstStyle/>
          <a:p>
            <a:pPr marL="431800" indent="-323850">
              <a:spcBef>
                <a:spcPct val="0"/>
              </a:spcBef>
              <a:spcAft>
                <a:spcPts val="1413"/>
              </a:spcAft>
              <a:buSzPct val="45000"/>
              <a:buFont typeface="StarSymbol"/>
              <a:buChar char="●"/>
            </a:pPr>
            <a:r>
              <a:rPr lang="pl-PL" altLang="pl-PL" sz="1800" smtClean="0">
                <a:ea typeface="Microsoft YaHei" pitchFamily="34" charset="-122"/>
                <a:cs typeface="Mangal" pitchFamily="18" charset="0"/>
              </a:rPr>
              <a:t>In this example, for row 5 a single round of reduction was required.</a:t>
            </a:r>
          </a:p>
          <a:p>
            <a:pPr marL="431800" indent="-323850">
              <a:spcBef>
                <a:spcPct val="0"/>
              </a:spcBef>
              <a:spcAft>
                <a:spcPts val="1413"/>
              </a:spcAft>
              <a:buSzPct val="45000"/>
              <a:buFont typeface="StarSymbol"/>
              <a:buChar char="●"/>
            </a:pPr>
            <a:r>
              <a:rPr lang="pl-PL" altLang="pl-PL" sz="1800" smtClean="0">
                <a:ea typeface="Microsoft YaHei" pitchFamily="34" charset="-122"/>
                <a:cs typeface="Mangal" pitchFamily="18" charset="0"/>
              </a:rPr>
              <a:t>However reducing row 2 from x</a:t>
            </a:r>
            <a:r>
              <a:rPr lang="pl-PL" altLang="pl-PL" sz="1800" baseline="-25000" smtClean="0">
                <a:ea typeface="Microsoft YaHei" pitchFamily="34" charset="-122"/>
                <a:cs typeface="Mangal" pitchFamily="18" charset="0"/>
              </a:rPr>
              <a:t>2</a:t>
            </a:r>
            <a:r>
              <a:rPr lang="pl-PL" altLang="pl-PL" sz="1800" smtClean="0">
                <a:ea typeface="Microsoft YaHei" pitchFamily="34" charset="-122"/>
                <a:cs typeface="Mangal" pitchFamily="18" charset="0"/>
              </a:rPr>
              <a:t> to x</a:t>
            </a:r>
            <a:r>
              <a:rPr lang="pl-PL" altLang="pl-PL" sz="1800" baseline="-25000" smtClean="0">
                <a:ea typeface="Microsoft YaHei" pitchFamily="34" charset="-122"/>
                <a:cs typeface="Mangal" pitchFamily="18" charset="0"/>
              </a:rPr>
              <a:t>5</a:t>
            </a:r>
            <a:r>
              <a:rPr lang="pl-PL" altLang="pl-PL" sz="1800" smtClean="0">
                <a:ea typeface="Microsoft YaHei" pitchFamily="34" charset="-122"/>
                <a:cs typeface="Mangal" pitchFamily="18" charset="0"/>
              </a:rPr>
              <a:t> requires three rounds of reduction.</a:t>
            </a:r>
          </a:p>
          <a:p>
            <a:pPr marL="431800" indent="-323850">
              <a:spcBef>
                <a:spcPct val="0"/>
              </a:spcBef>
              <a:spcAft>
                <a:spcPts val="1413"/>
              </a:spcAft>
              <a:buSzPct val="45000"/>
              <a:buFont typeface="StarSymbol"/>
              <a:buChar char="●"/>
            </a:pPr>
            <a:r>
              <a:rPr lang="pl-PL" altLang="pl-PL" sz="1800" smtClean="0">
                <a:ea typeface="Microsoft YaHei" pitchFamily="34" charset="-122"/>
                <a:cs typeface="Mangal" pitchFamily="18" charset="0"/>
              </a:rPr>
              <a:t>In the prototype this is achieved by stepping the</a:t>
            </a:r>
            <a:r>
              <a:rPr lang="pl-PL" altLang="pl-PL" sz="1800" smtClean="0">
                <a:latin typeface="Consolas" pitchFamily="49" charset="0"/>
                <a:ea typeface="Microsoft YaHei" pitchFamily="34" charset="-122"/>
                <a:cs typeface="Mangal" pitchFamily="18" charset="0"/>
              </a:rPr>
              <a:t> for</a:t>
            </a:r>
            <a:r>
              <a:rPr lang="pl-PL" altLang="pl-PL" sz="1800" smtClean="0">
                <a:ea typeface="Microsoft YaHei" pitchFamily="34" charset="-122"/>
                <a:cs typeface="Mangal" pitchFamily="18" charset="0"/>
              </a:rPr>
              <a:t> loop back by one upon reduction, in a thread this could be achieved with a </a:t>
            </a:r>
            <a:r>
              <a:rPr lang="pl-PL" altLang="pl-PL" sz="1800" smtClean="0">
                <a:latin typeface="Consolas" pitchFamily="49" charset="0"/>
                <a:ea typeface="Microsoft YaHei" pitchFamily="34" charset="-122"/>
                <a:cs typeface="Mangal" pitchFamily="18" charset="0"/>
              </a:rPr>
              <a:t>while</a:t>
            </a:r>
            <a:r>
              <a:rPr lang="pl-PL" altLang="pl-PL" sz="1800" smtClean="0">
                <a:ea typeface="Microsoft YaHei" pitchFamily="34" charset="-122"/>
                <a:cs typeface="Mangal" pitchFamily="18" charset="0"/>
              </a:rPr>
              <a:t> loop.</a:t>
            </a:r>
          </a:p>
          <a:p>
            <a:pPr marL="431800" indent="-323850">
              <a:spcBef>
                <a:spcPct val="0"/>
              </a:spcBef>
              <a:spcAft>
                <a:spcPts val="1413"/>
              </a:spcAft>
              <a:buSzPct val="45000"/>
              <a:buFont typeface="StarSymbol"/>
              <a:buChar char="●"/>
            </a:pPr>
            <a:r>
              <a:rPr lang="pl-PL" altLang="pl-PL" sz="1800" smtClean="0">
                <a:ea typeface="Microsoft YaHei" pitchFamily="34" charset="-122"/>
                <a:cs typeface="Mangal" pitchFamily="18" charset="0"/>
              </a:rPr>
              <a:t>While every thread will have to perform at most </a:t>
            </a:r>
            <a:r>
              <a:rPr lang="pl-PL" altLang="pl-PL" sz="1800" i="1" smtClean="0">
                <a:ea typeface="Microsoft YaHei" pitchFamily="34" charset="-122"/>
                <a:cs typeface="Mangal" pitchFamily="18" charset="0"/>
              </a:rPr>
              <a:t>N-1</a:t>
            </a:r>
            <a:r>
              <a:rPr lang="pl-PL" altLang="pl-PL" sz="1800" smtClean="0">
                <a:ea typeface="Microsoft YaHei" pitchFamily="34" charset="-122"/>
                <a:cs typeface="Mangal" pitchFamily="18" charset="0"/>
              </a:rPr>
              <a:t> reductions in an </a:t>
            </a:r>
            <a:r>
              <a:rPr lang="pl-PL" altLang="pl-PL" sz="1800" i="1" smtClean="0">
                <a:ea typeface="Microsoft YaHei" pitchFamily="34" charset="-122"/>
                <a:cs typeface="Mangal" pitchFamily="18" charset="0"/>
              </a:rPr>
              <a:t>N x N</a:t>
            </a:r>
            <a:r>
              <a:rPr lang="pl-PL" altLang="pl-PL" sz="1800" smtClean="0">
                <a:ea typeface="Microsoft YaHei" pitchFamily="34" charset="-122"/>
                <a:cs typeface="Mangal" pitchFamily="18" charset="0"/>
              </a:rPr>
              <a:t> matrix, I still consider this a bottleneck, possibly solvable with preemptive matrix reordering.</a:t>
            </a:r>
          </a:p>
        </p:txBody>
      </p:sp>
    </p:spTree>
    <p:extLst>
      <p:ext uri="{BB962C8B-B14F-4D97-AF65-F5344CB8AC3E}">
        <p14:creationId xmlns:p14="http://schemas.microsoft.com/office/powerpoint/2010/main" val="23597671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 idx="4294967295"/>
          </p:nvPr>
        </p:nvSpPr>
        <p:spPr>
          <a:xfrm>
            <a:off x="457200" y="554038"/>
            <a:ext cx="8229600" cy="58420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Font typeface="StarSymbol"/>
              <a:buNone/>
              <a:defRPr/>
            </a:pPr>
            <a:r>
              <a:rPr lang="pl-PL" sz="3200" kern="1200" dirty="0" err="1"/>
              <a:t>Backward</a:t>
            </a:r>
            <a:r>
              <a:rPr lang="pl-PL" sz="3200" kern="1200" dirty="0"/>
              <a:t> </a:t>
            </a:r>
            <a:r>
              <a:rPr lang="pl-PL" sz="3200" kern="1200" dirty="0" err="1"/>
              <a:t>substitution</a:t>
            </a:r>
            <a:r>
              <a:rPr lang="pl-PL" sz="3200" kern="1200" dirty="0"/>
              <a:t> </a:t>
            </a:r>
            <a:r>
              <a:rPr lang="pl-PL" sz="3200" kern="1200" dirty="0" err="1"/>
              <a:t>phase</a:t>
            </a:r>
            <a:endParaRPr lang="pl-PL" sz="3200" kern="1200" dirty="0"/>
          </a:p>
        </p:txBody>
      </p:sp>
      <p:pic>
        <p:nvPicPr>
          <p:cNvPr id="53251" name="Obraz 2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659063"/>
            <a:ext cx="4014788" cy="2416175"/>
          </a:xfrm>
        </p:spPr>
      </p:pic>
      <p:sp>
        <p:nvSpPr>
          <p:cNvPr id="53252" name="Symbol zastępczy tekstu 3"/>
          <p:cNvSpPr>
            <a:spLocks noGrp="1"/>
          </p:cNvSpPr>
          <p:nvPr>
            <p:ph type="body" idx="4294967295"/>
          </p:nvPr>
        </p:nvSpPr>
        <p:spPr>
          <a:xfrm>
            <a:off x="4673600" y="1604963"/>
            <a:ext cx="4014788" cy="4559300"/>
          </a:xfrm>
        </p:spPr>
        <p:txBody>
          <a:bodyPr>
            <a:normAutofit fontScale="92500"/>
          </a:bodyPr>
          <a:lstStyle/>
          <a:p>
            <a:pPr marL="431800" indent="-323850">
              <a:spcBef>
                <a:spcPct val="0"/>
              </a:spcBef>
              <a:spcAft>
                <a:spcPts val="1413"/>
              </a:spcAft>
              <a:buSzPct val="45000"/>
              <a:buFont typeface="StarSymbol"/>
              <a:buChar char="●"/>
            </a:pPr>
            <a:r>
              <a:rPr lang="pl-PL" altLang="pl-PL" sz="2000" smtClean="0">
                <a:ea typeface="Microsoft YaHei" pitchFamily="34" charset="-122"/>
                <a:cs typeface="Mangal" pitchFamily="18" charset="0"/>
              </a:rPr>
              <a:t>Typical approach to Gauss elimination method produces a matrix in echelon form.</a:t>
            </a:r>
          </a:p>
          <a:p>
            <a:pPr marL="431800" indent="-323850">
              <a:spcBef>
                <a:spcPct val="0"/>
              </a:spcBef>
              <a:spcAft>
                <a:spcPts val="1413"/>
              </a:spcAft>
              <a:buSzPct val="45000"/>
              <a:buFont typeface="StarSymbol"/>
              <a:buChar char="●"/>
            </a:pPr>
            <a:r>
              <a:rPr lang="pl-PL" altLang="pl-PL" sz="2000" smtClean="0">
                <a:ea typeface="Microsoft YaHei" pitchFamily="34" charset="-122"/>
                <a:cs typeface="Mangal" pitchFamily="18" charset="0"/>
              </a:rPr>
              <a:t>This method produces a so-called „mapped echelon form”, where backward substitution cannot be performed by walking the matrix in bottom-up order, but it must be performed by walking the function to row map bottom-up.</a:t>
            </a:r>
          </a:p>
          <a:p>
            <a:pPr marL="431800" indent="-323850">
              <a:spcBef>
                <a:spcPct val="0"/>
              </a:spcBef>
              <a:spcAft>
                <a:spcPts val="1413"/>
              </a:spcAft>
              <a:buSzPct val="45000"/>
              <a:buFont typeface="StarSymbol"/>
              <a:buChar char="●"/>
            </a:pPr>
            <a:r>
              <a:rPr lang="pl-PL" altLang="pl-PL" sz="2000" smtClean="0">
                <a:ea typeface="Microsoft YaHei" pitchFamily="34" charset="-122"/>
                <a:cs typeface="Mangal" pitchFamily="18" charset="0"/>
              </a:rPr>
              <a:t>The backward substitution phase cannot be easily paralellized, so it is performed in sequence.</a:t>
            </a:r>
          </a:p>
        </p:txBody>
      </p:sp>
    </p:spTree>
    <p:extLst>
      <p:ext uri="{BB962C8B-B14F-4D97-AF65-F5344CB8AC3E}">
        <p14:creationId xmlns:p14="http://schemas.microsoft.com/office/powerpoint/2010/main" val="1967743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Font typeface="StarSymbol"/>
              <a:buNone/>
              <a:defRPr/>
            </a:pPr>
            <a:r>
              <a:rPr lang="pl-PL" sz="3200" kern="1200" dirty="0" err="1"/>
              <a:t>Paralellization</a:t>
            </a:r>
            <a:r>
              <a:rPr lang="pl-PL" sz="3200" kern="1200" dirty="0"/>
              <a:t> for a GPU platform</a:t>
            </a:r>
          </a:p>
        </p:txBody>
      </p:sp>
      <p:sp>
        <p:nvSpPr>
          <p:cNvPr id="54275" name="Podtytuł 2"/>
          <p:cNvSpPr>
            <a:spLocks noGrp="1"/>
          </p:cNvSpPr>
          <p:nvPr>
            <p:ph type="subTitle" idx="4294967295"/>
          </p:nvPr>
        </p:nvSpPr>
        <p:spPr>
          <a:xfrm>
            <a:off x="457200" y="1470025"/>
            <a:ext cx="8228013" cy="4795838"/>
          </a:xfrm>
        </p:spPr>
        <p:txBody>
          <a:bodyPr anchor="ctr"/>
          <a:lstStyle/>
          <a:p>
            <a:pPr marL="0" indent="0">
              <a:buSzPct val="45000"/>
              <a:buFont typeface="StarSymbol"/>
              <a:buChar char="●"/>
            </a:pPr>
            <a:r>
              <a:rPr lang="pl-PL" altLang="pl-PL" sz="1800" smtClean="0"/>
              <a:t> From the GPU paralellism standpoint, the requirement of locking parts of the function to row map is a major bottleneck (since not only hitting the device memory is very time ineffective, but also has the threads sleeping for significant amounts of time).</a:t>
            </a:r>
          </a:p>
          <a:p>
            <a:pPr marL="0" indent="0">
              <a:buSzPct val="45000"/>
              <a:buFont typeface="StarSymbol"/>
              <a:buChar char="●"/>
            </a:pPr>
            <a:r>
              <a:rPr lang="pl-PL" altLang="pl-PL" sz="1800" smtClean="0"/>
              <a:t> The solution I'm currently exploring involves reordering the matrix, then slicing it into independent parts (workgroups) that will be processed by different streaming multiprocessors.</a:t>
            </a:r>
          </a:p>
          <a:p>
            <a:pPr marL="0" indent="0">
              <a:buSzPct val="45000"/>
              <a:buFont typeface="StarSymbol"/>
              <a:buChar char="●"/>
            </a:pPr>
            <a:r>
              <a:rPr lang="pl-PL" altLang="pl-PL" sz="1800" smtClean="0"/>
              <a:t> This way, locking, waiting and reduction only happens in a particular multiprocessor's memory, which is much cheaper than hitting (and locking on) the global device's memory.</a:t>
            </a:r>
          </a:p>
          <a:p>
            <a:pPr marL="0" indent="0">
              <a:buSzPct val="45000"/>
              <a:buFont typeface="StarSymbol"/>
              <a:buChar char="●"/>
            </a:pPr>
            <a:r>
              <a:rPr lang="pl-PL" altLang="pl-PL" sz="1800" smtClean="0"/>
              <a:t> The steps of reordering and performing parts of the solution in slices will be performed as many times as necessary; this will work well (in a few steps of repetition) for banded matrices, slightly worse for block and dense matrices.</a:t>
            </a:r>
          </a:p>
          <a:p>
            <a:pPr marL="0" indent="0">
              <a:buSzPct val="45000"/>
              <a:buFont typeface="StarSymbol"/>
              <a:buChar char="●"/>
            </a:pPr>
            <a:r>
              <a:rPr lang="pl-PL" altLang="pl-PL" sz="1800" smtClean="0"/>
              <a:t> Reordering the matrix directly on the GPU is time-costly, but allows avoiding repeatedly downloading and reuploading data over PCI-Express connections, which is one of the most costly steps in the overall solution.</a:t>
            </a:r>
          </a:p>
        </p:txBody>
      </p:sp>
    </p:spTree>
    <p:extLst>
      <p:ext uri="{BB962C8B-B14F-4D97-AF65-F5344CB8AC3E}">
        <p14:creationId xmlns:p14="http://schemas.microsoft.com/office/powerpoint/2010/main" val="19686488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624</Words>
  <Application>Microsoft Office PowerPoint</Application>
  <PresentationFormat>Pokaz na ekranie (4:3)</PresentationFormat>
  <Paragraphs>28</Paragraphs>
  <Slides>7</Slides>
  <Notes>6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Motyw pakietu Office</vt:lpstr>
      <vt:lpstr>Prezentacja programu PowerPoint</vt:lpstr>
      <vt:lpstr>General information</vt:lpstr>
      <vt:lpstr>Forward substitution phase1</vt:lpstr>
      <vt:lpstr>Forward substitution phase2</vt:lpstr>
      <vt:lpstr>Forward substitution phase3</vt:lpstr>
      <vt:lpstr>Backward substitution phase</vt:lpstr>
      <vt:lpstr>Paralellization for a GPU platform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Łukasz Rauch</dc:creator>
  <cp:lastModifiedBy>Łukasz Rauch</cp:lastModifiedBy>
  <cp:revision>1</cp:revision>
  <dcterms:created xsi:type="dcterms:W3CDTF">2013-12-05T13:17:39Z</dcterms:created>
  <dcterms:modified xsi:type="dcterms:W3CDTF">2013-12-05T13:20:41Z</dcterms:modified>
</cp:coreProperties>
</file>