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0691813" cy="151193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256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801886" y="2474395"/>
            <a:ext cx="9088041" cy="5263774"/>
          </a:xfrm>
        </p:spPr>
        <p:txBody>
          <a:bodyPr anchor="b"/>
          <a:lstStyle>
            <a:lvl1pPr algn="ctr">
              <a:defRPr sz="7016"/>
            </a:lvl1pPr>
          </a:lstStyle>
          <a:p>
            <a:r>
              <a:rPr lang="pl-PL"/>
              <a:t>Kliknij, aby edytować styl</a:t>
            </a:r>
            <a:endParaRPr lang="en-US" dirty="0"/>
          </a:p>
        </p:txBody>
      </p:sp>
      <p:sp>
        <p:nvSpPr>
          <p:cNvPr id="3" name="Subtitle 2"/>
          <p:cNvSpPr>
            <a:spLocks noGrp="1"/>
          </p:cNvSpPr>
          <p:nvPr>
            <p:ph type="subTitle" idx="1"/>
          </p:nvPr>
        </p:nvSpPr>
        <p:spPr>
          <a:xfrm>
            <a:off x="1336477" y="7941160"/>
            <a:ext cx="8018860" cy="3650342"/>
          </a:xfrm>
        </p:spPr>
        <p:txBody>
          <a:bodyPr/>
          <a:lstStyle>
            <a:lvl1pPr marL="0" indent="0" algn="ctr">
              <a:buNone/>
              <a:defRPr sz="2806"/>
            </a:lvl1pPr>
            <a:lvl2pPr marL="534604" indent="0" algn="ctr">
              <a:buNone/>
              <a:defRPr sz="2339"/>
            </a:lvl2pPr>
            <a:lvl3pPr marL="1069208" indent="0" algn="ctr">
              <a:buNone/>
              <a:defRPr sz="2105"/>
            </a:lvl3pPr>
            <a:lvl4pPr marL="1603812" indent="0" algn="ctr">
              <a:buNone/>
              <a:defRPr sz="1871"/>
            </a:lvl4pPr>
            <a:lvl5pPr marL="2138416" indent="0" algn="ctr">
              <a:buNone/>
              <a:defRPr sz="1871"/>
            </a:lvl5pPr>
            <a:lvl6pPr marL="2673020" indent="0" algn="ctr">
              <a:buNone/>
              <a:defRPr sz="1871"/>
            </a:lvl6pPr>
            <a:lvl7pPr marL="3207624" indent="0" algn="ctr">
              <a:buNone/>
              <a:defRPr sz="1871"/>
            </a:lvl7pPr>
            <a:lvl8pPr marL="3742228" indent="0" algn="ctr">
              <a:buNone/>
              <a:defRPr sz="1871"/>
            </a:lvl8pPr>
            <a:lvl9pPr marL="4276832" indent="0" algn="ctr">
              <a:buNone/>
              <a:defRPr sz="1871"/>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FEA1A487-9522-4098-8ABE-F66374D5ED78}" type="datetimeFigureOut">
              <a:rPr lang="en-US" smtClean="0"/>
              <a:t>2021-02-01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63EE0-B453-49BC-87D9-FA8B78EADE74}" type="slidenum">
              <a:rPr lang="en-US" smtClean="0"/>
              <a:t>‹#›</a:t>
            </a:fld>
            <a:endParaRPr lang="en-US"/>
          </a:p>
        </p:txBody>
      </p:sp>
    </p:spTree>
    <p:extLst>
      <p:ext uri="{BB962C8B-B14F-4D97-AF65-F5344CB8AC3E}">
        <p14:creationId xmlns:p14="http://schemas.microsoft.com/office/powerpoint/2010/main" val="169844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FEA1A487-9522-4098-8ABE-F66374D5ED78}" type="datetimeFigureOut">
              <a:rPr lang="en-US" smtClean="0"/>
              <a:t>2021-02-01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63EE0-B453-49BC-87D9-FA8B78EADE74}" type="slidenum">
              <a:rPr lang="en-US" smtClean="0"/>
              <a:t>‹#›</a:t>
            </a:fld>
            <a:endParaRPr lang="en-US"/>
          </a:p>
        </p:txBody>
      </p:sp>
    </p:spTree>
    <p:extLst>
      <p:ext uri="{BB962C8B-B14F-4D97-AF65-F5344CB8AC3E}">
        <p14:creationId xmlns:p14="http://schemas.microsoft.com/office/powerpoint/2010/main" val="1295370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804966"/>
            <a:ext cx="2305422" cy="1281295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735063" y="804966"/>
            <a:ext cx="6782619" cy="1281295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FEA1A487-9522-4098-8ABE-F66374D5ED78}" type="datetimeFigureOut">
              <a:rPr lang="en-US" smtClean="0"/>
              <a:t>2021-02-01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63EE0-B453-49BC-87D9-FA8B78EADE74}" type="slidenum">
              <a:rPr lang="en-US" smtClean="0"/>
              <a:t>‹#›</a:t>
            </a:fld>
            <a:endParaRPr lang="en-US"/>
          </a:p>
        </p:txBody>
      </p:sp>
    </p:spTree>
    <p:extLst>
      <p:ext uri="{BB962C8B-B14F-4D97-AF65-F5344CB8AC3E}">
        <p14:creationId xmlns:p14="http://schemas.microsoft.com/office/powerpoint/2010/main" val="4085794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FEA1A487-9522-4098-8ABE-F66374D5ED78}" type="datetimeFigureOut">
              <a:rPr lang="en-US" smtClean="0"/>
              <a:t>2021-02-01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63EE0-B453-49BC-87D9-FA8B78EADE74}" type="slidenum">
              <a:rPr lang="en-US" smtClean="0"/>
              <a:t>‹#›</a:t>
            </a:fld>
            <a:endParaRPr lang="en-US"/>
          </a:p>
        </p:txBody>
      </p:sp>
    </p:spTree>
    <p:extLst>
      <p:ext uri="{BB962C8B-B14F-4D97-AF65-F5344CB8AC3E}">
        <p14:creationId xmlns:p14="http://schemas.microsoft.com/office/powerpoint/2010/main" val="3291172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729494" y="3769342"/>
            <a:ext cx="9221689" cy="6289229"/>
          </a:xfrm>
        </p:spPr>
        <p:txBody>
          <a:bodyPr anchor="b"/>
          <a:lstStyle>
            <a:lvl1pPr>
              <a:defRPr sz="7016"/>
            </a:lvl1pPr>
          </a:lstStyle>
          <a:p>
            <a:r>
              <a:rPr lang="pl-PL"/>
              <a:t>Kliknij, aby edytować styl</a:t>
            </a:r>
            <a:endParaRPr lang="en-US" dirty="0"/>
          </a:p>
        </p:txBody>
      </p:sp>
      <p:sp>
        <p:nvSpPr>
          <p:cNvPr id="3" name="Text Placeholder 2"/>
          <p:cNvSpPr>
            <a:spLocks noGrp="1"/>
          </p:cNvSpPr>
          <p:nvPr>
            <p:ph type="body" idx="1"/>
          </p:nvPr>
        </p:nvSpPr>
        <p:spPr>
          <a:xfrm>
            <a:off x="729494" y="10118069"/>
            <a:ext cx="9221689" cy="3307357"/>
          </a:xfrm>
        </p:spPr>
        <p:txBody>
          <a:bodyPr/>
          <a:lstStyle>
            <a:lvl1pPr marL="0" indent="0">
              <a:buNone/>
              <a:defRPr sz="2806">
                <a:solidFill>
                  <a:schemeClr val="tx1"/>
                </a:solidFill>
              </a:defRPr>
            </a:lvl1pPr>
            <a:lvl2pPr marL="534604" indent="0">
              <a:buNone/>
              <a:defRPr sz="2339">
                <a:solidFill>
                  <a:schemeClr val="tx1">
                    <a:tint val="75000"/>
                  </a:schemeClr>
                </a:solidFill>
              </a:defRPr>
            </a:lvl2pPr>
            <a:lvl3pPr marL="1069208" indent="0">
              <a:buNone/>
              <a:defRPr sz="2105">
                <a:solidFill>
                  <a:schemeClr val="tx1">
                    <a:tint val="75000"/>
                  </a:schemeClr>
                </a:solidFill>
              </a:defRPr>
            </a:lvl3pPr>
            <a:lvl4pPr marL="1603812" indent="0">
              <a:buNone/>
              <a:defRPr sz="1871">
                <a:solidFill>
                  <a:schemeClr val="tx1">
                    <a:tint val="75000"/>
                  </a:schemeClr>
                </a:solidFill>
              </a:defRPr>
            </a:lvl4pPr>
            <a:lvl5pPr marL="2138416" indent="0">
              <a:buNone/>
              <a:defRPr sz="1871">
                <a:solidFill>
                  <a:schemeClr val="tx1">
                    <a:tint val="75000"/>
                  </a:schemeClr>
                </a:solidFill>
              </a:defRPr>
            </a:lvl5pPr>
            <a:lvl6pPr marL="2673020" indent="0">
              <a:buNone/>
              <a:defRPr sz="1871">
                <a:solidFill>
                  <a:schemeClr val="tx1">
                    <a:tint val="75000"/>
                  </a:schemeClr>
                </a:solidFill>
              </a:defRPr>
            </a:lvl6pPr>
            <a:lvl7pPr marL="3207624" indent="0">
              <a:buNone/>
              <a:defRPr sz="1871">
                <a:solidFill>
                  <a:schemeClr val="tx1">
                    <a:tint val="75000"/>
                  </a:schemeClr>
                </a:solidFill>
              </a:defRPr>
            </a:lvl7pPr>
            <a:lvl8pPr marL="3742228" indent="0">
              <a:buNone/>
              <a:defRPr sz="1871">
                <a:solidFill>
                  <a:schemeClr val="tx1">
                    <a:tint val="75000"/>
                  </a:schemeClr>
                </a:solidFill>
              </a:defRPr>
            </a:lvl8pPr>
            <a:lvl9pPr marL="4276832" indent="0">
              <a:buNone/>
              <a:defRPr sz="1871">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FEA1A487-9522-4098-8ABE-F66374D5ED78}" type="datetimeFigureOut">
              <a:rPr lang="en-US" smtClean="0"/>
              <a:t>2021-02-01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63EE0-B453-49BC-87D9-FA8B78EADE74}" type="slidenum">
              <a:rPr lang="en-US" smtClean="0"/>
              <a:t>‹#›</a:t>
            </a:fld>
            <a:endParaRPr lang="en-US"/>
          </a:p>
        </p:txBody>
      </p:sp>
    </p:spTree>
    <p:extLst>
      <p:ext uri="{BB962C8B-B14F-4D97-AF65-F5344CB8AC3E}">
        <p14:creationId xmlns:p14="http://schemas.microsoft.com/office/powerpoint/2010/main" val="671294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735062" y="4024827"/>
            <a:ext cx="4544021" cy="9593089"/>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412730" y="4024827"/>
            <a:ext cx="4544021" cy="9593089"/>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FEA1A487-9522-4098-8ABE-F66374D5ED78}" type="datetimeFigureOut">
              <a:rPr lang="en-US" smtClean="0"/>
              <a:t>2021-02-01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63EE0-B453-49BC-87D9-FA8B78EADE74}" type="slidenum">
              <a:rPr lang="en-US" smtClean="0"/>
              <a:t>‹#›</a:t>
            </a:fld>
            <a:endParaRPr lang="en-US"/>
          </a:p>
        </p:txBody>
      </p:sp>
    </p:spTree>
    <p:extLst>
      <p:ext uri="{BB962C8B-B14F-4D97-AF65-F5344CB8AC3E}">
        <p14:creationId xmlns:p14="http://schemas.microsoft.com/office/powerpoint/2010/main" val="188032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736455" y="804969"/>
            <a:ext cx="9221689" cy="2922375"/>
          </a:xfrm>
        </p:spPr>
        <p:txBody>
          <a:bodyPr/>
          <a:lstStyle/>
          <a:p>
            <a:r>
              <a:rPr lang="pl-PL"/>
              <a:t>Kliknij, aby edytować styl</a:t>
            </a:r>
            <a:endParaRPr lang="en-US" dirty="0"/>
          </a:p>
        </p:txBody>
      </p:sp>
      <p:sp>
        <p:nvSpPr>
          <p:cNvPr id="3" name="Text Placeholder 2"/>
          <p:cNvSpPr>
            <a:spLocks noGrp="1"/>
          </p:cNvSpPr>
          <p:nvPr>
            <p:ph type="body" idx="1"/>
          </p:nvPr>
        </p:nvSpPr>
        <p:spPr>
          <a:xfrm>
            <a:off x="736456" y="3706342"/>
            <a:ext cx="4523137" cy="1816421"/>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pl-PL"/>
              <a:t>Kliknij, aby edytować style wzorca tekstu</a:t>
            </a:r>
          </a:p>
        </p:txBody>
      </p:sp>
      <p:sp>
        <p:nvSpPr>
          <p:cNvPr id="4" name="Content Placeholder 3"/>
          <p:cNvSpPr>
            <a:spLocks noGrp="1"/>
          </p:cNvSpPr>
          <p:nvPr>
            <p:ph sz="half" idx="2"/>
          </p:nvPr>
        </p:nvSpPr>
        <p:spPr>
          <a:xfrm>
            <a:off x="736456" y="5522763"/>
            <a:ext cx="4523137" cy="8123152"/>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5412731" y="3706342"/>
            <a:ext cx="4545413" cy="1816421"/>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pl-PL"/>
              <a:t>Kliknij, aby edytować style wzorca tekstu</a:t>
            </a:r>
          </a:p>
        </p:txBody>
      </p:sp>
      <p:sp>
        <p:nvSpPr>
          <p:cNvPr id="6" name="Content Placeholder 5"/>
          <p:cNvSpPr>
            <a:spLocks noGrp="1"/>
          </p:cNvSpPr>
          <p:nvPr>
            <p:ph sz="quarter" idx="4"/>
          </p:nvPr>
        </p:nvSpPr>
        <p:spPr>
          <a:xfrm>
            <a:off x="5412731" y="5522763"/>
            <a:ext cx="4545413" cy="8123152"/>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FEA1A487-9522-4098-8ABE-F66374D5ED78}" type="datetimeFigureOut">
              <a:rPr lang="en-US" smtClean="0"/>
              <a:t>2021-02-01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F63EE0-B453-49BC-87D9-FA8B78EADE74}" type="slidenum">
              <a:rPr lang="en-US" smtClean="0"/>
              <a:t>‹#›</a:t>
            </a:fld>
            <a:endParaRPr lang="en-US"/>
          </a:p>
        </p:txBody>
      </p:sp>
    </p:spTree>
    <p:extLst>
      <p:ext uri="{BB962C8B-B14F-4D97-AF65-F5344CB8AC3E}">
        <p14:creationId xmlns:p14="http://schemas.microsoft.com/office/powerpoint/2010/main" val="252795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FEA1A487-9522-4098-8ABE-F66374D5ED78}" type="datetimeFigureOut">
              <a:rPr lang="en-US" smtClean="0"/>
              <a:t>2021-02-01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F63EE0-B453-49BC-87D9-FA8B78EADE74}" type="slidenum">
              <a:rPr lang="en-US" smtClean="0"/>
              <a:t>‹#›</a:t>
            </a:fld>
            <a:endParaRPr lang="en-US"/>
          </a:p>
        </p:txBody>
      </p:sp>
    </p:spTree>
    <p:extLst>
      <p:ext uri="{BB962C8B-B14F-4D97-AF65-F5344CB8AC3E}">
        <p14:creationId xmlns:p14="http://schemas.microsoft.com/office/powerpoint/2010/main" val="4019566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A1A487-9522-4098-8ABE-F66374D5ED78}" type="datetimeFigureOut">
              <a:rPr lang="en-US" smtClean="0"/>
              <a:t>2021-02-01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F63EE0-B453-49BC-87D9-FA8B78EADE74}" type="slidenum">
              <a:rPr lang="en-US" smtClean="0"/>
              <a:t>‹#›</a:t>
            </a:fld>
            <a:endParaRPr lang="en-US"/>
          </a:p>
        </p:txBody>
      </p:sp>
    </p:spTree>
    <p:extLst>
      <p:ext uri="{BB962C8B-B14F-4D97-AF65-F5344CB8AC3E}">
        <p14:creationId xmlns:p14="http://schemas.microsoft.com/office/powerpoint/2010/main" val="2636349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42"/>
            </a:lvl1pPr>
          </a:lstStyle>
          <a:p>
            <a:r>
              <a:rPr lang="pl-PL"/>
              <a:t>Kliknij, aby edytować styl</a:t>
            </a:r>
            <a:endParaRPr lang="en-US" dirty="0"/>
          </a:p>
        </p:txBody>
      </p:sp>
      <p:sp>
        <p:nvSpPr>
          <p:cNvPr id="3" name="Content Placeholder 2"/>
          <p:cNvSpPr>
            <a:spLocks noGrp="1"/>
          </p:cNvSpPr>
          <p:nvPr>
            <p:ph idx="1"/>
          </p:nvPr>
        </p:nvSpPr>
        <p:spPr>
          <a:xfrm>
            <a:off x="4545413" y="2176910"/>
            <a:ext cx="5412730" cy="10744538"/>
          </a:xfrm>
        </p:spPr>
        <p:txBody>
          <a:bodyPr/>
          <a:lstStyle>
            <a:lvl1pPr>
              <a:defRPr sz="3742"/>
            </a:lvl1pPr>
            <a:lvl2pPr>
              <a:defRPr sz="3274"/>
            </a:lvl2pPr>
            <a:lvl3pPr>
              <a:defRPr sz="2806"/>
            </a:lvl3pPr>
            <a:lvl4pPr>
              <a:defRPr sz="2339"/>
            </a:lvl4pPr>
            <a:lvl5pPr>
              <a:defRPr sz="2339"/>
            </a:lvl5pPr>
            <a:lvl6pPr>
              <a:defRPr sz="2339"/>
            </a:lvl6pPr>
            <a:lvl7pPr>
              <a:defRPr sz="2339"/>
            </a:lvl7pPr>
            <a:lvl8pPr>
              <a:defRPr sz="2339"/>
            </a:lvl8pPr>
            <a:lvl9pPr>
              <a:defRPr sz="2339"/>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FEA1A487-9522-4098-8ABE-F66374D5ED78}" type="datetimeFigureOut">
              <a:rPr lang="en-US" smtClean="0"/>
              <a:t>2021-02-01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63EE0-B453-49BC-87D9-FA8B78EADE74}" type="slidenum">
              <a:rPr lang="en-US" smtClean="0"/>
              <a:t>‹#›</a:t>
            </a:fld>
            <a:endParaRPr lang="en-US"/>
          </a:p>
        </p:txBody>
      </p:sp>
    </p:spTree>
    <p:extLst>
      <p:ext uri="{BB962C8B-B14F-4D97-AF65-F5344CB8AC3E}">
        <p14:creationId xmlns:p14="http://schemas.microsoft.com/office/powerpoint/2010/main" val="2247390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42"/>
            </a:lvl1pPr>
          </a:lstStyle>
          <a:p>
            <a:r>
              <a:rPr lang="pl-PL"/>
              <a:t>Kliknij, aby edytować styl</a:t>
            </a:r>
            <a:endParaRPr lang="en-US" dirty="0"/>
          </a:p>
        </p:txBody>
      </p:sp>
      <p:sp>
        <p:nvSpPr>
          <p:cNvPr id="3" name="Picture Placeholder 2"/>
          <p:cNvSpPr>
            <a:spLocks noGrp="1" noChangeAspect="1"/>
          </p:cNvSpPr>
          <p:nvPr>
            <p:ph type="pic" idx="1"/>
          </p:nvPr>
        </p:nvSpPr>
        <p:spPr>
          <a:xfrm>
            <a:off x="4545413" y="2176910"/>
            <a:ext cx="5412730" cy="10744538"/>
          </a:xfrm>
        </p:spPr>
        <p:txBody>
          <a:bodyPr anchor="t"/>
          <a:lstStyle>
            <a:lvl1pPr marL="0" indent="0">
              <a:buNone/>
              <a:defRPr sz="3742"/>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pl-PL"/>
              <a:t>Kliknij ikonę, aby dodać obraz</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FEA1A487-9522-4098-8ABE-F66374D5ED78}" type="datetimeFigureOut">
              <a:rPr lang="en-US" smtClean="0"/>
              <a:t>2021-02-01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63EE0-B453-49BC-87D9-FA8B78EADE74}" type="slidenum">
              <a:rPr lang="en-US" smtClean="0"/>
              <a:t>‹#›</a:t>
            </a:fld>
            <a:endParaRPr lang="en-US"/>
          </a:p>
        </p:txBody>
      </p:sp>
    </p:spTree>
    <p:extLst>
      <p:ext uri="{BB962C8B-B14F-4D97-AF65-F5344CB8AC3E}">
        <p14:creationId xmlns:p14="http://schemas.microsoft.com/office/powerpoint/2010/main" val="661157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804969"/>
            <a:ext cx="9221689" cy="2922375"/>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735062" y="4024827"/>
            <a:ext cx="9221689" cy="9593089"/>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35062" y="14013401"/>
            <a:ext cx="2405658" cy="804965"/>
          </a:xfrm>
          <a:prstGeom prst="rect">
            <a:avLst/>
          </a:prstGeom>
        </p:spPr>
        <p:txBody>
          <a:bodyPr vert="horz" lIns="91440" tIns="45720" rIns="91440" bIns="45720" rtlCol="0" anchor="ctr"/>
          <a:lstStyle>
            <a:lvl1pPr algn="l">
              <a:defRPr sz="1403">
                <a:solidFill>
                  <a:schemeClr val="tx1">
                    <a:tint val="75000"/>
                  </a:schemeClr>
                </a:solidFill>
              </a:defRPr>
            </a:lvl1pPr>
          </a:lstStyle>
          <a:p>
            <a:fld id="{FEA1A487-9522-4098-8ABE-F66374D5ED78}" type="datetimeFigureOut">
              <a:rPr lang="en-US" smtClean="0"/>
              <a:t>2021-02-01</a:t>
            </a:fld>
            <a:endParaRPr lang="en-US"/>
          </a:p>
        </p:txBody>
      </p:sp>
      <p:sp>
        <p:nvSpPr>
          <p:cNvPr id="5" name="Footer Placeholder 4"/>
          <p:cNvSpPr>
            <a:spLocks noGrp="1"/>
          </p:cNvSpPr>
          <p:nvPr>
            <p:ph type="ftr" sz="quarter" idx="3"/>
          </p:nvPr>
        </p:nvSpPr>
        <p:spPr>
          <a:xfrm>
            <a:off x="3541663" y="14013401"/>
            <a:ext cx="3608487" cy="804965"/>
          </a:xfrm>
          <a:prstGeom prst="rect">
            <a:avLst/>
          </a:prstGeom>
        </p:spPr>
        <p:txBody>
          <a:bodyPr vert="horz" lIns="91440" tIns="45720" rIns="91440" bIns="45720" rtlCol="0" anchor="ctr"/>
          <a:lstStyle>
            <a:lvl1pPr algn="ctr">
              <a:defRPr sz="140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1093" y="14013401"/>
            <a:ext cx="2405658" cy="804965"/>
          </a:xfrm>
          <a:prstGeom prst="rect">
            <a:avLst/>
          </a:prstGeom>
        </p:spPr>
        <p:txBody>
          <a:bodyPr vert="horz" lIns="91440" tIns="45720" rIns="91440" bIns="45720" rtlCol="0" anchor="ctr"/>
          <a:lstStyle>
            <a:lvl1pPr algn="r">
              <a:defRPr sz="1403">
                <a:solidFill>
                  <a:schemeClr val="tx1">
                    <a:tint val="75000"/>
                  </a:schemeClr>
                </a:solidFill>
              </a:defRPr>
            </a:lvl1pPr>
          </a:lstStyle>
          <a:p>
            <a:fld id="{D5F63EE0-B453-49BC-87D9-FA8B78EADE74}" type="slidenum">
              <a:rPr lang="en-US" smtClean="0"/>
              <a:t>‹#›</a:t>
            </a:fld>
            <a:endParaRPr lang="en-US"/>
          </a:p>
        </p:txBody>
      </p:sp>
    </p:spTree>
    <p:extLst>
      <p:ext uri="{BB962C8B-B14F-4D97-AF65-F5344CB8AC3E}">
        <p14:creationId xmlns:p14="http://schemas.microsoft.com/office/powerpoint/2010/main" val="6910686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p:titleStyle>
    <p:bodyStyle>
      <a:lvl1pPr marL="267302" indent="-267302" algn="l" defTabSz="1069208" rtl="0" eaLnBrk="1" latinLnBrk="0" hangingPunct="1">
        <a:lnSpc>
          <a:spcPct val="90000"/>
        </a:lnSpc>
        <a:spcBef>
          <a:spcPts val="1169"/>
        </a:spcBef>
        <a:buFont typeface="Arial" panose="020B0604020202020204" pitchFamily="34" charset="0"/>
        <a:buChar char="•"/>
        <a:defRPr sz="3274" kern="1200">
          <a:solidFill>
            <a:schemeClr val="tx1"/>
          </a:solidFill>
          <a:latin typeface="+mn-lt"/>
          <a:ea typeface="+mn-ea"/>
          <a:cs typeface="+mn-cs"/>
        </a:defRPr>
      </a:lvl1pPr>
      <a:lvl2pPr marL="801906" indent="-267302" algn="l" defTabSz="1069208" rtl="0" eaLnBrk="1" latinLnBrk="0" hangingPunct="1">
        <a:lnSpc>
          <a:spcPct val="90000"/>
        </a:lnSpc>
        <a:spcBef>
          <a:spcPts val="585"/>
        </a:spcBef>
        <a:buFont typeface="Arial" panose="020B0604020202020204" pitchFamily="34" charset="0"/>
        <a:buChar char="•"/>
        <a:defRPr sz="2806" kern="1200">
          <a:solidFill>
            <a:schemeClr val="tx1"/>
          </a:solidFill>
          <a:latin typeface="+mn-lt"/>
          <a:ea typeface="+mn-ea"/>
          <a:cs typeface="+mn-cs"/>
        </a:defRPr>
      </a:lvl2pPr>
      <a:lvl3pPr marL="1336510" indent="-267302" algn="l" defTabSz="1069208" rtl="0" eaLnBrk="1" latinLnBrk="0" hangingPunct="1">
        <a:lnSpc>
          <a:spcPct val="90000"/>
        </a:lnSpc>
        <a:spcBef>
          <a:spcPts val="585"/>
        </a:spcBef>
        <a:buFont typeface="Arial" panose="020B0604020202020204" pitchFamily="34" charset="0"/>
        <a:buChar char="•"/>
        <a:defRPr sz="2339" kern="1200">
          <a:solidFill>
            <a:schemeClr val="tx1"/>
          </a:solidFill>
          <a:latin typeface="+mn-lt"/>
          <a:ea typeface="+mn-ea"/>
          <a:cs typeface="+mn-cs"/>
        </a:defRPr>
      </a:lvl3pPr>
      <a:lvl4pPr marL="187111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4pPr>
      <a:lvl5pPr marL="2405718"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5pPr>
      <a:lvl6pPr marL="2940322"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6pPr>
      <a:lvl7pPr marL="3474926"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7pPr>
      <a:lvl8pPr marL="4009530"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8pPr>
      <a:lvl9pPr marL="454413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9pPr>
    </p:bodyStyle>
    <p:otherStyle>
      <a:defPPr>
        <a:defRPr lang="en-US"/>
      </a:defPPr>
      <a:lvl1pPr marL="0" algn="l" defTabSz="1069208" rtl="0" eaLnBrk="1" latinLnBrk="0" hangingPunct="1">
        <a:defRPr sz="2105" kern="1200">
          <a:solidFill>
            <a:schemeClr val="tx1"/>
          </a:solidFill>
          <a:latin typeface="+mn-lt"/>
          <a:ea typeface="+mn-ea"/>
          <a:cs typeface="+mn-cs"/>
        </a:defRPr>
      </a:lvl1pPr>
      <a:lvl2pPr marL="534604" algn="l" defTabSz="1069208" rtl="0" eaLnBrk="1" latinLnBrk="0" hangingPunct="1">
        <a:defRPr sz="2105" kern="1200">
          <a:solidFill>
            <a:schemeClr val="tx1"/>
          </a:solidFill>
          <a:latin typeface="+mn-lt"/>
          <a:ea typeface="+mn-ea"/>
          <a:cs typeface="+mn-cs"/>
        </a:defRPr>
      </a:lvl2pPr>
      <a:lvl3pPr marL="1069208" algn="l" defTabSz="1069208" rtl="0" eaLnBrk="1" latinLnBrk="0" hangingPunct="1">
        <a:defRPr sz="2105" kern="1200">
          <a:solidFill>
            <a:schemeClr val="tx1"/>
          </a:solidFill>
          <a:latin typeface="+mn-lt"/>
          <a:ea typeface="+mn-ea"/>
          <a:cs typeface="+mn-cs"/>
        </a:defRPr>
      </a:lvl3pPr>
      <a:lvl4pPr marL="1603812" algn="l" defTabSz="1069208" rtl="0" eaLnBrk="1" latinLnBrk="0" hangingPunct="1">
        <a:defRPr sz="2105" kern="1200">
          <a:solidFill>
            <a:schemeClr val="tx1"/>
          </a:solidFill>
          <a:latin typeface="+mn-lt"/>
          <a:ea typeface="+mn-ea"/>
          <a:cs typeface="+mn-cs"/>
        </a:defRPr>
      </a:lvl4pPr>
      <a:lvl5pPr marL="2138416" algn="l" defTabSz="1069208" rtl="0" eaLnBrk="1" latinLnBrk="0" hangingPunct="1">
        <a:defRPr sz="2105" kern="1200">
          <a:solidFill>
            <a:schemeClr val="tx1"/>
          </a:solidFill>
          <a:latin typeface="+mn-lt"/>
          <a:ea typeface="+mn-ea"/>
          <a:cs typeface="+mn-cs"/>
        </a:defRPr>
      </a:lvl5pPr>
      <a:lvl6pPr marL="2673020" algn="l" defTabSz="1069208" rtl="0" eaLnBrk="1" latinLnBrk="0" hangingPunct="1">
        <a:defRPr sz="2105" kern="1200">
          <a:solidFill>
            <a:schemeClr val="tx1"/>
          </a:solidFill>
          <a:latin typeface="+mn-lt"/>
          <a:ea typeface="+mn-ea"/>
          <a:cs typeface="+mn-cs"/>
        </a:defRPr>
      </a:lvl6pPr>
      <a:lvl7pPr marL="3207624" algn="l" defTabSz="1069208" rtl="0" eaLnBrk="1" latinLnBrk="0" hangingPunct="1">
        <a:defRPr sz="2105" kern="1200">
          <a:solidFill>
            <a:schemeClr val="tx1"/>
          </a:solidFill>
          <a:latin typeface="+mn-lt"/>
          <a:ea typeface="+mn-ea"/>
          <a:cs typeface="+mn-cs"/>
        </a:defRPr>
      </a:lvl7pPr>
      <a:lvl8pPr marL="3742228" algn="l" defTabSz="1069208" rtl="0" eaLnBrk="1" latinLnBrk="0" hangingPunct="1">
        <a:defRPr sz="2105" kern="1200">
          <a:solidFill>
            <a:schemeClr val="tx1"/>
          </a:solidFill>
          <a:latin typeface="+mn-lt"/>
          <a:ea typeface="+mn-ea"/>
          <a:cs typeface="+mn-cs"/>
        </a:defRPr>
      </a:lvl8pPr>
      <a:lvl9pPr marL="4276832" algn="l" defTabSz="1069208" rtl="0" eaLnBrk="1" latinLnBrk="0" hangingPunct="1">
        <a:defRPr sz="21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pawelkolman.github.io/" TargetMode="External"/><Relationship Id="rId3" Type="http://schemas.openxmlformats.org/officeDocument/2006/relationships/image" Target="../media/image2.svg"/><Relationship Id="rId7" Type="http://schemas.openxmlformats.org/officeDocument/2006/relationships/hyperlink" Target="http://github.com/pawelkolman"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linkedin.com/in/pawelkolman" TargetMode="External"/><Relationship Id="rId5" Type="http://schemas.openxmlformats.org/officeDocument/2006/relationships/hyperlink" Target="tel:+48533331180" TargetMode="External"/><Relationship Id="rId4" Type="http://schemas.openxmlformats.org/officeDocument/2006/relationships/hyperlink" Target="mailto:pawelkolman12@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Prostokąt 56">
            <a:extLst>
              <a:ext uri="{FF2B5EF4-FFF2-40B4-BE49-F238E27FC236}">
                <a16:creationId xmlns:a16="http://schemas.microsoft.com/office/drawing/2014/main" id="{40264DB1-615F-43C0-A1DF-313061E41095}"/>
              </a:ext>
            </a:extLst>
          </p:cNvPr>
          <p:cNvSpPr/>
          <p:nvPr/>
        </p:nvSpPr>
        <p:spPr>
          <a:xfrm>
            <a:off x="3600451" y="139849"/>
            <a:ext cx="2283618" cy="5445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rostokąt 7">
            <a:extLst>
              <a:ext uri="{FF2B5EF4-FFF2-40B4-BE49-F238E27FC236}">
                <a16:creationId xmlns:a16="http://schemas.microsoft.com/office/drawing/2014/main" id="{4714AE32-224F-476E-A874-C55D422ADE95}"/>
              </a:ext>
            </a:extLst>
          </p:cNvPr>
          <p:cNvSpPr/>
          <p:nvPr/>
        </p:nvSpPr>
        <p:spPr>
          <a:xfrm>
            <a:off x="0" y="0"/>
            <a:ext cx="3600450" cy="15119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a 3">
            <a:extLst>
              <a:ext uri="{FF2B5EF4-FFF2-40B4-BE49-F238E27FC236}">
                <a16:creationId xmlns:a16="http://schemas.microsoft.com/office/drawing/2014/main" id="{8185397E-98BB-43BA-9B9C-ACB2EE0FFD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9458" y="612403"/>
            <a:ext cx="1141534" cy="1141534"/>
          </a:xfrm>
          <a:prstGeom prst="rect">
            <a:avLst/>
          </a:prstGeom>
        </p:spPr>
      </p:pic>
      <p:sp>
        <p:nvSpPr>
          <p:cNvPr id="9" name="pole tekstowe 8">
            <a:extLst>
              <a:ext uri="{FF2B5EF4-FFF2-40B4-BE49-F238E27FC236}">
                <a16:creationId xmlns:a16="http://schemas.microsoft.com/office/drawing/2014/main" id="{81101CB7-62AE-4944-99D4-D3D9E97B0310}"/>
              </a:ext>
            </a:extLst>
          </p:cNvPr>
          <p:cNvSpPr txBox="1"/>
          <p:nvPr/>
        </p:nvSpPr>
        <p:spPr>
          <a:xfrm>
            <a:off x="160020" y="2250946"/>
            <a:ext cx="3280410" cy="584775"/>
          </a:xfrm>
          <a:prstGeom prst="rect">
            <a:avLst/>
          </a:prstGeom>
          <a:noFill/>
        </p:spPr>
        <p:txBody>
          <a:bodyPr wrap="square" rtlCol="0">
            <a:spAutoFit/>
          </a:bodyPr>
          <a:lstStyle/>
          <a:p>
            <a:pPr algn="ctr"/>
            <a:r>
              <a:rPr lang="en-US" sz="3200">
                <a:solidFill>
                  <a:schemeClr val="bg1"/>
                </a:solidFill>
                <a:latin typeface="Poppins" panose="00000500000000000000" pitchFamily="2" charset="0"/>
                <a:cs typeface="Poppins" panose="00000500000000000000" pitchFamily="2" charset="0"/>
              </a:rPr>
              <a:t>Paweł Kolman</a:t>
            </a:r>
          </a:p>
        </p:txBody>
      </p:sp>
      <p:sp>
        <p:nvSpPr>
          <p:cNvPr id="10" name="pole tekstowe 9">
            <a:extLst>
              <a:ext uri="{FF2B5EF4-FFF2-40B4-BE49-F238E27FC236}">
                <a16:creationId xmlns:a16="http://schemas.microsoft.com/office/drawing/2014/main" id="{903237CF-262A-4F5F-8A2E-8DABB9CDB608}"/>
              </a:ext>
            </a:extLst>
          </p:cNvPr>
          <p:cNvSpPr txBox="1"/>
          <p:nvPr/>
        </p:nvSpPr>
        <p:spPr>
          <a:xfrm>
            <a:off x="160020" y="2732280"/>
            <a:ext cx="3280410" cy="400110"/>
          </a:xfrm>
          <a:prstGeom prst="rect">
            <a:avLst/>
          </a:prstGeom>
          <a:noFill/>
        </p:spPr>
        <p:txBody>
          <a:bodyPr wrap="square" rtlCol="0">
            <a:spAutoFit/>
          </a:bodyPr>
          <a:lstStyle/>
          <a:p>
            <a:pPr algn="ctr"/>
            <a:r>
              <a:rPr lang="en-US" sz="2000">
                <a:solidFill>
                  <a:schemeClr val="bg1"/>
                </a:solidFill>
                <a:latin typeface="Poppins ExtraLight" panose="00000300000000000000" pitchFamily="2" charset="0"/>
                <a:cs typeface="Poppins ExtraLight" panose="00000300000000000000" pitchFamily="2" charset="0"/>
              </a:rPr>
              <a:t>Full Stack Developer</a:t>
            </a:r>
          </a:p>
        </p:txBody>
      </p:sp>
      <p:sp>
        <p:nvSpPr>
          <p:cNvPr id="13" name="pole tekstowe 12">
            <a:extLst>
              <a:ext uri="{FF2B5EF4-FFF2-40B4-BE49-F238E27FC236}">
                <a16:creationId xmlns:a16="http://schemas.microsoft.com/office/drawing/2014/main" id="{2808479D-13B1-4DB4-A67F-BCDBD24554E4}"/>
              </a:ext>
            </a:extLst>
          </p:cNvPr>
          <p:cNvSpPr txBox="1"/>
          <p:nvPr/>
        </p:nvSpPr>
        <p:spPr>
          <a:xfrm>
            <a:off x="160020" y="3705897"/>
            <a:ext cx="3280410" cy="1569660"/>
          </a:xfrm>
          <a:prstGeom prst="rect">
            <a:avLst/>
          </a:prstGeom>
          <a:noFill/>
        </p:spPr>
        <p:txBody>
          <a:bodyPr wrap="square" rtlCol="0">
            <a:spAutoFit/>
          </a:bodyPr>
          <a:lstStyle/>
          <a:p>
            <a:r>
              <a:rPr lang="en-US" sz="1600">
                <a:solidFill>
                  <a:schemeClr val="bg1">
                    <a:lumMod val="85000"/>
                  </a:schemeClr>
                </a:solidFill>
                <a:latin typeface="Poppins" panose="00000500000000000000" pitchFamily="2" charset="0"/>
                <a:cs typeface="Poppins" panose="00000500000000000000" pitchFamily="2" charset="0"/>
              </a:rPr>
              <a:t>Wrocław, Poland</a:t>
            </a:r>
          </a:p>
          <a:p>
            <a:r>
              <a:rPr lang="en-US" sz="1600">
                <a:solidFill>
                  <a:schemeClr val="bg1">
                    <a:lumMod val="85000"/>
                  </a:schemeClr>
                </a:solidFill>
                <a:latin typeface="Poppins" panose="00000500000000000000" pitchFamily="2" charset="0"/>
                <a:cs typeface="Poppins" panose="00000500000000000000" pitchFamily="2" charset="0"/>
              </a:rPr>
              <a:t>pawelkolman12@gmail.com</a:t>
            </a:r>
          </a:p>
          <a:p>
            <a:r>
              <a:rPr lang="en-US" sz="1600">
                <a:solidFill>
                  <a:schemeClr val="bg1">
                    <a:lumMod val="85000"/>
                  </a:schemeClr>
                </a:solidFill>
                <a:latin typeface="Poppins" panose="00000500000000000000" pitchFamily="2" charset="0"/>
                <a:cs typeface="Poppins" panose="00000500000000000000" pitchFamily="2" charset="0"/>
              </a:rPr>
              <a:t>+48 533 331 180</a:t>
            </a:r>
          </a:p>
          <a:p>
            <a:endParaRPr lang="en-US" sz="1600">
              <a:solidFill>
                <a:schemeClr val="bg1">
                  <a:lumMod val="85000"/>
                </a:schemeClr>
              </a:solidFill>
              <a:latin typeface="Poppins" panose="00000500000000000000" pitchFamily="2" charset="0"/>
              <a:cs typeface="Poppins" panose="00000500000000000000" pitchFamily="2" charset="0"/>
            </a:endParaRPr>
          </a:p>
          <a:p>
            <a:r>
              <a:rPr lang="en-US" sz="1600">
                <a:solidFill>
                  <a:schemeClr val="bg1">
                    <a:lumMod val="85000"/>
                  </a:schemeClr>
                </a:solidFill>
                <a:latin typeface="Poppins" panose="00000500000000000000" pitchFamily="2" charset="0"/>
                <a:cs typeface="Poppins" panose="00000500000000000000" pitchFamily="2" charset="0"/>
              </a:rPr>
              <a:t>linkedin.com/in/pawelkolmangithub.com/pawelkolman</a:t>
            </a:r>
          </a:p>
        </p:txBody>
      </p:sp>
      <p:sp>
        <p:nvSpPr>
          <p:cNvPr id="7" name="pole tekstowe 6">
            <a:extLst>
              <a:ext uri="{FF2B5EF4-FFF2-40B4-BE49-F238E27FC236}">
                <a16:creationId xmlns:a16="http://schemas.microsoft.com/office/drawing/2014/main" id="{E6E88F8E-DD65-43CE-AD57-FE0E8E1FB748}"/>
              </a:ext>
            </a:extLst>
          </p:cNvPr>
          <p:cNvSpPr txBox="1"/>
          <p:nvPr/>
        </p:nvSpPr>
        <p:spPr>
          <a:xfrm>
            <a:off x="160020" y="5869180"/>
            <a:ext cx="3280410" cy="400110"/>
          </a:xfrm>
          <a:prstGeom prst="rect">
            <a:avLst/>
          </a:prstGeom>
          <a:noFill/>
        </p:spPr>
        <p:txBody>
          <a:bodyPr wrap="square" rtlCol="0">
            <a:spAutoFit/>
          </a:bodyPr>
          <a:lstStyle/>
          <a:p>
            <a:pPr algn="ctr"/>
            <a:r>
              <a:rPr lang="en-US" sz="2000">
                <a:solidFill>
                  <a:schemeClr val="bg1"/>
                </a:solidFill>
                <a:latin typeface="Poppins Light" panose="00000400000000000000" pitchFamily="2" charset="0"/>
                <a:cs typeface="Poppins Light" panose="00000400000000000000" pitchFamily="2" charset="0"/>
              </a:rPr>
              <a:t>SKILLS</a:t>
            </a:r>
          </a:p>
        </p:txBody>
      </p:sp>
      <p:cxnSp>
        <p:nvCxnSpPr>
          <p:cNvPr id="3" name="Łącznik prosty 2">
            <a:extLst>
              <a:ext uri="{FF2B5EF4-FFF2-40B4-BE49-F238E27FC236}">
                <a16:creationId xmlns:a16="http://schemas.microsoft.com/office/drawing/2014/main" id="{EB9D54D2-DD35-4CC0-BA0D-D22598BBAA1F}"/>
              </a:ext>
            </a:extLst>
          </p:cNvPr>
          <p:cNvCxnSpPr>
            <a:cxnSpLocks/>
          </p:cNvCxnSpPr>
          <p:nvPr/>
        </p:nvCxnSpPr>
        <p:spPr>
          <a:xfrm>
            <a:off x="261424" y="6060216"/>
            <a:ext cx="96803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Łącznik prosty 13">
            <a:extLst>
              <a:ext uri="{FF2B5EF4-FFF2-40B4-BE49-F238E27FC236}">
                <a16:creationId xmlns:a16="http://schemas.microsoft.com/office/drawing/2014/main" id="{8730C7F2-C5E4-4CAC-A848-358AC0D97C81}"/>
              </a:ext>
            </a:extLst>
          </p:cNvPr>
          <p:cNvCxnSpPr>
            <a:cxnSpLocks/>
          </p:cNvCxnSpPr>
          <p:nvPr/>
        </p:nvCxnSpPr>
        <p:spPr>
          <a:xfrm>
            <a:off x="2385499" y="6060216"/>
            <a:ext cx="96803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pole tekstowe 14">
            <a:extLst>
              <a:ext uri="{FF2B5EF4-FFF2-40B4-BE49-F238E27FC236}">
                <a16:creationId xmlns:a16="http://schemas.microsoft.com/office/drawing/2014/main" id="{D70CBE44-03D5-48F7-89B8-26FF08330984}"/>
              </a:ext>
            </a:extLst>
          </p:cNvPr>
          <p:cNvSpPr txBox="1"/>
          <p:nvPr/>
        </p:nvSpPr>
        <p:spPr>
          <a:xfrm>
            <a:off x="160020" y="6460326"/>
            <a:ext cx="3280410" cy="2123658"/>
          </a:xfrm>
          <a:prstGeom prst="rect">
            <a:avLst/>
          </a:prstGeom>
          <a:noFill/>
        </p:spPr>
        <p:txBody>
          <a:bodyPr wrap="square" rtlCol="0">
            <a:spAutoFit/>
          </a:bodyPr>
          <a:lstStyle/>
          <a:p>
            <a:r>
              <a:rPr lang="en-US" sz="2000">
                <a:solidFill>
                  <a:schemeClr val="bg1"/>
                </a:solidFill>
                <a:latin typeface="Poppins" panose="00000500000000000000" pitchFamily="2" charset="0"/>
                <a:cs typeface="Poppins" panose="00000500000000000000" pitchFamily="2" charset="0"/>
              </a:rPr>
              <a:t>Front End</a:t>
            </a:r>
          </a:p>
          <a:p>
            <a:pPr marL="285750" indent="-285750">
              <a:buFont typeface="Wingdings" panose="05000000000000000000" pitchFamily="2" charset="2"/>
              <a:buChar char="§"/>
            </a:pPr>
            <a:r>
              <a:rPr lang="en-US" sz="1600">
                <a:solidFill>
                  <a:schemeClr val="bg1">
                    <a:lumMod val="85000"/>
                  </a:schemeClr>
                </a:solidFill>
                <a:latin typeface="Poppins Light" panose="00000400000000000000" pitchFamily="2" charset="0"/>
                <a:cs typeface="Poppins Light" panose="00000400000000000000" pitchFamily="2" charset="0"/>
              </a:rPr>
              <a:t>HTML </a:t>
            </a:r>
            <a:r>
              <a:rPr lang="en-US" sz="800">
                <a:solidFill>
                  <a:schemeClr val="tx1">
                    <a:lumMod val="75000"/>
                    <a:lumOff val="25000"/>
                  </a:schemeClr>
                </a:solidFill>
                <a:latin typeface="Poppins Light" panose="00000400000000000000" pitchFamily="2" charset="0"/>
                <a:cs typeface="Poppins Light" panose="00000400000000000000" pitchFamily="2" charset="0"/>
              </a:rPr>
              <a:t>2015 - now</a:t>
            </a:r>
          </a:p>
          <a:p>
            <a:pPr marL="285750" indent="-285750">
              <a:buFont typeface="Wingdings" panose="05000000000000000000" pitchFamily="2" charset="2"/>
              <a:buChar char="§"/>
            </a:pPr>
            <a:r>
              <a:rPr lang="en-US" sz="1600">
                <a:solidFill>
                  <a:schemeClr val="bg1">
                    <a:lumMod val="85000"/>
                  </a:schemeClr>
                </a:solidFill>
                <a:latin typeface="Poppins Light" panose="00000400000000000000" pitchFamily="2" charset="0"/>
                <a:cs typeface="Poppins Light" panose="00000400000000000000" pitchFamily="2" charset="0"/>
              </a:rPr>
              <a:t>CSS, SASS </a:t>
            </a:r>
            <a:r>
              <a:rPr lang="en-US" sz="800">
                <a:solidFill>
                  <a:schemeClr val="tx1">
                    <a:lumMod val="75000"/>
                    <a:lumOff val="25000"/>
                  </a:schemeClr>
                </a:solidFill>
                <a:latin typeface="Poppins Light" panose="00000400000000000000" pitchFamily="2" charset="0"/>
                <a:cs typeface="Poppins Light" panose="00000400000000000000" pitchFamily="2" charset="0"/>
              </a:rPr>
              <a:t>2015 - now</a:t>
            </a:r>
          </a:p>
          <a:p>
            <a:pPr marL="285750" indent="-285750">
              <a:buFont typeface="Wingdings" panose="05000000000000000000" pitchFamily="2" charset="2"/>
              <a:buChar char="§"/>
            </a:pPr>
            <a:r>
              <a:rPr lang="en-US" sz="1600">
                <a:solidFill>
                  <a:schemeClr val="bg1">
                    <a:lumMod val="85000"/>
                  </a:schemeClr>
                </a:solidFill>
                <a:latin typeface="Poppins Light" panose="00000400000000000000" pitchFamily="2" charset="0"/>
                <a:cs typeface="Poppins Light" panose="00000400000000000000" pitchFamily="2" charset="0"/>
              </a:rPr>
              <a:t>Bootstrap </a:t>
            </a:r>
            <a:r>
              <a:rPr lang="en-US" sz="800">
                <a:solidFill>
                  <a:schemeClr val="tx1">
                    <a:lumMod val="75000"/>
                    <a:lumOff val="25000"/>
                  </a:schemeClr>
                </a:solidFill>
                <a:latin typeface="Poppins Light" panose="00000400000000000000" pitchFamily="2" charset="0"/>
                <a:cs typeface="Poppins Light" panose="00000400000000000000" pitchFamily="2" charset="0"/>
              </a:rPr>
              <a:t>2018 - now</a:t>
            </a:r>
          </a:p>
          <a:p>
            <a:pPr marL="285750" indent="-285750">
              <a:buFont typeface="Wingdings" panose="05000000000000000000" pitchFamily="2" charset="2"/>
              <a:buChar char="§"/>
            </a:pPr>
            <a:r>
              <a:rPr lang="en-US" sz="1600">
                <a:solidFill>
                  <a:schemeClr val="bg1">
                    <a:lumMod val="85000"/>
                  </a:schemeClr>
                </a:solidFill>
                <a:latin typeface="Poppins Light" panose="00000400000000000000" pitchFamily="2" charset="0"/>
                <a:cs typeface="Poppins Light" panose="00000400000000000000" pitchFamily="2" charset="0"/>
              </a:rPr>
              <a:t>JavaScript </a:t>
            </a:r>
            <a:r>
              <a:rPr lang="en-US" sz="800">
                <a:solidFill>
                  <a:schemeClr val="tx1">
                    <a:lumMod val="75000"/>
                    <a:lumOff val="25000"/>
                  </a:schemeClr>
                </a:solidFill>
                <a:latin typeface="Poppins Light" panose="00000400000000000000" pitchFamily="2" charset="0"/>
                <a:cs typeface="Poppins Light" panose="00000400000000000000" pitchFamily="2" charset="0"/>
              </a:rPr>
              <a:t>2015 - now</a:t>
            </a:r>
          </a:p>
          <a:p>
            <a:pPr marL="285750" indent="-285750">
              <a:buFont typeface="Wingdings" panose="05000000000000000000" pitchFamily="2" charset="2"/>
              <a:buChar char="§"/>
            </a:pPr>
            <a:r>
              <a:rPr lang="en-US" sz="1600">
                <a:solidFill>
                  <a:schemeClr val="bg1">
                    <a:lumMod val="85000"/>
                  </a:schemeClr>
                </a:solidFill>
                <a:latin typeface="Poppins Light" panose="00000400000000000000" pitchFamily="2" charset="0"/>
                <a:cs typeface="Poppins Light" panose="00000400000000000000" pitchFamily="2" charset="0"/>
              </a:rPr>
              <a:t>jQuery </a:t>
            </a:r>
            <a:r>
              <a:rPr lang="en-US" sz="800">
                <a:solidFill>
                  <a:schemeClr val="tx1">
                    <a:lumMod val="75000"/>
                    <a:lumOff val="25000"/>
                  </a:schemeClr>
                </a:solidFill>
                <a:latin typeface="Poppins Light" panose="00000400000000000000" pitchFamily="2" charset="0"/>
                <a:cs typeface="Poppins Light" panose="00000400000000000000" pitchFamily="2" charset="0"/>
              </a:rPr>
              <a:t>2016 - now</a:t>
            </a:r>
          </a:p>
          <a:p>
            <a:pPr marL="285750" indent="-285750">
              <a:buFont typeface="Wingdings" panose="05000000000000000000" pitchFamily="2" charset="2"/>
              <a:buChar char="§"/>
            </a:pPr>
            <a:r>
              <a:rPr lang="en-US" sz="1600">
                <a:solidFill>
                  <a:schemeClr val="bg1">
                    <a:lumMod val="85000"/>
                  </a:schemeClr>
                </a:solidFill>
                <a:latin typeface="Poppins Light" panose="00000400000000000000" pitchFamily="2" charset="0"/>
                <a:cs typeface="Poppins Light" panose="00000400000000000000" pitchFamily="2" charset="0"/>
              </a:rPr>
              <a:t>AJAX </a:t>
            </a:r>
            <a:r>
              <a:rPr lang="en-US" sz="800">
                <a:solidFill>
                  <a:schemeClr val="tx1">
                    <a:lumMod val="75000"/>
                    <a:lumOff val="25000"/>
                  </a:schemeClr>
                </a:solidFill>
                <a:latin typeface="Poppins Light" panose="00000400000000000000" pitchFamily="2" charset="0"/>
                <a:cs typeface="Poppins Light" panose="00000400000000000000" pitchFamily="2" charset="0"/>
              </a:rPr>
              <a:t>2016 - now</a:t>
            </a:r>
          </a:p>
          <a:p>
            <a:pPr marL="285750" indent="-285750">
              <a:buFont typeface="Wingdings" panose="05000000000000000000" pitchFamily="2" charset="2"/>
              <a:buChar char="§"/>
            </a:pPr>
            <a:r>
              <a:rPr lang="en-US" sz="1600">
                <a:solidFill>
                  <a:schemeClr val="bg1">
                    <a:lumMod val="85000"/>
                  </a:schemeClr>
                </a:solidFill>
                <a:latin typeface="Poppins Light" panose="00000400000000000000" pitchFamily="2" charset="0"/>
                <a:cs typeface="Poppins Light" panose="00000400000000000000" pitchFamily="2" charset="0"/>
              </a:rPr>
              <a:t>UI &amp; UX</a:t>
            </a:r>
            <a:r>
              <a:rPr lang="en-US" sz="1600">
                <a:solidFill>
                  <a:schemeClr val="tx1">
                    <a:lumMod val="50000"/>
                    <a:lumOff val="50000"/>
                  </a:schemeClr>
                </a:solidFill>
                <a:latin typeface="Poppins Light" panose="00000400000000000000" pitchFamily="2" charset="0"/>
                <a:cs typeface="Poppins Light" panose="00000400000000000000" pitchFamily="2" charset="0"/>
              </a:rPr>
              <a:t> </a:t>
            </a:r>
            <a:r>
              <a:rPr lang="en-US" sz="800">
                <a:solidFill>
                  <a:schemeClr val="tx1">
                    <a:lumMod val="75000"/>
                    <a:lumOff val="25000"/>
                  </a:schemeClr>
                </a:solidFill>
                <a:latin typeface="Poppins Light" panose="00000400000000000000" pitchFamily="2" charset="0"/>
                <a:cs typeface="Poppins Light" panose="00000400000000000000" pitchFamily="2" charset="0"/>
              </a:rPr>
              <a:t>2015 - now</a:t>
            </a:r>
          </a:p>
        </p:txBody>
      </p:sp>
      <p:sp>
        <p:nvSpPr>
          <p:cNvPr id="16" name="pole tekstowe 15">
            <a:extLst>
              <a:ext uri="{FF2B5EF4-FFF2-40B4-BE49-F238E27FC236}">
                <a16:creationId xmlns:a16="http://schemas.microsoft.com/office/drawing/2014/main" id="{F9F33FF1-A03C-42FD-A555-88A5E7376397}"/>
              </a:ext>
            </a:extLst>
          </p:cNvPr>
          <p:cNvSpPr txBox="1"/>
          <p:nvPr/>
        </p:nvSpPr>
        <p:spPr>
          <a:xfrm>
            <a:off x="160020" y="8811081"/>
            <a:ext cx="3280410" cy="1877437"/>
          </a:xfrm>
          <a:prstGeom prst="rect">
            <a:avLst/>
          </a:prstGeom>
          <a:noFill/>
        </p:spPr>
        <p:txBody>
          <a:bodyPr wrap="square" rtlCol="0">
            <a:spAutoFit/>
          </a:bodyPr>
          <a:lstStyle/>
          <a:p>
            <a:r>
              <a:rPr lang="en-US" sz="2000">
                <a:solidFill>
                  <a:schemeClr val="bg1"/>
                </a:solidFill>
                <a:latin typeface="Poppins" panose="00000500000000000000" pitchFamily="2" charset="0"/>
                <a:cs typeface="Poppins" panose="00000500000000000000" pitchFamily="2" charset="0"/>
              </a:rPr>
              <a:t>Back End</a:t>
            </a:r>
          </a:p>
          <a:p>
            <a:pPr marL="285750" indent="-285750">
              <a:buFont typeface="Wingdings" panose="05000000000000000000" pitchFamily="2" charset="2"/>
              <a:buChar char="§"/>
            </a:pPr>
            <a:r>
              <a:rPr lang="en-US" sz="1600">
                <a:solidFill>
                  <a:schemeClr val="bg1">
                    <a:lumMod val="85000"/>
                  </a:schemeClr>
                </a:solidFill>
                <a:latin typeface="Poppins Light" panose="00000400000000000000" pitchFamily="2" charset="0"/>
                <a:cs typeface="Poppins Light" panose="00000400000000000000" pitchFamily="2" charset="0"/>
              </a:rPr>
              <a:t>Python </a:t>
            </a:r>
            <a:r>
              <a:rPr lang="en-US" sz="800">
                <a:solidFill>
                  <a:schemeClr val="tx1">
                    <a:lumMod val="75000"/>
                    <a:lumOff val="25000"/>
                  </a:schemeClr>
                </a:solidFill>
                <a:latin typeface="Poppins Light" panose="00000400000000000000" pitchFamily="2" charset="0"/>
                <a:cs typeface="Poppins Light" panose="00000400000000000000" pitchFamily="2" charset="0"/>
              </a:rPr>
              <a:t>2016 - now</a:t>
            </a:r>
          </a:p>
          <a:p>
            <a:pPr marL="285750" indent="-285750">
              <a:buFont typeface="Wingdings" panose="05000000000000000000" pitchFamily="2" charset="2"/>
              <a:buChar char="§"/>
            </a:pPr>
            <a:r>
              <a:rPr lang="en-US" sz="1600">
                <a:solidFill>
                  <a:schemeClr val="bg1">
                    <a:lumMod val="85000"/>
                  </a:schemeClr>
                </a:solidFill>
                <a:latin typeface="Poppins Light" panose="00000400000000000000" pitchFamily="2" charset="0"/>
                <a:cs typeface="Poppins Light" panose="00000400000000000000" pitchFamily="2" charset="0"/>
              </a:rPr>
              <a:t>PHP </a:t>
            </a:r>
            <a:r>
              <a:rPr lang="en-US" sz="800">
                <a:solidFill>
                  <a:schemeClr val="tx1">
                    <a:lumMod val="75000"/>
                    <a:lumOff val="25000"/>
                  </a:schemeClr>
                </a:solidFill>
                <a:latin typeface="Poppins Light" panose="00000400000000000000" pitchFamily="2" charset="0"/>
                <a:cs typeface="Poppins Light" panose="00000400000000000000" pitchFamily="2" charset="0"/>
              </a:rPr>
              <a:t>2015 - 2020</a:t>
            </a:r>
            <a:endParaRPr lang="en-US" sz="1600">
              <a:solidFill>
                <a:schemeClr val="tx1">
                  <a:lumMod val="75000"/>
                  <a:lumOff val="25000"/>
                </a:schemeClr>
              </a:solidFill>
              <a:latin typeface="Poppins Light" panose="00000400000000000000" pitchFamily="2" charset="0"/>
              <a:cs typeface="Poppins Light" panose="00000400000000000000" pitchFamily="2" charset="0"/>
            </a:endParaRPr>
          </a:p>
          <a:p>
            <a:pPr marL="285750" indent="-285750">
              <a:buFont typeface="Wingdings" panose="05000000000000000000" pitchFamily="2" charset="2"/>
              <a:buChar char="§"/>
            </a:pPr>
            <a:r>
              <a:rPr lang="en-US" sz="1600">
                <a:solidFill>
                  <a:schemeClr val="bg1">
                    <a:lumMod val="85000"/>
                  </a:schemeClr>
                </a:solidFill>
                <a:latin typeface="Poppins Light" panose="00000400000000000000" pitchFamily="2" charset="0"/>
                <a:cs typeface="Poppins Light" panose="00000400000000000000" pitchFamily="2" charset="0"/>
              </a:rPr>
              <a:t>Django </a:t>
            </a:r>
            <a:r>
              <a:rPr lang="en-US" sz="800">
                <a:solidFill>
                  <a:schemeClr val="tx1">
                    <a:lumMod val="75000"/>
                    <a:lumOff val="25000"/>
                  </a:schemeClr>
                </a:solidFill>
                <a:latin typeface="Poppins Light" panose="00000400000000000000" pitchFamily="2" charset="0"/>
                <a:cs typeface="Poppins Light" panose="00000400000000000000" pitchFamily="2" charset="0"/>
              </a:rPr>
              <a:t>2018 - now</a:t>
            </a:r>
          </a:p>
          <a:p>
            <a:pPr marL="285750" indent="-285750">
              <a:buFont typeface="Wingdings" panose="05000000000000000000" pitchFamily="2" charset="2"/>
              <a:buChar char="§"/>
            </a:pPr>
            <a:r>
              <a:rPr lang="en-US" sz="1600">
                <a:solidFill>
                  <a:schemeClr val="bg1">
                    <a:lumMod val="85000"/>
                  </a:schemeClr>
                </a:solidFill>
                <a:latin typeface="Poppins Light" panose="00000400000000000000" pitchFamily="2" charset="0"/>
                <a:cs typeface="Poppins Light" panose="00000400000000000000" pitchFamily="2" charset="0"/>
              </a:rPr>
              <a:t>HTTP, TCP, IP </a:t>
            </a:r>
            <a:r>
              <a:rPr lang="en-US" sz="800">
                <a:solidFill>
                  <a:schemeClr val="tx1">
                    <a:lumMod val="75000"/>
                    <a:lumOff val="25000"/>
                  </a:schemeClr>
                </a:solidFill>
                <a:latin typeface="Poppins Light" panose="00000400000000000000" pitchFamily="2" charset="0"/>
                <a:cs typeface="Poppins Light" panose="00000400000000000000" pitchFamily="2" charset="0"/>
              </a:rPr>
              <a:t>2015 - now</a:t>
            </a:r>
          </a:p>
          <a:p>
            <a:pPr marL="285750" indent="-285750">
              <a:buFont typeface="Wingdings" panose="05000000000000000000" pitchFamily="2" charset="2"/>
              <a:buChar char="§"/>
            </a:pPr>
            <a:r>
              <a:rPr lang="en-US" sz="1600">
                <a:solidFill>
                  <a:schemeClr val="bg1">
                    <a:lumMod val="85000"/>
                  </a:schemeClr>
                </a:solidFill>
                <a:latin typeface="Poppins Light" panose="00000400000000000000" pitchFamily="2" charset="0"/>
                <a:cs typeface="Poppins Light" panose="00000400000000000000" pitchFamily="2" charset="0"/>
              </a:rPr>
              <a:t>SQL </a:t>
            </a:r>
            <a:r>
              <a:rPr lang="en-US" sz="800">
                <a:solidFill>
                  <a:schemeClr val="tx1">
                    <a:lumMod val="75000"/>
                    <a:lumOff val="25000"/>
                  </a:schemeClr>
                </a:solidFill>
                <a:latin typeface="Poppins Light" panose="00000400000000000000" pitchFamily="2" charset="0"/>
                <a:cs typeface="Poppins Light" panose="00000400000000000000" pitchFamily="2" charset="0"/>
              </a:rPr>
              <a:t>2015 - now</a:t>
            </a:r>
          </a:p>
          <a:p>
            <a:pPr marL="285750" indent="-285750">
              <a:buFont typeface="Wingdings" panose="05000000000000000000" pitchFamily="2" charset="2"/>
              <a:buChar char="§"/>
            </a:pPr>
            <a:r>
              <a:rPr lang="en-US" sz="1600">
                <a:solidFill>
                  <a:schemeClr val="bg1">
                    <a:lumMod val="85000"/>
                  </a:schemeClr>
                </a:solidFill>
                <a:latin typeface="Poppins Light" panose="00000400000000000000" pitchFamily="2" charset="0"/>
                <a:cs typeface="Poppins Light" panose="00000400000000000000" pitchFamily="2" charset="0"/>
              </a:rPr>
              <a:t>REST API </a:t>
            </a:r>
            <a:r>
              <a:rPr lang="en-US" sz="800">
                <a:solidFill>
                  <a:schemeClr val="tx1">
                    <a:lumMod val="75000"/>
                    <a:lumOff val="25000"/>
                  </a:schemeClr>
                </a:solidFill>
                <a:latin typeface="Poppins Light" panose="00000400000000000000" pitchFamily="2" charset="0"/>
                <a:cs typeface="Poppins Light" panose="00000400000000000000" pitchFamily="2" charset="0"/>
              </a:rPr>
              <a:t>2018 - now</a:t>
            </a:r>
          </a:p>
        </p:txBody>
      </p:sp>
      <p:sp>
        <p:nvSpPr>
          <p:cNvPr id="17" name="pole tekstowe 16">
            <a:extLst>
              <a:ext uri="{FF2B5EF4-FFF2-40B4-BE49-F238E27FC236}">
                <a16:creationId xmlns:a16="http://schemas.microsoft.com/office/drawing/2014/main" id="{378CAD33-AF0A-4189-8D7A-E9E3AA22E6E7}"/>
              </a:ext>
            </a:extLst>
          </p:cNvPr>
          <p:cNvSpPr txBox="1"/>
          <p:nvPr/>
        </p:nvSpPr>
        <p:spPr>
          <a:xfrm>
            <a:off x="3815862" y="14652458"/>
            <a:ext cx="6660538" cy="323165"/>
          </a:xfrm>
          <a:prstGeom prst="rect">
            <a:avLst/>
          </a:prstGeom>
          <a:noFill/>
        </p:spPr>
        <p:txBody>
          <a:bodyPr wrap="square" rtlCol="0">
            <a:spAutoFit/>
          </a:bodyPr>
          <a:lstStyle/>
          <a:p>
            <a:pPr algn="just"/>
            <a:r>
              <a:rPr lang="en-US" sz="500">
                <a:solidFill>
                  <a:schemeClr val="bg1">
                    <a:lumMod val="75000"/>
                  </a:schemeClr>
                </a:solidFill>
                <a:latin typeface="Poppins Light" panose="00000400000000000000" pitchFamily="2" charset="0"/>
                <a:cs typeface="Poppins Light" panose="00000400000000000000" pitchFamily="2" charset="0"/>
              </a:rPr>
              <a:t>I agree to the processing of personal data provided in this document for realizing the recruitment process and future recruitment processes pursuant to the Personal Data Protection Act of 10 May 2018 (Journal of Laws 2018, item 1000) and in agreement with Regulation (EU) 2016/679 of the European Parliament and of the Council of 27 April 2016 on the protection of natural persons with regard to the processing of personal data and on the free movement of such data, and repealing Directive 95/46/EC (General Data Protection Regulation).</a:t>
            </a:r>
          </a:p>
        </p:txBody>
      </p:sp>
      <p:sp>
        <p:nvSpPr>
          <p:cNvPr id="18" name="pole tekstowe 17">
            <a:extLst>
              <a:ext uri="{FF2B5EF4-FFF2-40B4-BE49-F238E27FC236}">
                <a16:creationId xmlns:a16="http://schemas.microsoft.com/office/drawing/2014/main" id="{627B584E-6239-41BF-AD32-2B091665F4B2}"/>
              </a:ext>
            </a:extLst>
          </p:cNvPr>
          <p:cNvSpPr txBox="1"/>
          <p:nvPr/>
        </p:nvSpPr>
        <p:spPr>
          <a:xfrm>
            <a:off x="160020" y="13047707"/>
            <a:ext cx="3280410" cy="646331"/>
          </a:xfrm>
          <a:prstGeom prst="rect">
            <a:avLst/>
          </a:prstGeom>
          <a:noFill/>
        </p:spPr>
        <p:txBody>
          <a:bodyPr wrap="square" rtlCol="0">
            <a:spAutoFit/>
          </a:bodyPr>
          <a:lstStyle/>
          <a:p>
            <a:r>
              <a:rPr lang="en-US" sz="2000">
                <a:solidFill>
                  <a:schemeClr val="bg1"/>
                </a:solidFill>
                <a:latin typeface="Poppins" panose="00000500000000000000" pitchFamily="2" charset="0"/>
                <a:cs typeface="Poppins" panose="00000500000000000000" pitchFamily="2" charset="0"/>
              </a:rPr>
              <a:t>Language</a:t>
            </a:r>
          </a:p>
          <a:p>
            <a:pPr marL="285750" indent="-285750">
              <a:buFont typeface="Wingdings" panose="05000000000000000000" pitchFamily="2" charset="2"/>
              <a:buChar char="§"/>
            </a:pPr>
            <a:r>
              <a:rPr lang="en-US" sz="1600">
                <a:solidFill>
                  <a:schemeClr val="bg1">
                    <a:lumMod val="85000"/>
                  </a:schemeClr>
                </a:solidFill>
                <a:latin typeface="Poppins Light" panose="00000400000000000000" pitchFamily="2" charset="0"/>
                <a:cs typeface="Poppins Light" panose="00000400000000000000" pitchFamily="2" charset="0"/>
              </a:rPr>
              <a:t>English</a:t>
            </a:r>
            <a:r>
              <a:rPr lang="en-US" sz="1600">
                <a:solidFill>
                  <a:schemeClr val="tx1">
                    <a:lumMod val="75000"/>
                    <a:lumOff val="25000"/>
                  </a:schemeClr>
                </a:solidFill>
                <a:latin typeface="Poppins Light" panose="00000400000000000000" pitchFamily="2" charset="0"/>
                <a:cs typeface="Poppins Light" panose="00000400000000000000" pitchFamily="2" charset="0"/>
              </a:rPr>
              <a:t> </a:t>
            </a:r>
            <a:r>
              <a:rPr lang="en-US" sz="800">
                <a:solidFill>
                  <a:schemeClr val="tx1">
                    <a:lumMod val="75000"/>
                    <a:lumOff val="25000"/>
                  </a:schemeClr>
                </a:solidFill>
                <a:latin typeface="Poppins Light" panose="00000400000000000000" pitchFamily="2" charset="0"/>
                <a:cs typeface="Poppins Light" panose="00000400000000000000" pitchFamily="2" charset="0"/>
              </a:rPr>
              <a:t>B2</a:t>
            </a:r>
            <a:endParaRPr lang="en-US" sz="800">
              <a:solidFill>
                <a:schemeClr val="bg1">
                  <a:lumMod val="85000"/>
                </a:schemeClr>
              </a:solidFill>
              <a:latin typeface="Poppins Light" panose="00000400000000000000" pitchFamily="2" charset="0"/>
              <a:cs typeface="Poppins Light" panose="00000400000000000000" pitchFamily="2" charset="0"/>
            </a:endParaRPr>
          </a:p>
        </p:txBody>
      </p:sp>
      <p:sp>
        <p:nvSpPr>
          <p:cNvPr id="19" name="pole tekstowe 18">
            <a:extLst>
              <a:ext uri="{FF2B5EF4-FFF2-40B4-BE49-F238E27FC236}">
                <a16:creationId xmlns:a16="http://schemas.microsoft.com/office/drawing/2014/main" id="{5B23F5DF-5E70-4B3E-99BE-08C701B893F6}"/>
              </a:ext>
            </a:extLst>
          </p:cNvPr>
          <p:cNvSpPr txBox="1"/>
          <p:nvPr/>
        </p:nvSpPr>
        <p:spPr>
          <a:xfrm>
            <a:off x="160020" y="11081347"/>
            <a:ext cx="3280410" cy="1877437"/>
          </a:xfrm>
          <a:prstGeom prst="rect">
            <a:avLst/>
          </a:prstGeom>
          <a:noFill/>
        </p:spPr>
        <p:txBody>
          <a:bodyPr wrap="square" rtlCol="0">
            <a:spAutoFit/>
          </a:bodyPr>
          <a:lstStyle/>
          <a:p>
            <a:r>
              <a:rPr lang="en-US" sz="2000">
                <a:solidFill>
                  <a:schemeClr val="bg1"/>
                </a:solidFill>
                <a:latin typeface="Poppins" panose="00000500000000000000" pitchFamily="2" charset="0"/>
                <a:cs typeface="Poppins" panose="00000500000000000000" pitchFamily="2" charset="0"/>
              </a:rPr>
              <a:t>Miscellaneous</a:t>
            </a:r>
          </a:p>
          <a:p>
            <a:pPr marL="285750" indent="-285750">
              <a:buFont typeface="Wingdings" panose="05000000000000000000" pitchFamily="2" charset="2"/>
              <a:buChar char="§"/>
            </a:pPr>
            <a:r>
              <a:rPr lang="en-US" sz="1600">
                <a:solidFill>
                  <a:schemeClr val="bg1">
                    <a:lumMod val="85000"/>
                  </a:schemeClr>
                </a:solidFill>
                <a:latin typeface="Poppins Light" panose="00000400000000000000" pitchFamily="2" charset="0"/>
                <a:cs typeface="Poppins Light" panose="00000400000000000000" pitchFamily="2" charset="0"/>
              </a:rPr>
              <a:t>Linux </a:t>
            </a:r>
            <a:r>
              <a:rPr lang="en-US" sz="800">
                <a:solidFill>
                  <a:schemeClr val="tx1">
                    <a:lumMod val="75000"/>
                    <a:lumOff val="25000"/>
                  </a:schemeClr>
                </a:solidFill>
                <a:latin typeface="Poppins Light" panose="00000400000000000000" pitchFamily="2" charset="0"/>
                <a:cs typeface="Poppins Light" panose="00000400000000000000" pitchFamily="2" charset="0"/>
              </a:rPr>
              <a:t>basics</a:t>
            </a:r>
            <a:endParaRPr lang="en-US" sz="1600">
              <a:solidFill>
                <a:schemeClr val="tx1">
                  <a:lumMod val="75000"/>
                  <a:lumOff val="25000"/>
                </a:schemeClr>
              </a:solidFill>
              <a:latin typeface="Poppins Light" panose="00000400000000000000" pitchFamily="2" charset="0"/>
              <a:cs typeface="Poppins Light" panose="00000400000000000000" pitchFamily="2" charset="0"/>
            </a:endParaRPr>
          </a:p>
          <a:p>
            <a:pPr marL="285750" indent="-285750">
              <a:buFont typeface="Wingdings" panose="05000000000000000000" pitchFamily="2" charset="2"/>
              <a:buChar char="§"/>
            </a:pPr>
            <a:r>
              <a:rPr lang="en-US" sz="1600">
                <a:solidFill>
                  <a:schemeClr val="bg1">
                    <a:lumMod val="85000"/>
                  </a:schemeClr>
                </a:solidFill>
                <a:latin typeface="Poppins Light" panose="00000400000000000000" pitchFamily="2" charset="0"/>
                <a:cs typeface="Poppins Light" panose="00000400000000000000" pitchFamily="2" charset="0"/>
              </a:rPr>
              <a:t>Git </a:t>
            </a:r>
            <a:r>
              <a:rPr lang="en-US" sz="800">
                <a:solidFill>
                  <a:schemeClr val="tx1">
                    <a:lumMod val="75000"/>
                    <a:lumOff val="25000"/>
                  </a:schemeClr>
                </a:solidFill>
                <a:latin typeface="Poppins Light" panose="00000400000000000000" pitchFamily="2" charset="0"/>
                <a:cs typeface="Poppins Light" panose="00000400000000000000" pitchFamily="2" charset="0"/>
              </a:rPr>
              <a:t>2015 - now</a:t>
            </a:r>
          </a:p>
          <a:p>
            <a:pPr marL="285750" indent="-285750">
              <a:buFont typeface="Wingdings" panose="05000000000000000000" pitchFamily="2" charset="2"/>
              <a:buChar char="§"/>
            </a:pPr>
            <a:r>
              <a:rPr lang="en-US" sz="1600">
                <a:solidFill>
                  <a:schemeClr val="bg1">
                    <a:lumMod val="85000"/>
                  </a:schemeClr>
                </a:solidFill>
                <a:latin typeface="Poppins Light" panose="00000400000000000000" pitchFamily="2" charset="0"/>
                <a:cs typeface="Poppins Light" panose="00000400000000000000" pitchFamily="2" charset="0"/>
              </a:rPr>
              <a:t>Photoshop </a:t>
            </a:r>
            <a:r>
              <a:rPr lang="en-US" sz="800">
                <a:solidFill>
                  <a:schemeClr val="tx1">
                    <a:lumMod val="75000"/>
                    <a:lumOff val="25000"/>
                  </a:schemeClr>
                </a:solidFill>
                <a:latin typeface="Poppins Light" panose="00000400000000000000" pitchFamily="2" charset="0"/>
                <a:cs typeface="Poppins Light" panose="00000400000000000000" pitchFamily="2" charset="0"/>
              </a:rPr>
              <a:t>2014 - now</a:t>
            </a:r>
          </a:p>
          <a:p>
            <a:pPr marL="285750" indent="-285750">
              <a:buFont typeface="Wingdings" panose="05000000000000000000" pitchFamily="2" charset="2"/>
              <a:buChar char="§"/>
            </a:pPr>
            <a:r>
              <a:rPr lang="en-US" sz="1600">
                <a:solidFill>
                  <a:schemeClr val="bg1">
                    <a:lumMod val="85000"/>
                  </a:schemeClr>
                </a:solidFill>
                <a:latin typeface="Poppins Light" panose="00000400000000000000" pitchFamily="2" charset="0"/>
                <a:cs typeface="Poppins Light" panose="00000400000000000000" pitchFamily="2" charset="0"/>
              </a:rPr>
              <a:t>TinkerCAD</a:t>
            </a:r>
            <a:endParaRPr lang="en-US" sz="800">
              <a:solidFill>
                <a:schemeClr val="tx1">
                  <a:lumMod val="75000"/>
                  <a:lumOff val="25000"/>
                </a:schemeClr>
              </a:solidFill>
              <a:latin typeface="Poppins Light" panose="00000400000000000000" pitchFamily="2" charset="0"/>
              <a:cs typeface="Poppins Light" panose="00000400000000000000" pitchFamily="2" charset="0"/>
            </a:endParaRPr>
          </a:p>
          <a:p>
            <a:pPr marL="285750" indent="-285750">
              <a:buFont typeface="Wingdings" panose="05000000000000000000" pitchFamily="2" charset="2"/>
              <a:buChar char="§"/>
            </a:pPr>
            <a:r>
              <a:rPr lang="en-US" sz="1600">
                <a:solidFill>
                  <a:schemeClr val="bg1">
                    <a:lumMod val="85000"/>
                  </a:schemeClr>
                </a:solidFill>
                <a:latin typeface="Poppins Light" panose="00000400000000000000" pitchFamily="2" charset="0"/>
                <a:cs typeface="Poppins Light" panose="00000400000000000000" pitchFamily="2" charset="0"/>
              </a:rPr>
              <a:t>C++, Java, Scala </a:t>
            </a:r>
            <a:r>
              <a:rPr lang="en-US" sz="800">
                <a:solidFill>
                  <a:schemeClr val="tx1">
                    <a:lumMod val="75000"/>
                    <a:lumOff val="25000"/>
                  </a:schemeClr>
                </a:solidFill>
                <a:latin typeface="Poppins Light" panose="00000400000000000000" pitchFamily="2" charset="0"/>
                <a:cs typeface="Poppins Light" panose="00000400000000000000" pitchFamily="2" charset="0"/>
              </a:rPr>
              <a:t>basics</a:t>
            </a:r>
          </a:p>
          <a:p>
            <a:pPr marL="285750" indent="-285750">
              <a:buFont typeface="Wingdings" panose="05000000000000000000" pitchFamily="2" charset="2"/>
              <a:buChar char="§"/>
            </a:pPr>
            <a:r>
              <a:rPr lang="en-US" sz="1600">
                <a:solidFill>
                  <a:schemeClr val="bg1">
                    <a:lumMod val="85000"/>
                  </a:schemeClr>
                </a:solidFill>
                <a:latin typeface="Poppins Light" panose="00000400000000000000" pitchFamily="2" charset="0"/>
                <a:cs typeface="Poppins Light" panose="00000400000000000000" pitchFamily="2" charset="0"/>
              </a:rPr>
              <a:t>WordPress</a:t>
            </a:r>
            <a:endParaRPr lang="en-US" sz="800">
              <a:solidFill>
                <a:schemeClr val="tx1">
                  <a:lumMod val="75000"/>
                  <a:lumOff val="25000"/>
                </a:schemeClr>
              </a:solidFill>
              <a:latin typeface="Poppins Light" panose="00000400000000000000" pitchFamily="2" charset="0"/>
              <a:cs typeface="Poppins Light" panose="00000400000000000000" pitchFamily="2" charset="0"/>
            </a:endParaRPr>
          </a:p>
        </p:txBody>
      </p:sp>
      <p:sp>
        <p:nvSpPr>
          <p:cNvPr id="24" name="pole tekstowe 23">
            <a:extLst>
              <a:ext uri="{FF2B5EF4-FFF2-40B4-BE49-F238E27FC236}">
                <a16:creationId xmlns:a16="http://schemas.microsoft.com/office/drawing/2014/main" id="{B73F85E2-0491-49F1-BAFD-8FD7C2B7E3CF}"/>
              </a:ext>
            </a:extLst>
          </p:cNvPr>
          <p:cNvSpPr txBox="1"/>
          <p:nvPr/>
        </p:nvSpPr>
        <p:spPr>
          <a:xfrm>
            <a:off x="160020" y="14038442"/>
            <a:ext cx="3280410" cy="400110"/>
          </a:xfrm>
          <a:prstGeom prst="rect">
            <a:avLst/>
          </a:prstGeom>
          <a:noFill/>
        </p:spPr>
        <p:txBody>
          <a:bodyPr wrap="square" rtlCol="0">
            <a:spAutoFit/>
          </a:bodyPr>
          <a:lstStyle/>
          <a:p>
            <a:pPr algn="ctr"/>
            <a:r>
              <a:rPr lang="en-US" sz="2000">
                <a:solidFill>
                  <a:schemeClr val="bg1"/>
                </a:solidFill>
                <a:latin typeface="Poppins Light" panose="00000400000000000000" pitchFamily="2" charset="0"/>
                <a:cs typeface="Poppins Light" panose="00000400000000000000" pitchFamily="2" charset="0"/>
              </a:rPr>
              <a:t>PORTFOLIO</a:t>
            </a:r>
          </a:p>
        </p:txBody>
      </p:sp>
      <p:cxnSp>
        <p:nvCxnSpPr>
          <p:cNvPr id="25" name="Łącznik prosty 24">
            <a:extLst>
              <a:ext uri="{FF2B5EF4-FFF2-40B4-BE49-F238E27FC236}">
                <a16:creationId xmlns:a16="http://schemas.microsoft.com/office/drawing/2014/main" id="{D755FAC3-A364-4E81-9830-65C64F70D5C7}"/>
              </a:ext>
            </a:extLst>
          </p:cNvPr>
          <p:cNvCxnSpPr>
            <a:cxnSpLocks/>
          </p:cNvCxnSpPr>
          <p:nvPr/>
        </p:nvCxnSpPr>
        <p:spPr>
          <a:xfrm>
            <a:off x="261424" y="14229478"/>
            <a:ext cx="65773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Łącznik prosty 31">
            <a:extLst>
              <a:ext uri="{FF2B5EF4-FFF2-40B4-BE49-F238E27FC236}">
                <a16:creationId xmlns:a16="http://schemas.microsoft.com/office/drawing/2014/main" id="{43DC54AE-A0D4-4181-83A8-6C48D2FA053C}"/>
              </a:ext>
            </a:extLst>
          </p:cNvPr>
          <p:cNvCxnSpPr>
            <a:cxnSpLocks/>
          </p:cNvCxnSpPr>
          <p:nvPr/>
        </p:nvCxnSpPr>
        <p:spPr>
          <a:xfrm>
            <a:off x="2695794" y="14229478"/>
            <a:ext cx="65773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pole tekstowe 32">
            <a:extLst>
              <a:ext uri="{FF2B5EF4-FFF2-40B4-BE49-F238E27FC236}">
                <a16:creationId xmlns:a16="http://schemas.microsoft.com/office/drawing/2014/main" id="{A2994E1D-0C08-493E-83B1-721179B6DD07}"/>
              </a:ext>
            </a:extLst>
          </p:cNvPr>
          <p:cNvSpPr txBox="1"/>
          <p:nvPr/>
        </p:nvSpPr>
        <p:spPr>
          <a:xfrm>
            <a:off x="160020" y="14506947"/>
            <a:ext cx="3280410" cy="338554"/>
          </a:xfrm>
          <a:prstGeom prst="rect">
            <a:avLst/>
          </a:prstGeom>
          <a:noFill/>
        </p:spPr>
        <p:txBody>
          <a:bodyPr wrap="square" rtlCol="0">
            <a:spAutoFit/>
          </a:bodyPr>
          <a:lstStyle/>
          <a:p>
            <a:pPr algn="ctr"/>
            <a:r>
              <a:rPr lang="en-US" sz="1600">
                <a:solidFill>
                  <a:schemeClr val="bg1">
                    <a:lumMod val="85000"/>
                  </a:schemeClr>
                </a:solidFill>
                <a:latin typeface="Poppins Light" panose="00000400000000000000" pitchFamily="2" charset="0"/>
                <a:cs typeface="Poppins Light" panose="00000400000000000000" pitchFamily="2" charset="0"/>
              </a:rPr>
              <a:t>pawelkolman.github.io</a:t>
            </a:r>
            <a:endParaRPr lang="en-US" sz="1200">
              <a:solidFill>
                <a:schemeClr val="bg1">
                  <a:lumMod val="85000"/>
                </a:schemeClr>
              </a:solidFill>
              <a:latin typeface="Poppins Light" panose="00000400000000000000" pitchFamily="2" charset="0"/>
              <a:cs typeface="Poppins Light" panose="00000400000000000000" pitchFamily="2" charset="0"/>
            </a:endParaRPr>
          </a:p>
        </p:txBody>
      </p:sp>
      <p:sp>
        <p:nvSpPr>
          <p:cNvPr id="34" name="pole tekstowe 33">
            <a:extLst>
              <a:ext uri="{FF2B5EF4-FFF2-40B4-BE49-F238E27FC236}">
                <a16:creationId xmlns:a16="http://schemas.microsoft.com/office/drawing/2014/main" id="{55CA2627-75B0-429C-882D-64A3DFD8F8CB}"/>
              </a:ext>
            </a:extLst>
          </p:cNvPr>
          <p:cNvSpPr txBox="1"/>
          <p:nvPr/>
        </p:nvSpPr>
        <p:spPr>
          <a:xfrm>
            <a:off x="3815862" y="188273"/>
            <a:ext cx="6660538" cy="461665"/>
          </a:xfrm>
          <a:prstGeom prst="rect">
            <a:avLst/>
          </a:prstGeom>
          <a:noFill/>
        </p:spPr>
        <p:txBody>
          <a:bodyPr wrap="square" rtlCol="0">
            <a:spAutoFit/>
          </a:bodyPr>
          <a:lstStyle/>
          <a:p>
            <a:r>
              <a:rPr lang="en-US" sz="2400">
                <a:solidFill>
                  <a:schemeClr val="bg1">
                    <a:lumMod val="95000"/>
                  </a:schemeClr>
                </a:solidFill>
                <a:latin typeface="Poppins Light" panose="00000400000000000000" pitchFamily="2" charset="0"/>
                <a:cs typeface="Poppins Light" panose="00000400000000000000" pitchFamily="2" charset="0"/>
              </a:rPr>
              <a:t>EXPERIENCE</a:t>
            </a:r>
            <a:endParaRPr lang="en-US">
              <a:solidFill>
                <a:schemeClr val="bg1">
                  <a:lumMod val="95000"/>
                </a:schemeClr>
              </a:solidFill>
              <a:latin typeface="Poppins Light" panose="00000400000000000000" pitchFamily="2" charset="0"/>
              <a:cs typeface="Poppins Light" panose="00000400000000000000" pitchFamily="2" charset="0"/>
            </a:endParaRPr>
          </a:p>
        </p:txBody>
      </p:sp>
      <p:sp>
        <p:nvSpPr>
          <p:cNvPr id="36" name="pole tekstowe 35">
            <a:extLst>
              <a:ext uri="{FF2B5EF4-FFF2-40B4-BE49-F238E27FC236}">
                <a16:creationId xmlns:a16="http://schemas.microsoft.com/office/drawing/2014/main" id="{F7894281-8779-4D75-8207-0FF8BB9E5182}"/>
              </a:ext>
            </a:extLst>
          </p:cNvPr>
          <p:cNvSpPr txBox="1"/>
          <p:nvPr/>
        </p:nvSpPr>
        <p:spPr>
          <a:xfrm>
            <a:off x="3815862" y="2136860"/>
            <a:ext cx="4308230" cy="369332"/>
          </a:xfrm>
          <a:prstGeom prst="rect">
            <a:avLst/>
          </a:prstGeom>
          <a:noFill/>
        </p:spPr>
        <p:txBody>
          <a:bodyPr wrap="square" rtlCol="0">
            <a:spAutoFit/>
          </a:bodyPr>
          <a:lstStyle/>
          <a:p>
            <a:r>
              <a:rPr lang="en-US">
                <a:latin typeface="Poppins SemiBold" panose="00000700000000000000" pitchFamily="2" charset="0"/>
                <a:cs typeface="Poppins SemiBold" panose="00000700000000000000" pitchFamily="2" charset="0"/>
              </a:rPr>
              <a:t>Full Stack Developer</a:t>
            </a:r>
          </a:p>
        </p:txBody>
      </p:sp>
      <p:sp>
        <p:nvSpPr>
          <p:cNvPr id="37" name="pole tekstowe 36">
            <a:extLst>
              <a:ext uri="{FF2B5EF4-FFF2-40B4-BE49-F238E27FC236}">
                <a16:creationId xmlns:a16="http://schemas.microsoft.com/office/drawing/2014/main" id="{2AD44C9F-E6B3-44BA-A097-298AB5429C81}"/>
              </a:ext>
            </a:extLst>
          </p:cNvPr>
          <p:cNvSpPr txBox="1"/>
          <p:nvPr/>
        </p:nvSpPr>
        <p:spPr>
          <a:xfrm>
            <a:off x="8124092" y="2136860"/>
            <a:ext cx="2352308" cy="369332"/>
          </a:xfrm>
          <a:prstGeom prst="rect">
            <a:avLst/>
          </a:prstGeom>
          <a:noFill/>
        </p:spPr>
        <p:txBody>
          <a:bodyPr wrap="square" rtlCol="0">
            <a:spAutoFit/>
          </a:bodyPr>
          <a:lstStyle/>
          <a:p>
            <a:pPr algn="r"/>
            <a:r>
              <a:rPr lang="en-US" b="1">
                <a:latin typeface="Poppins SemiBold" panose="00000700000000000000" pitchFamily="2" charset="0"/>
                <a:cs typeface="Poppins SemiBold" panose="00000700000000000000" pitchFamily="2" charset="0"/>
              </a:rPr>
              <a:t>09.2019 - now</a:t>
            </a:r>
          </a:p>
        </p:txBody>
      </p:sp>
      <p:sp>
        <p:nvSpPr>
          <p:cNvPr id="38" name="pole tekstowe 37">
            <a:extLst>
              <a:ext uri="{FF2B5EF4-FFF2-40B4-BE49-F238E27FC236}">
                <a16:creationId xmlns:a16="http://schemas.microsoft.com/office/drawing/2014/main" id="{54030E15-4551-4D8D-A80A-52890E943778}"/>
              </a:ext>
            </a:extLst>
          </p:cNvPr>
          <p:cNvSpPr txBox="1"/>
          <p:nvPr/>
        </p:nvSpPr>
        <p:spPr>
          <a:xfrm>
            <a:off x="3815862" y="2445450"/>
            <a:ext cx="6660538" cy="338554"/>
          </a:xfrm>
          <a:prstGeom prst="rect">
            <a:avLst/>
          </a:prstGeom>
          <a:noFill/>
        </p:spPr>
        <p:txBody>
          <a:bodyPr wrap="square" rtlCol="0">
            <a:spAutoFit/>
          </a:bodyPr>
          <a:lstStyle/>
          <a:p>
            <a:pPr algn="just"/>
            <a:r>
              <a:rPr lang="en-US" sz="1600">
                <a:solidFill>
                  <a:schemeClr val="bg1">
                    <a:lumMod val="50000"/>
                  </a:schemeClr>
                </a:solidFill>
                <a:latin typeface="Poppins Light" panose="00000400000000000000" pitchFamily="2" charset="0"/>
                <a:cs typeface="Poppins Light" panose="00000400000000000000" pitchFamily="2" charset="0"/>
              </a:rPr>
              <a:t>PK (Self-employed)</a:t>
            </a:r>
          </a:p>
        </p:txBody>
      </p:sp>
      <p:sp>
        <p:nvSpPr>
          <p:cNvPr id="39" name="pole tekstowe 38">
            <a:extLst>
              <a:ext uri="{FF2B5EF4-FFF2-40B4-BE49-F238E27FC236}">
                <a16:creationId xmlns:a16="http://schemas.microsoft.com/office/drawing/2014/main" id="{09B19ADA-7EAD-429B-BF13-5A7170D724D0}"/>
              </a:ext>
            </a:extLst>
          </p:cNvPr>
          <p:cNvSpPr txBox="1"/>
          <p:nvPr/>
        </p:nvSpPr>
        <p:spPr>
          <a:xfrm>
            <a:off x="3815862" y="3363608"/>
            <a:ext cx="4308230" cy="369332"/>
          </a:xfrm>
          <a:prstGeom prst="rect">
            <a:avLst/>
          </a:prstGeom>
          <a:noFill/>
        </p:spPr>
        <p:txBody>
          <a:bodyPr wrap="square" rtlCol="0">
            <a:spAutoFit/>
          </a:bodyPr>
          <a:lstStyle/>
          <a:p>
            <a:r>
              <a:rPr lang="en-US">
                <a:latin typeface="Poppins SemiBold" panose="00000700000000000000" pitchFamily="2" charset="0"/>
                <a:cs typeface="Poppins SemiBold" panose="00000700000000000000" pitchFamily="2" charset="0"/>
              </a:rPr>
              <a:t>Web Developer</a:t>
            </a:r>
          </a:p>
        </p:txBody>
      </p:sp>
      <p:sp>
        <p:nvSpPr>
          <p:cNvPr id="40" name="pole tekstowe 39">
            <a:extLst>
              <a:ext uri="{FF2B5EF4-FFF2-40B4-BE49-F238E27FC236}">
                <a16:creationId xmlns:a16="http://schemas.microsoft.com/office/drawing/2014/main" id="{28863D5B-F92B-4400-ABB3-0FAA4FAFB909}"/>
              </a:ext>
            </a:extLst>
          </p:cNvPr>
          <p:cNvSpPr txBox="1"/>
          <p:nvPr/>
        </p:nvSpPr>
        <p:spPr>
          <a:xfrm>
            <a:off x="8124092" y="3363608"/>
            <a:ext cx="2352308" cy="369332"/>
          </a:xfrm>
          <a:prstGeom prst="rect">
            <a:avLst/>
          </a:prstGeom>
          <a:noFill/>
        </p:spPr>
        <p:txBody>
          <a:bodyPr wrap="square" rtlCol="0">
            <a:spAutoFit/>
          </a:bodyPr>
          <a:lstStyle/>
          <a:p>
            <a:pPr algn="r"/>
            <a:r>
              <a:rPr lang="en-US" b="1">
                <a:latin typeface="Poppins SemiBold" panose="00000700000000000000" pitchFamily="2" charset="0"/>
                <a:cs typeface="Poppins SemiBold" panose="00000700000000000000" pitchFamily="2" charset="0"/>
              </a:rPr>
              <a:t>08.2015 - 06.2019</a:t>
            </a:r>
          </a:p>
        </p:txBody>
      </p:sp>
      <p:sp>
        <p:nvSpPr>
          <p:cNvPr id="41" name="pole tekstowe 40">
            <a:extLst>
              <a:ext uri="{FF2B5EF4-FFF2-40B4-BE49-F238E27FC236}">
                <a16:creationId xmlns:a16="http://schemas.microsoft.com/office/drawing/2014/main" id="{574602B2-F9A9-4E47-8365-35B1F038E82B}"/>
              </a:ext>
            </a:extLst>
          </p:cNvPr>
          <p:cNvSpPr txBox="1"/>
          <p:nvPr/>
        </p:nvSpPr>
        <p:spPr>
          <a:xfrm>
            <a:off x="3815862" y="3647764"/>
            <a:ext cx="6660538" cy="338554"/>
          </a:xfrm>
          <a:prstGeom prst="rect">
            <a:avLst/>
          </a:prstGeom>
          <a:noFill/>
        </p:spPr>
        <p:txBody>
          <a:bodyPr wrap="square" rtlCol="0">
            <a:spAutoFit/>
          </a:bodyPr>
          <a:lstStyle/>
          <a:p>
            <a:pPr algn="just"/>
            <a:r>
              <a:rPr lang="en-US" sz="1600">
                <a:solidFill>
                  <a:schemeClr val="bg1">
                    <a:lumMod val="50000"/>
                  </a:schemeClr>
                </a:solidFill>
                <a:latin typeface="Poppins Light" panose="00000400000000000000" pitchFamily="2" charset="0"/>
                <a:cs typeface="Poppins Light" panose="00000400000000000000" pitchFamily="2" charset="0"/>
              </a:rPr>
              <a:t>Scorpion Dance Team (Contract)</a:t>
            </a:r>
          </a:p>
        </p:txBody>
      </p:sp>
      <p:sp>
        <p:nvSpPr>
          <p:cNvPr id="43" name="pole tekstowe 42">
            <a:extLst>
              <a:ext uri="{FF2B5EF4-FFF2-40B4-BE49-F238E27FC236}">
                <a16:creationId xmlns:a16="http://schemas.microsoft.com/office/drawing/2014/main" id="{A36430DA-BB0C-4192-909A-71A6A79884B3}"/>
              </a:ext>
            </a:extLst>
          </p:cNvPr>
          <p:cNvSpPr txBox="1"/>
          <p:nvPr/>
        </p:nvSpPr>
        <p:spPr>
          <a:xfrm>
            <a:off x="3827146" y="5422259"/>
            <a:ext cx="4308230" cy="646331"/>
          </a:xfrm>
          <a:prstGeom prst="rect">
            <a:avLst/>
          </a:prstGeom>
          <a:noFill/>
        </p:spPr>
        <p:txBody>
          <a:bodyPr wrap="square" rtlCol="0">
            <a:spAutoFit/>
          </a:bodyPr>
          <a:lstStyle/>
          <a:p>
            <a:r>
              <a:rPr lang="en-US">
                <a:latin typeface="Poppins SemiBold" panose="00000700000000000000" pitchFamily="2" charset="0"/>
                <a:cs typeface="Poppins SemiBold" panose="00000700000000000000" pitchFamily="2" charset="0"/>
              </a:rPr>
              <a:t>Wrocław University of Science and Technology</a:t>
            </a:r>
          </a:p>
        </p:txBody>
      </p:sp>
      <p:sp>
        <p:nvSpPr>
          <p:cNvPr id="44" name="pole tekstowe 43">
            <a:extLst>
              <a:ext uri="{FF2B5EF4-FFF2-40B4-BE49-F238E27FC236}">
                <a16:creationId xmlns:a16="http://schemas.microsoft.com/office/drawing/2014/main" id="{15BC0B38-8658-4ED3-8C3F-F9C2A0B88832}"/>
              </a:ext>
            </a:extLst>
          </p:cNvPr>
          <p:cNvSpPr txBox="1"/>
          <p:nvPr/>
        </p:nvSpPr>
        <p:spPr>
          <a:xfrm>
            <a:off x="8135376" y="5422259"/>
            <a:ext cx="2352308" cy="369332"/>
          </a:xfrm>
          <a:prstGeom prst="rect">
            <a:avLst/>
          </a:prstGeom>
          <a:noFill/>
        </p:spPr>
        <p:txBody>
          <a:bodyPr wrap="square" rtlCol="0">
            <a:spAutoFit/>
          </a:bodyPr>
          <a:lstStyle/>
          <a:p>
            <a:pPr algn="r"/>
            <a:r>
              <a:rPr lang="en-US" b="1">
                <a:latin typeface="Poppins SemiBold" panose="00000700000000000000" pitchFamily="2" charset="0"/>
                <a:cs typeface="Poppins SemiBold" panose="00000700000000000000" pitchFamily="2" charset="0"/>
              </a:rPr>
              <a:t>2019 - now</a:t>
            </a:r>
          </a:p>
        </p:txBody>
      </p:sp>
      <p:sp>
        <p:nvSpPr>
          <p:cNvPr id="45" name="pole tekstowe 44">
            <a:extLst>
              <a:ext uri="{FF2B5EF4-FFF2-40B4-BE49-F238E27FC236}">
                <a16:creationId xmlns:a16="http://schemas.microsoft.com/office/drawing/2014/main" id="{8D5CE5C1-D0EE-4E92-BE3E-ACFC2BABEF85}"/>
              </a:ext>
            </a:extLst>
          </p:cNvPr>
          <p:cNvSpPr txBox="1"/>
          <p:nvPr/>
        </p:nvSpPr>
        <p:spPr>
          <a:xfrm>
            <a:off x="3827146" y="6013865"/>
            <a:ext cx="6660538" cy="584775"/>
          </a:xfrm>
          <a:prstGeom prst="rect">
            <a:avLst/>
          </a:prstGeom>
          <a:noFill/>
        </p:spPr>
        <p:txBody>
          <a:bodyPr wrap="square" rtlCol="0">
            <a:spAutoFit/>
          </a:bodyPr>
          <a:lstStyle/>
          <a:p>
            <a:pPr algn="just"/>
            <a:r>
              <a:rPr lang="en-US" sz="1600">
                <a:solidFill>
                  <a:schemeClr val="bg1">
                    <a:lumMod val="50000"/>
                  </a:schemeClr>
                </a:solidFill>
                <a:latin typeface="Poppins Light" panose="00000400000000000000" pitchFamily="2" charset="0"/>
                <a:cs typeface="Poppins Light" panose="00000400000000000000" pitchFamily="2" charset="0"/>
              </a:rPr>
              <a:t>Applied Computer Science, Faculty of Computer Science and Management</a:t>
            </a:r>
          </a:p>
        </p:txBody>
      </p:sp>
      <p:sp>
        <p:nvSpPr>
          <p:cNvPr id="49" name="pole tekstowe 48">
            <a:extLst>
              <a:ext uri="{FF2B5EF4-FFF2-40B4-BE49-F238E27FC236}">
                <a16:creationId xmlns:a16="http://schemas.microsoft.com/office/drawing/2014/main" id="{741D8379-8A50-4CA5-9989-A2233ACE2474}"/>
              </a:ext>
            </a:extLst>
          </p:cNvPr>
          <p:cNvSpPr txBox="1"/>
          <p:nvPr/>
        </p:nvSpPr>
        <p:spPr>
          <a:xfrm>
            <a:off x="3827146" y="6837170"/>
            <a:ext cx="4308230" cy="369332"/>
          </a:xfrm>
          <a:prstGeom prst="rect">
            <a:avLst/>
          </a:prstGeom>
          <a:noFill/>
        </p:spPr>
        <p:txBody>
          <a:bodyPr wrap="square" rtlCol="0">
            <a:spAutoFit/>
          </a:bodyPr>
          <a:lstStyle/>
          <a:p>
            <a:r>
              <a:rPr lang="en-US">
                <a:latin typeface="Poppins SemiBold" panose="00000700000000000000" pitchFamily="2" charset="0"/>
                <a:cs typeface="Poppins SemiBold" panose="00000700000000000000" pitchFamily="2" charset="0"/>
              </a:rPr>
              <a:t>Technical School no. 5 in Opole</a:t>
            </a:r>
          </a:p>
        </p:txBody>
      </p:sp>
      <p:sp>
        <p:nvSpPr>
          <p:cNvPr id="50" name="pole tekstowe 49">
            <a:extLst>
              <a:ext uri="{FF2B5EF4-FFF2-40B4-BE49-F238E27FC236}">
                <a16:creationId xmlns:a16="http://schemas.microsoft.com/office/drawing/2014/main" id="{7C57CD16-2DEC-49C6-8B20-CF2C710F8607}"/>
              </a:ext>
            </a:extLst>
          </p:cNvPr>
          <p:cNvSpPr txBox="1"/>
          <p:nvPr/>
        </p:nvSpPr>
        <p:spPr>
          <a:xfrm>
            <a:off x="8135376" y="6837170"/>
            <a:ext cx="2352308" cy="369332"/>
          </a:xfrm>
          <a:prstGeom prst="rect">
            <a:avLst/>
          </a:prstGeom>
          <a:noFill/>
        </p:spPr>
        <p:txBody>
          <a:bodyPr wrap="square" rtlCol="0">
            <a:spAutoFit/>
          </a:bodyPr>
          <a:lstStyle/>
          <a:p>
            <a:pPr algn="r"/>
            <a:r>
              <a:rPr lang="en-US" b="1">
                <a:latin typeface="Poppins SemiBold" panose="00000700000000000000" pitchFamily="2" charset="0"/>
                <a:cs typeface="Poppins SemiBold" panose="00000700000000000000" pitchFamily="2" charset="0"/>
              </a:rPr>
              <a:t>2015 - 2019</a:t>
            </a:r>
          </a:p>
        </p:txBody>
      </p:sp>
      <p:sp>
        <p:nvSpPr>
          <p:cNvPr id="51" name="pole tekstowe 50">
            <a:extLst>
              <a:ext uri="{FF2B5EF4-FFF2-40B4-BE49-F238E27FC236}">
                <a16:creationId xmlns:a16="http://schemas.microsoft.com/office/drawing/2014/main" id="{7D8E36F7-53CA-4209-8AA6-CFCA21BB69A9}"/>
              </a:ext>
            </a:extLst>
          </p:cNvPr>
          <p:cNvSpPr txBox="1"/>
          <p:nvPr/>
        </p:nvSpPr>
        <p:spPr>
          <a:xfrm>
            <a:off x="3827146" y="7121326"/>
            <a:ext cx="6660538" cy="338554"/>
          </a:xfrm>
          <a:prstGeom prst="rect">
            <a:avLst/>
          </a:prstGeom>
          <a:noFill/>
        </p:spPr>
        <p:txBody>
          <a:bodyPr wrap="square" rtlCol="0">
            <a:spAutoFit/>
          </a:bodyPr>
          <a:lstStyle/>
          <a:p>
            <a:pPr algn="just"/>
            <a:r>
              <a:rPr lang="en-US" sz="1600">
                <a:solidFill>
                  <a:schemeClr val="bg1">
                    <a:lumMod val="50000"/>
                  </a:schemeClr>
                </a:solidFill>
                <a:latin typeface="Poppins Light" panose="00000400000000000000" pitchFamily="2" charset="0"/>
                <a:cs typeface="Poppins Light" panose="00000400000000000000" pitchFamily="2" charset="0"/>
              </a:rPr>
              <a:t>IT Specialist</a:t>
            </a:r>
          </a:p>
        </p:txBody>
      </p:sp>
      <p:sp>
        <p:nvSpPr>
          <p:cNvPr id="53" name="pole tekstowe 52">
            <a:extLst>
              <a:ext uri="{FF2B5EF4-FFF2-40B4-BE49-F238E27FC236}">
                <a16:creationId xmlns:a16="http://schemas.microsoft.com/office/drawing/2014/main" id="{E512FF0C-7AC6-4CA2-8F1D-5740433DA60D}"/>
              </a:ext>
            </a:extLst>
          </p:cNvPr>
          <p:cNvSpPr txBox="1"/>
          <p:nvPr/>
        </p:nvSpPr>
        <p:spPr>
          <a:xfrm>
            <a:off x="3827146" y="8670780"/>
            <a:ext cx="4308230" cy="369332"/>
          </a:xfrm>
          <a:prstGeom prst="rect">
            <a:avLst/>
          </a:prstGeom>
          <a:noFill/>
        </p:spPr>
        <p:txBody>
          <a:bodyPr wrap="square" rtlCol="0">
            <a:spAutoFit/>
          </a:bodyPr>
          <a:lstStyle/>
          <a:p>
            <a:r>
              <a:rPr lang="en-US">
                <a:latin typeface="Poppins SemiBold" panose="00000700000000000000" pitchFamily="2" charset="0"/>
                <a:cs typeface="Poppins SemiBold" panose="00000700000000000000" pitchFamily="2" charset="0"/>
              </a:rPr>
              <a:t>danceit.pl</a:t>
            </a:r>
          </a:p>
        </p:txBody>
      </p:sp>
      <p:sp>
        <p:nvSpPr>
          <p:cNvPr id="55" name="pole tekstowe 54">
            <a:extLst>
              <a:ext uri="{FF2B5EF4-FFF2-40B4-BE49-F238E27FC236}">
                <a16:creationId xmlns:a16="http://schemas.microsoft.com/office/drawing/2014/main" id="{6D66681F-B2B8-4648-B2E6-304F58EA4F68}"/>
              </a:ext>
            </a:extLst>
          </p:cNvPr>
          <p:cNvSpPr txBox="1"/>
          <p:nvPr/>
        </p:nvSpPr>
        <p:spPr>
          <a:xfrm>
            <a:off x="3827146" y="8954936"/>
            <a:ext cx="6660538" cy="338554"/>
          </a:xfrm>
          <a:prstGeom prst="rect">
            <a:avLst/>
          </a:prstGeom>
          <a:noFill/>
        </p:spPr>
        <p:txBody>
          <a:bodyPr wrap="square" rtlCol="0">
            <a:spAutoFit/>
          </a:bodyPr>
          <a:lstStyle/>
          <a:p>
            <a:r>
              <a:rPr lang="en-US" sz="1600">
                <a:solidFill>
                  <a:schemeClr val="bg1">
                    <a:lumMod val="50000"/>
                  </a:schemeClr>
                </a:solidFill>
                <a:latin typeface="Poppins Light" panose="00000400000000000000" pitchFamily="2" charset="0"/>
                <a:cs typeface="Poppins Light" panose="00000400000000000000" pitchFamily="2" charset="0"/>
              </a:rPr>
              <a:t>PHP, HTML, CSS, Bootstrap, JavaScript, jQuery, AJAX, MySQL</a:t>
            </a:r>
          </a:p>
        </p:txBody>
      </p:sp>
      <p:sp>
        <p:nvSpPr>
          <p:cNvPr id="59" name="pole tekstowe 58">
            <a:extLst>
              <a:ext uri="{FF2B5EF4-FFF2-40B4-BE49-F238E27FC236}">
                <a16:creationId xmlns:a16="http://schemas.microsoft.com/office/drawing/2014/main" id="{B41D8C2A-1ABB-4257-845A-ABE0BCDC0446}"/>
              </a:ext>
            </a:extLst>
          </p:cNvPr>
          <p:cNvSpPr txBox="1"/>
          <p:nvPr/>
        </p:nvSpPr>
        <p:spPr>
          <a:xfrm>
            <a:off x="3827146" y="9219485"/>
            <a:ext cx="6660538" cy="1015663"/>
          </a:xfrm>
          <a:prstGeom prst="rect">
            <a:avLst/>
          </a:prstGeom>
          <a:noFill/>
        </p:spPr>
        <p:txBody>
          <a:bodyPr wrap="square" rtlCol="0">
            <a:spAutoFit/>
          </a:bodyPr>
          <a:lstStyle/>
          <a:p>
            <a:pPr algn="just"/>
            <a:r>
              <a:rPr lang="en-US" sz="1200">
                <a:latin typeface="Poppins Light" panose="00000400000000000000" pitchFamily="2" charset="0"/>
                <a:cs typeface="Poppins Light" panose="00000400000000000000" pitchFamily="2" charset="0"/>
              </a:rPr>
              <a:t>Web application supporting the organization of dance competitions, created by me from the idea, through the database design, back-end, front-end, to release and distribution. Supports registration, applications control, live schedule, scoring, mailing and a lot of useful dance world stuff. More than 20 000 registered dancers, over 700 registered dance schools and more than 50 competitions where danceit was used.</a:t>
            </a:r>
          </a:p>
        </p:txBody>
      </p:sp>
      <p:sp>
        <p:nvSpPr>
          <p:cNvPr id="60" name="pole tekstowe 59">
            <a:extLst>
              <a:ext uri="{FF2B5EF4-FFF2-40B4-BE49-F238E27FC236}">
                <a16:creationId xmlns:a16="http://schemas.microsoft.com/office/drawing/2014/main" id="{EF037F9E-44EF-43F5-AEDE-AEE7499533DD}"/>
              </a:ext>
            </a:extLst>
          </p:cNvPr>
          <p:cNvSpPr txBox="1"/>
          <p:nvPr/>
        </p:nvSpPr>
        <p:spPr>
          <a:xfrm>
            <a:off x="3827146" y="10494843"/>
            <a:ext cx="4308230" cy="369332"/>
          </a:xfrm>
          <a:prstGeom prst="rect">
            <a:avLst/>
          </a:prstGeom>
          <a:noFill/>
        </p:spPr>
        <p:txBody>
          <a:bodyPr wrap="square" rtlCol="0">
            <a:spAutoFit/>
          </a:bodyPr>
          <a:lstStyle/>
          <a:p>
            <a:r>
              <a:rPr lang="en-US">
                <a:latin typeface="Poppins SemiBold" panose="00000700000000000000" pitchFamily="2" charset="0"/>
                <a:cs typeface="Poppins SemiBold" panose="00000700000000000000" pitchFamily="2" charset="0"/>
              </a:rPr>
              <a:t>PK_SchoolManager</a:t>
            </a:r>
          </a:p>
        </p:txBody>
      </p:sp>
      <p:sp>
        <p:nvSpPr>
          <p:cNvPr id="61" name="pole tekstowe 60">
            <a:extLst>
              <a:ext uri="{FF2B5EF4-FFF2-40B4-BE49-F238E27FC236}">
                <a16:creationId xmlns:a16="http://schemas.microsoft.com/office/drawing/2014/main" id="{F5954A7F-EA9E-452C-A906-45766262C655}"/>
              </a:ext>
            </a:extLst>
          </p:cNvPr>
          <p:cNvSpPr txBox="1"/>
          <p:nvPr/>
        </p:nvSpPr>
        <p:spPr>
          <a:xfrm>
            <a:off x="3827146" y="10772286"/>
            <a:ext cx="6660538" cy="338554"/>
          </a:xfrm>
          <a:prstGeom prst="rect">
            <a:avLst/>
          </a:prstGeom>
          <a:noFill/>
        </p:spPr>
        <p:txBody>
          <a:bodyPr wrap="square" rtlCol="0">
            <a:spAutoFit/>
          </a:bodyPr>
          <a:lstStyle/>
          <a:p>
            <a:r>
              <a:rPr lang="en-US" sz="1600">
                <a:solidFill>
                  <a:schemeClr val="bg1">
                    <a:lumMod val="50000"/>
                  </a:schemeClr>
                </a:solidFill>
                <a:latin typeface="Poppins Light" panose="00000400000000000000" pitchFamily="2" charset="0"/>
                <a:cs typeface="Poppins Light" panose="00000400000000000000" pitchFamily="2" charset="0"/>
              </a:rPr>
              <a:t>PHP, HTML, CSS, JavaScript, jQuery, MySQL</a:t>
            </a:r>
          </a:p>
        </p:txBody>
      </p:sp>
      <p:sp>
        <p:nvSpPr>
          <p:cNvPr id="62" name="pole tekstowe 61">
            <a:extLst>
              <a:ext uri="{FF2B5EF4-FFF2-40B4-BE49-F238E27FC236}">
                <a16:creationId xmlns:a16="http://schemas.microsoft.com/office/drawing/2014/main" id="{FFD38749-C39F-4C7D-B1FE-148E8E2EFC98}"/>
              </a:ext>
            </a:extLst>
          </p:cNvPr>
          <p:cNvSpPr txBox="1"/>
          <p:nvPr/>
        </p:nvSpPr>
        <p:spPr>
          <a:xfrm>
            <a:off x="3827146" y="11043548"/>
            <a:ext cx="6660538" cy="646331"/>
          </a:xfrm>
          <a:prstGeom prst="rect">
            <a:avLst/>
          </a:prstGeom>
          <a:noFill/>
        </p:spPr>
        <p:txBody>
          <a:bodyPr wrap="square" rtlCol="0">
            <a:spAutoFit/>
          </a:bodyPr>
          <a:lstStyle/>
          <a:p>
            <a:pPr algn="just"/>
            <a:r>
              <a:rPr lang="en-US" sz="1200">
                <a:latin typeface="Poppins Light" panose="00000400000000000000" pitchFamily="2" charset="0"/>
                <a:cs typeface="Poppins Light" panose="00000400000000000000" pitchFamily="2" charset="0"/>
              </a:rPr>
              <a:t>Web application supporting the management of the school, created on behalf of the Scorpion Dance Team. Participant registration, schedule, email and SMS notifications, staff settlements, import and processing of bank statements.</a:t>
            </a:r>
          </a:p>
        </p:txBody>
      </p:sp>
      <p:sp>
        <p:nvSpPr>
          <p:cNvPr id="66" name="pole tekstowe 65">
            <a:extLst>
              <a:ext uri="{FF2B5EF4-FFF2-40B4-BE49-F238E27FC236}">
                <a16:creationId xmlns:a16="http://schemas.microsoft.com/office/drawing/2014/main" id="{3983677A-7F0D-4C26-85BB-C138FB2DC2F3}"/>
              </a:ext>
            </a:extLst>
          </p:cNvPr>
          <p:cNvSpPr txBox="1"/>
          <p:nvPr/>
        </p:nvSpPr>
        <p:spPr>
          <a:xfrm>
            <a:off x="3827146" y="11800524"/>
            <a:ext cx="4308230" cy="369332"/>
          </a:xfrm>
          <a:prstGeom prst="rect">
            <a:avLst/>
          </a:prstGeom>
          <a:noFill/>
        </p:spPr>
        <p:txBody>
          <a:bodyPr wrap="square" rtlCol="0">
            <a:spAutoFit/>
          </a:bodyPr>
          <a:lstStyle/>
          <a:p>
            <a:r>
              <a:rPr lang="en-US">
                <a:latin typeface="Poppins SemiBold" panose="00000700000000000000" pitchFamily="2" charset="0"/>
                <a:cs typeface="Poppins SemiBold" panose="00000700000000000000" pitchFamily="2" charset="0"/>
              </a:rPr>
              <a:t>scorpiondanceteam.com</a:t>
            </a:r>
          </a:p>
        </p:txBody>
      </p:sp>
      <p:sp>
        <p:nvSpPr>
          <p:cNvPr id="67" name="pole tekstowe 66">
            <a:extLst>
              <a:ext uri="{FF2B5EF4-FFF2-40B4-BE49-F238E27FC236}">
                <a16:creationId xmlns:a16="http://schemas.microsoft.com/office/drawing/2014/main" id="{4381381B-BFE8-4D0E-8EC3-EA488ADBF8BA}"/>
              </a:ext>
            </a:extLst>
          </p:cNvPr>
          <p:cNvSpPr txBox="1"/>
          <p:nvPr/>
        </p:nvSpPr>
        <p:spPr>
          <a:xfrm>
            <a:off x="3827146" y="12084680"/>
            <a:ext cx="6660538" cy="338554"/>
          </a:xfrm>
          <a:prstGeom prst="rect">
            <a:avLst/>
          </a:prstGeom>
          <a:noFill/>
        </p:spPr>
        <p:txBody>
          <a:bodyPr wrap="square" rtlCol="0">
            <a:spAutoFit/>
          </a:bodyPr>
          <a:lstStyle/>
          <a:p>
            <a:r>
              <a:rPr lang="en-US" sz="1600">
                <a:solidFill>
                  <a:schemeClr val="bg1">
                    <a:lumMod val="50000"/>
                  </a:schemeClr>
                </a:solidFill>
                <a:latin typeface="Poppins Light" panose="00000400000000000000" pitchFamily="2" charset="0"/>
                <a:cs typeface="Poppins Light" panose="00000400000000000000" pitchFamily="2" charset="0"/>
              </a:rPr>
              <a:t>HTML, CSS, Bootstrap</a:t>
            </a:r>
          </a:p>
        </p:txBody>
      </p:sp>
      <p:sp>
        <p:nvSpPr>
          <p:cNvPr id="70" name="pole tekstowe 69">
            <a:extLst>
              <a:ext uri="{FF2B5EF4-FFF2-40B4-BE49-F238E27FC236}">
                <a16:creationId xmlns:a16="http://schemas.microsoft.com/office/drawing/2014/main" id="{2A9AEB70-638E-4787-89DC-A80D006FAA0E}"/>
              </a:ext>
            </a:extLst>
          </p:cNvPr>
          <p:cNvSpPr txBox="1"/>
          <p:nvPr/>
        </p:nvSpPr>
        <p:spPr>
          <a:xfrm>
            <a:off x="3827146" y="12526640"/>
            <a:ext cx="4308230" cy="369332"/>
          </a:xfrm>
          <a:prstGeom prst="rect">
            <a:avLst/>
          </a:prstGeom>
          <a:noFill/>
        </p:spPr>
        <p:txBody>
          <a:bodyPr wrap="square" rtlCol="0">
            <a:spAutoFit/>
          </a:bodyPr>
          <a:lstStyle/>
          <a:p>
            <a:r>
              <a:rPr lang="en-US">
                <a:latin typeface="Poppins SemiBold" panose="00000700000000000000" pitchFamily="2" charset="0"/>
                <a:cs typeface="Poppins SemiBold" panose="00000700000000000000" pitchFamily="2" charset="0"/>
              </a:rPr>
              <a:t>Solvro Transport Assistant</a:t>
            </a:r>
          </a:p>
        </p:txBody>
      </p:sp>
      <p:sp>
        <p:nvSpPr>
          <p:cNvPr id="71" name="pole tekstowe 70">
            <a:extLst>
              <a:ext uri="{FF2B5EF4-FFF2-40B4-BE49-F238E27FC236}">
                <a16:creationId xmlns:a16="http://schemas.microsoft.com/office/drawing/2014/main" id="{4AACB2D7-A127-4A25-BDB3-E30712644D4F}"/>
              </a:ext>
            </a:extLst>
          </p:cNvPr>
          <p:cNvSpPr txBox="1"/>
          <p:nvPr/>
        </p:nvSpPr>
        <p:spPr>
          <a:xfrm>
            <a:off x="3827146" y="12810796"/>
            <a:ext cx="6660538" cy="338554"/>
          </a:xfrm>
          <a:prstGeom prst="rect">
            <a:avLst/>
          </a:prstGeom>
          <a:noFill/>
        </p:spPr>
        <p:txBody>
          <a:bodyPr wrap="square" rtlCol="0">
            <a:spAutoFit/>
          </a:bodyPr>
          <a:lstStyle/>
          <a:p>
            <a:r>
              <a:rPr lang="en-US" sz="1600">
                <a:solidFill>
                  <a:schemeClr val="bg1">
                    <a:lumMod val="50000"/>
                  </a:schemeClr>
                </a:solidFill>
                <a:latin typeface="Poppins Light" panose="00000400000000000000" pitchFamily="2" charset="0"/>
                <a:cs typeface="Poppins Light" panose="00000400000000000000" pitchFamily="2" charset="0"/>
              </a:rPr>
              <a:t>Python, Django, HTML, CSS, Bootstrap</a:t>
            </a:r>
          </a:p>
        </p:txBody>
      </p:sp>
      <p:sp>
        <p:nvSpPr>
          <p:cNvPr id="75" name="pole tekstowe 74">
            <a:extLst>
              <a:ext uri="{FF2B5EF4-FFF2-40B4-BE49-F238E27FC236}">
                <a16:creationId xmlns:a16="http://schemas.microsoft.com/office/drawing/2014/main" id="{51EC6B76-E8E6-40BB-AC75-D8466CC256B1}"/>
              </a:ext>
            </a:extLst>
          </p:cNvPr>
          <p:cNvSpPr txBox="1"/>
          <p:nvPr/>
        </p:nvSpPr>
        <p:spPr>
          <a:xfrm>
            <a:off x="3827146" y="14202387"/>
            <a:ext cx="6660538" cy="369332"/>
          </a:xfrm>
          <a:prstGeom prst="rect">
            <a:avLst/>
          </a:prstGeom>
          <a:noFill/>
        </p:spPr>
        <p:txBody>
          <a:bodyPr wrap="square" rtlCol="0">
            <a:spAutoFit/>
          </a:bodyPr>
          <a:lstStyle/>
          <a:p>
            <a:r>
              <a:rPr lang="en-US">
                <a:latin typeface="Poppins SemiBold" panose="00000700000000000000" pitchFamily="2" charset="0"/>
                <a:cs typeface="Poppins SemiBold" panose="00000700000000000000" pitchFamily="2" charset="0"/>
              </a:rPr>
              <a:t>dance, 3D printing, design, technology, drone operation</a:t>
            </a:r>
          </a:p>
        </p:txBody>
      </p:sp>
      <p:sp>
        <p:nvSpPr>
          <p:cNvPr id="78" name="Prostokąt 77">
            <a:hlinkClick r:id="rId4"/>
            <a:extLst>
              <a:ext uri="{FF2B5EF4-FFF2-40B4-BE49-F238E27FC236}">
                <a16:creationId xmlns:a16="http://schemas.microsoft.com/office/drawing/2014/main" id="{40C1ABE0-3041-469B-BD85-193E764AAA2B}"/>
              </a:ext>
            </a:extLst>
          </p:cNvPr>
          <p:cNvSpPr/>
          <p:nvPr/>
        </p:nvSpPr>
        <p:spPr>
          <a:xfrm>
            <a:off x="261424" y="4043835"/>
            <a:ext cx="2834201" cy="137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rostokąt 78">
            <a:hlinkClick r:id="rId5"/>
            <a:extLst>
              <a:ext uri="{FF2B5EF4-FFF2-40B4-BE49-F238E27FC236}">
                <a16:creationId xmlns:a16="http://schemas.microsoft.com/office/drawing/2014/main" id="{306D9025-3C25-4AC8-93C1-6650A940C60E}"/>
              </a:ext>
            </a:extLst>
          </p:cNvPr>
          <p:cNvSpPr/>
          <p:nvPr/>
        </p:nvSpPr>
        <p:spPr>
          <a:xfrm>
            <a:off x="261425" y="4283907"/>
            <a:ext cx="1529276" cy="137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rostokąt 79">
            <a:hlinkClick r:id="rId6"/>
            <a:extLst>
              <a:ext uri="{FF2B5EF4-FFF2-40B4-BE49-F238E27FC236}">
                <a16:creationId xmlns:a16="http://schemas.microsoft.com/office/drawing/2014/main" id="{3A05D972-3D7C-44D0-9C56-B4F3B4B00403}"/>
              </a:ext>
            </a:extLst>
          </p:cNvPr>
          <p:cNvSpPr/>
          <p:nvPr/>
        </p:nvSpPr>
        <p:spPr>
          <a:xfrm>
            <a:off x="261425" y="4775097"/>
            <a:ext cx="2738950" cy="137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Prostokąt 80">
            <a:hlinkClick r:id="rId7"/>
            <a:extLst>
              <a:ext uri="{FF2B5EF4-FFF2-40B4-BE49-F238E27FC236}">
                <a16:creationId xmlns:a16="http://schemas.microsoft.com/office/drawing/2014/main" id="{2559C9A3-034C-44D0-9A9B-C461324E3D45}"/>
              </a:ext>
            </a:extLst>
          </p:cNvPr>
          <p:cNvSpPr/>
          <p:nvPr/>
        </p:nvSpPr>
        <p:spPr>
          <a:xfrm>
            <a:off x="261425" y="5025327"/>
            <a:ext cx="2618300" cy="137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Prostokąt 85">
            <a:hlinkClick r:id="rId8"/>
            <a:extLst>
              <a:ext uri="{FF2B5EF4-FFF2-40B4-BE49-F238E27FC236}">
                <a16:creationId xmlns:a16="http://schemas.microsoft.com/office/drawing/2014/main" id="{8F4413FE-277B-4E18-AFA4-9585ED7B48E2}"/>
              </a:ext>
            </a:extLst>
          </p:cNvPr>
          <p:cNvSpPr/>
          <p:nvPr/>
        </p:nvSpPr>
        <p:spPr>
          <a:xfrm>
            <a:off x="690050" y="14607404"/>
            <a:ext cx="2229363" cy="137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ole tekstowe 53">
            <a:extLst>
              <a:ext uri="{FF2B5EF4-FFF2-40B4-BE49-F238E27FC236}">
                <a16:creationId xmlns:a16="http://schemas.microsoft.com/office/drawing/2014/main" id="{63EC90A1-0D80-4165-93D5-4BDABA4DCBEB}"/>
              </a:ext>
            </a:extLst>
          </p:cNvPr>
          <p:cNvSpPr txBox="1"/>
          <p:nvPr/>
        </p:nvSpPr>
        <p:spPr>
          <a:xfrm>
            <a:off x="3827146" y="2731731"/>
            <a:ext cx="6660538" cy="461665"/>
          </a:xfrm>
          <a:prstGeom prst="rect">
            <a:avLst/>
          </a:prstGeom>
          <a:noFill/>
        </p:spPr>
        <p:txBody>
          <a:bodyPr wrap="square" rtlCol="0">
            <a:spAutoFit/>
          </a:bodyPr>
          <a:lstStyle/>
          <a:p>
            <a:pPr algn="just"/>
            <a:r>
              <a:rPr lang="en-US" sz="1200">
                <a:latin typeface="Poppins Light" panose="00000400000000000000" pitchFamily="2" charset="0"/>
                <a:cs typeface="Poppins Light" panose="00000400000000000000" pitchFamily="2" charset="0"/>
              </a:rPr>
              <a:t>Development and sale of own software. Implementation of solutions to existing projects for several companies. Work mainly with Python, SQL, PHP, JavaScript.</a:t>
            </a:r>
          </a:p>
        </p:txBody>
      </p:sp>
      <p:sp>
        <p:nvSpPr>
          <p:cNvPr id="56" name="pole tekstowe 55">
            <a:extLst>
              <a:ext uri="{FF2B5EF4-FFF2-40B4-BE49-F238E27FC236}">
                <a16:creationId xmlns:a16="http://schemas.microsoft.com/office/drawing/2014/main" id="{9FCE9F84-4E50-40CC-882C-AF6889BC6608}"/>
              </a:ext>
            </a:extLst>
          </p:cNvPr>
          <p:cNvSpPr txBox="1"/>
          <p:nvPr/>
        </p:nvSpPr>
        <p:spPr>
          <a:xfrm>
            <a:off x="3827146" y="3942301"/>
            <a:ext cx="6660538" cy="461665"/>
          </a:xfrm>
          <a:prstGeom prst="rect">
            <a:avLst/>
          </a:prstGeom>
          <a:noFill/>
        </p:spPr>
        <p:txBody>
          <a:bodyPr wrap="square" rtlCol="0">
            <a:spAutoFit/>
          </a:bodyPr>
          <a:lstStyle/>
          <a:p>
            <a:pPr algn="just"/>
            <a:r>
              <a:rPr lang="en-US" sz="1200">
                <a:latin typeface="Poppins Light" panose="00000400000000000000" pitchFamily="2" charset="0"/>
                <a:cs typeface="Poppins Light" panose="00000400000000000000" pitchFamily="2" charset="0"/>
              </a:rPr>
              <a:t>Creating, deploying and managing websites, ecommerce store, work on PK_SchoolManager project. Work mainly with HTML, CSS, JS, PHP, WordPress, Python.</a:t>
            </a:r>
          </a:p>
        </p:txBody>
      </p:sp>
      <p:sp>
        <p:nvSpPr>
          <p:cNvPr id="58" name="Prostokąt 57">
            <a:extLst>
              <a:ext uri="{FF2B5EF4-FFF2-40B4-BE49-F238E27FC236}">
                <a16:creationId xmlns:a16="http://schemas.microsoft.com/office/drawing/2014/main" id="{2193E162-DDFF-451E-9323-C512A99758B8}"/>
              </a:ext>
            </a:extLst>
          </p:cNvPr>
          <p:cNvSpPr/>
          <p:nvPr/>
        </p:nvSpPr>
        <p:spPr>
          <a:xfrm>
            <a:off x="3600451" y="4633479"/>
            <a:ext cx="2290760" cy="5445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pole tekstowe 62">
            <a:extLst>
              <a:ext uri="{FF2B5EF4-FFF2-40B4-BE49-F238E27FC236}">
                <a16:creationId xmlns:a16="http://schemas.microsoft.com/office/drawing/2014/main" id="{81D11D85-7E39-4706-A14B-2A9D6A78496F}"/>
              </a:ext>
            </a:extLst>
          </p:cNvPr>
          <p:cNvSpPr txBox="1"/>
          <p:nvPr/>
        </p:nvSpPr>
        <p:spPr>
          <a:xfrm>
            <a:off x="3815862" y="4681903"/>
            <a:ext cx="6660538" cy="461665"/>
          </a:xfrm>
          <a:prstGeom prst="rect">
            <a:avLst/>
          </a:prstGeom>
          <a:noFill/>
        </p:spPr>
        <p:txBody>
          <a:bodyPr wrap="square" rtlCol="0">
            <a:spAutoFit/>
          </a:bodyPr>
          <a:lstStyle/>
          <a:p>
            <a:r>
              <a:rPr lang="en-US" sz="2400">
                <a:solidFill>
                  <a:schemeClr val="bg1">
                    <a:lumMod val="95000"/>
                  </a:schemeClr>
                </a:solidFill>
                <a:latin typeface="Poppins Light" panose="00000400000000000000" pitchFamily="2" charset="0"/>
                <a:cs typeface="Poppins Light" panose="00000400000000000000" pitchFamily="2" charset="0"/>
              </a:rPr>
              <a:t>EDUCATION</a:t>
            </a:r>
            <a:endParaRPr lang="en-US">
              <a:solidFill>
                <a:schemeClr val="bg1">
                  <a:lumMod val="95000"/>
                </a:schemeClr>
              </a:solidFill>
              <a:latin typeface="Poppins Light" panose="00000400000000000000" pitchFamily="2" charset="0"/>
              <a:cs typeface="Poppins Light" panose="00000400000000000000" pitchFamily="2" charset="0"/>
            </a:endParaRPr>
          </a:p>
        </p:txBody>
      </p:sp>
      <p:sp>
        <p:nvSpPr>
          <p:cNvPr id="64" name="Prostokąt 63">
            <a:extLst>
              <a:ext uri="{FF2B5EF4-FFF2-40B4-BE49-F238E27FC236}">
                <a16:creationId xmlns:a16="http://schemas.microsoft.com/office/drawing/2014/main" id="{88F3B9C0-9379-4056-A2B1-B2FF2E5C5942}"/>
              </a:ext>
            </a:extLst>
          </p:cNvPr>
          <p:cNvSpPr/>
          <p:nvPr/>
        </p:nvSpPr>
        <p:spPr>
          <a:xfrm>
            <a:off x="3600450" y="7879517"/>
            <a:ext cx="2283617" cy="5445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ole tekstowe 64">
            <a:extLst>
              <a:ext uri="{FF2B5EF4-FFF2-40B4-BE49-F238E27FC236}">
                <a16:creationId xmlns:a16="http://schemas.microsoft.com/office/drawing/2014/main" id="{F360FC61-75A4-4C24-BC16-C8E274DBEABC}"/>
              </a:ext>
            </a:extLst>
          </p:cNvPr>
          <p:cNvSpPr txBox="1"/>
          <p:nvPr/>
        </p:nvSpPr>
        <p:spPr>
          <a:xfrm>
            <a:off x="3815862" y="7927941"/>
            <a:ext cx="6660538" cy="461665"/>
          </a:xfrm>
          <a:prstGeom prst="rect">
            <a:avLst/>
          </a:prstGeom>
          <a:noFill/>
        </p:spPr>
        <p:txBody>
          <a:bodyPr wrap="square" rtlCol="0">
            <a:spAutoFit/>
          </a:bodyPr>
          <a:lstStyle/>
          <a:p>
            <a:r>
              <a:rPr lang="en-US" sz="2400">
                <a:solidFill>
                  <a:schemeClr val="bg1">
                    <a:lumMod val="95000"/>
                  </a:schemeClr>
                </a:solidFill>
                <a:latin typeface="Poppins Light" panose="00000400000000000000" pitchFamily="2" charset="0"/>
                <a:cs typeface="Poppins Light" panose="00000400000000000000" pitchFamily="2" charset="0"/>
              </a:rPr>
              <a:t>PROJECTS</a:t>
            </a:r>
            <a:endParaRPr lang="en-US">
              <a:solidFill>
                <a:schemeClr val="bg1">
                  <a:lumMod val="95000"/>
                </a:schemeClr>
              </a:solidFill>
              <a:latin typeface="Poppins Light" panose="00000400000000000000" pitchFamily="2" charset="0"/>
              <a:cs typeface="Poppins Light" panose="00000400000000000000" pitchFamily="2" charset="0"/>
            </a:endParaRPr>
          </a:p>
        </p:txBody>
      </p:sp>
      <p:sp>
        <p:nvSpPr>
          <p:cNvPr id="69" name="Prostokąt 68">
            <a:extLst>
              <a:ext uri="{FF2B5EF4-FFF2-40B4-BE49-F238E27FC236}">
                <a16:creationId xmlns:a16="http://schemas.microsoft.com/office/drawing/2014/main" id="{04FB54FB-46C6-4E5B-9A9B-B34350BA7F68}"/>
              </a:ext>
            </a:extLst>
          </p:cNvPr>
          <p:cNvSpPr/>
          <p:nvPr/>
        </p:nvSpPr>
        <p:spPr>
          <a:xfrm>
            <a:off x="3600450" y="13449976"/>
            <a:ext cx="2290761" cy="5445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pole tekstowe 72">
            <a:extLst>
              <a:ext uri="{FF2B5EF4-FFF2-40B4-BE49-F238E27FC236}">
                <a16:creationId xmlns:a16="http://schemas.microsoft.com/office/drawing/2014/main" id="{A6B72069-1C97-450B-B625-78FCB8C1423F}"/>
              </a:ext>
            </a:extLst>
          </p:cNvPr>
          <p:cNvSpPr txBox="1"/>
          <p:nvPr/>
        </p:nvSpPr>
        <p:spPr>
          <a:xfrm>
            <a:off x="3815862" y="13498400"/>
            <a:ext cx="6660538" cy="461665"/>
          </a:xfrm>
          <a:prstGeom prst="rect">
            <a:avLst/>
          </a:prstGeom>
          <a:noFill/>
        </p:spPr>
        <p:txBody>
          <a:bodyPr wrap="square" rtlCol="0">
            <a:spAutoFit/>
          </a:bodyPr>
          <a:lstStyle/>
          <a:p>
            <a:r>
              <a:rPr lang="en-US" sz="2400">
                <a:solidFill>
                  <a:schemeClr val="bg1">
                    <a:lumMod val="95000"/>
                  </a:schemeClr>
                </a:solidFill>
                <a:latin typeface="Poppins Light" panose="00000400000000000000" pitchFamily="2" charset="0"/>
                <a:cs typeface="Poppins Light" panose="00000400000000000000" pitchFamily="2" charset="0"/>
              </a:rPr>
              <a:t>INTERESTS</a:t>
            </a:r>
            <a:endParaRPr lang="en-US">
              <a:solidFill>
                <a:schemeClr val="bg1">
                  <a:lumMod val="95000"/>
                </a:schemeClr>
              </a:solidFill>
              <a:latin typeface="Poppins Light" panose="00000400000000000000" pitchFamily="2" charset="0"/>
              <a:cs typeface="Poppins Light" panose="00000400000000000000" pitchFamily="2" charset="0"/>
            </a:endParaRPr>
          </a:p>
        </p:txBody>
      </p:sp>
      <p:sp>
        <p:nvSpPr>
          <p:cNvPr id="82" name="pole tekstowe 81">
            <a:extLst>
              <a:ext uri="{FF2B5EF4-FFF2-40B4-BE49-F238E27FC236}">
                <a16:creationId xmlns:a16="http://schemas.microsoft.com/office/drawing/2014/main" id="{1A935A0B-86FA-4FD6-9473-9802F6CF1A47}"/>
              </a:ext>
            </a:extLst>
          </p:cNvPr>
          <p:cNvSpPr txBox="1"/>
          <p:nvPr/>
        </p:nvSpPr>
        <p:spPr>
          <a:xfrm>
            <a:off x="8135376" y="8672091"/>
            <a:ext cx="2352308" cy="369332"/>
          </a:xfrm>
          <a:prstGeom prst="rect">
            <a:avLst/>
          </a:prstGeom>
          <a:noFill/>
        </p:spPr>
        <p:txBody>
          <a:bodyPr wrap="square" rtlCol="0">
            <a:spAutoFit/>
          </a:bodyPr>
          <a:lstStyle/>
          <a:p>
            <a:pPr algn="r"/>
            <a:r>
              <a:rPr lang="en-US" b="1">
                <a:latin typeface="Poppins SemiBold" panose="00000700000000000000" pitchFamily="2" charset="0"/>
                <a:cs typeface="Poppins SemiBold" panose="00000700000000000000" pitchFamily="2" charset="0"/>
              </a:rPr>
              <a:t>2015 - now</a:t>
            </a:r>
          </a:p>
        </p:txBody>
      </p:sp>
      <p:sp>
        <p:nvSpPr>
          <p:cNvPr id="83" name="pole tekstowe 82">
            <a:extLst>
              <a:ext uri="{FF2B5EF4-FFF2-40B4-BE49-F238E27FC236}">
                <a16:creationId xmlns:a16="http://schemas.microsoft.com/office/drawing/2014/main" id="{197C55E9-A98F-4608-98A3-4657F2B5F734}"/>
              </a:ext>
            </a:extLst>
          </p:cNvPr>
          <p:cNvSpPr txBox="1"/>
          <p:nvPr/>
        </p:nvSpPr>
        <p:spPr>
          <a:xfrm>
            <a:off x="8135376" y="10499765"/>
            <a:ext cx="2352308" cy="369332"/>
          </a:xfrm>
          <a:prstGeom prst="rect">
            <a:avLst/>
          </a:prstGeom>
          <a:noFill/>
        </p:spPr>
        <p:txBody>
          <a:bodyPr wrap="square" rtlCol="0">
            <a:spAutoFit/>
          </a:bodyPr>
          <a:lstStyle/>
          <a:p>
            <a:pPr algn="r"/>
            <a:r>
              <a:rPr lang="en-US" b="1">
                <a:latin typeface="Poppins SemiBold" panose="00000700000000000000" pitchFamily="2" charset="0"/>
                <a:cs typeface="Poppins SemiBold" panose="00000700000000000000" pitchFamily="2" charset="0"/>
              </a:rPr>
              <a:t>2018</a:t>
            </a:r>
          </a:p>
        </p:txBody>
      </p:sp>
      <p:sp>
        <p:nvSpPr>
          <p:cNvPr id="84" name="pole tekstowe 83">
            <a:extLst>
              <a:ext uri="{FF2B5EF4-FFF2-40B4-BE49-F238E27FC236}">
                <a16:creationId xmlns:a16="http://schemas.microsoft.com/office/drawing/2014/main" id="{939E7C42-4CE1-4D22-8767-2138F9C567D9}"/>
              </a:ext>
            </a:extLst>
          </p:cNvPr>
          <p:cNvSpPr txBox="1"/>
          <p:nvPr/>
        </p:nvSpPr>
        <p:spPr>
          <a:xfrm>
            <a:off x="8135376" y="11807503"/>
            <a:ext cx="2352308" cy="369332"/>
          </a:xfrm>
          <a:prstGeom prst="rect">
            <a:avLst/>
          </a:prstGeom>
          <a:noFill/>
        </p:spPr>
        <p:txBody>
          <a:bodyPr wrap="square" rtlCol="0">
            <a:spAutoFit/>
          </a:bodyPr>
          <a:lstStyle/>
          <a:p>
            <a:pPr algn="r"/>
            <a:r>
              <a:rPr lang="en-US" b="1">
                <a:latin typeface="Poppins SemiBold" panose="00000700000000000000" pitchFamily="2" charset="0"/>
                <a:cs typeface="Poppins SemiBold" panose="00000700000000000000" pitchFamily="2" charset="0"/>
              </a:rPr>
              <a:t>2015 - now</a:t>
            </a:r>
          </a:p>
        </p:txBody>
      </p:sp>
      <p:sp>
        <p:nvSpPr>
          <p:cNvPr id="85" name="pole tekstowe 84">
            <a:extLst>
              <a:ext uri="{FF2B5EF4-FFF2-40B4-BE49-F238E27FC236}">
                <a16:creationId xmlns:a16="http://schemas.microsoft.com/office/drawing/2014/main" id="{F3662C13-683A-4523-B6FC-1F20388C028E}"/>
              </a:ext>
            </a:extLst>
          </p:cNvPr>
          <p:cNvSpPr txBox="1"/>
          <p:nvPr/>
        </p:nvSpPr>
        <p:spPr>
          <a:xfrm>
            <a:off x="8135376" y="12528293"/>
            <a:ext cx="2352308" cy="369332"/>
          </a:xfrm>
          <a:prstGeom prst="rect">
            <a:avLst/>
          </a:prstGeom>
          <a:noFill/>
        </p:spPr>
        <p:txBody>
          <a:bodyPr wrap="square" rtlCol="0">
            <a:spAutoFit/>
          </a:bodyPr>
          <a:lstStyle/>
          <a:p>
            <a:pPr algn="r"/>
            <a:r>
              <a:rPr lang="en-US" b="1">
                <a:latin typeface="Poppins SemiBold" panose="00000700000000000000" pitchFamily="2" charset="0"/>
                <a:cs typeface="Poppins SemiBold" panose="00000700000000000000" pitchFamily="2" charset="0"/>
              </a:rPr>
              <a:t>2020</a:t>
            </a:r>
          </a:p>
        </p:txBody>
      </p:sp>
      <p:sp>
        <p:nvSpPr>
          <p:cNvPr id="74" name="pole tekstowe 73">
            <a:extLst>
              <a:ext uri="{FF2B5EF4-FFF2-40B4-BE49-F238E27FC236}">
                <a16:creationId xmlns:a16="http://schemas.microsoft.com/office/drawing/2014/main" id="{6827B56B-6959-4D7D-B426-C8F673727827}"/>
              </a:ext>
            </a:extLst>
          </p:cNvPr>
          <p:cNvSpPr txBox="1"/>
          <p:nvPr/>
        </p:nvSpPr>
        <p:spPr>
          <a:xfrm>
            <a:off x="3815862" y="879451"/>
            <a:ext cx="4308230" cy="369332"/>
          </a:xfrm>
          <a:prstGeom prst="rect">
            <a:avLst/>
          </a:prstGeom>
          <a:noFill/>
        </p:spPr>
        <p:txBody>
          <a:bodyPr wrap="square" rtlCol="0">
            <a:spAutoFit/>
          </a:bodyPr>
          <a:lstStyle/>
          <a:p>
            <a:r>
              <a:rPr lang="en-US">
                <a:latin typeface="Poppins SemiBold" panose="00000700000000000000" pitchFamily="2" charset="0"/>
                <a:cs typeface="Poppins SemiBold" panose="00000700000000000000" pitchFamily="2" charset="0"/>
              </a:rPr>
              <a:t>Python Developer</a:t>
            </a:r>
          </a:p>
        </p:txBody>
      </p:sp>
      <p:sp>
        <p:nvSpPr>
          <p:cNvPr id="76" name="pole tekstowe 75">
            <a:extLst>
              <a:ext uri="{FF2B5EF4-FFF2-40B4-BE49-F238E27FC236}">
                <a16:creationId xmlns:a16="http://schemas.microsoft.com/office/drawing/2014/main" id="{65335A40-377E-490A-9F8F-991495922CEF}"/>
              </a:ext>
            </a:extLst>
          </p:cNvPr>
          <p:cNvSpPr txBox="1"/>
          <p:nvPr/>
        </p:nvSpPr>
        <p:spPr>
          <a:xfrm>
            <a:off x="8124092" y="879451"/>
            <a:ext cx="2352308" cy="369332"/>
          </a:xfrm>
          <a:prstGeom prst="rect">
            <a:avLst/>
          </a:prstGeom>
          <a:noFill/>
        </p:spPr>
        <p:txBody>
          <a:bodyPr wrap="square" rtlCol="0">
            <a:spAutoFit/>
          </a:bodyPr>
          <a:lstStyle/>
          <a:p>
            <a:pPr algn="r"/>
            <a:r>
              <a:rPr lang="en-US" b="1">
                <a:latin typeface="Poppins SemiBold" panose="00000700000000000000" pitchFamily="2" charset="0"/>
                <a:cs typeface="Poppins SemiBold" panose="00000700000000000000" pitchFamily="2" charset="0"/>
              </a:rPr>
              <a:t>02.2021 - now</a:t>
            </a:r>
          </a:p>
        </p:txBody>
      </p:sp>
      <p:sp>
        <p:nvSpPr>
          <p:cNvPr id="77" name="pole tekstowe 76">
            <a:extLst>
              <a:ext uri="{FF2B5EF4-FFF2-40B4-BE49-F238E27FC236}">
                <a16:creationId xmlns:a16="http://schemas.microsoft.com/office/drawing/2014/main" id="{DCF64990-CD5E-4007-B99A-34CED401CC76}"/>
              </a:ext>
            </a:extLst>
          </p:cNvPr>
          <p:cNvSpPr txBox="1"/>
          <p:nvPr/>
        </p:nvSpPr>
        <p:spPr>
          <a:xfrm>
            <a:off x="3815862" y="1188041"/>
            <a:ext cx="6660538" cy="338554"/>
          </a:xfrm>
          <a:prstGeom prst="rect">
            <a:avLst/>
          </a:prstGeom>
          <a:noFill/>
        </p:spPr>
        <p:txBody>
          <a:bodyPr wrap="square" rtlCol="0">
            <a:spAutoFit/>
          </a:bodyPr>
          <a:lstStyle/>
          <a:p>
            <a:pPr algn="just"/>
            <a:r>
              <a:rPr lang="en-US" sz="1600">
                <a:solidFill>
                  <a:schemeClr val="bg1">
                    <a:lumMod val="50000"/>
                  </a:schemeClr>
                </a:solidFill>
                <a:latin typeface="Poppins Light" panose="00000400000000000000" pitchFamily="2" charset="0"/>
                <a:cs typeface="Poppins Light" panose="00000400000000000000" pitchFamily="2" charset="0"/>
              </a:rPr>
              <a:t>Seargin by order of Roche (Contract)</a:t>
            </a:r>
          </a:p>
        </p:txBody>
      </p:sp>
      <p:sp>
        <p:nvSpPr>
          <p:cNvPr id="87" name="pole tekstowe 86">
            <a:extLst>
              <a:ext uri="{FF2B5EF4-FFF2-40B4-BE49-F238E27FC236}">
                <a16:creationId xmlns:a16="http://schemas.microsoft.com/office/drawing/2014/main" id="{E3E15890-76FB-4A78-906F-6031ACD8285C}"/>
              </a:ext>
            </a:extLst>
          </p:cNvPr>
          <p:cNvSpPr txBox="1"/>
          <p:nvPr/>
        </p:nvSpPr>
        <p:spPr>
          <a:xfrm>
            <a:off x="3827146" y="1474322"/>
            <a:ext cx="6660538" cy="461665"/>
          </a:xfrm>
          <a:prstGeom prst="rect">
            <a:avLst/>
          </a:prstGeom>
          <a:noFill/>
        </p:spPr>
        <p:txBody>
          <a:bodyPr wrap="square" rtlCol="0">
            <a:spAutoFit/>
          </a:bodyPr>
          <a:lstStyle/>
          <a:p>
            <a:pPr algn="just"/>
            <a:r>
              <a:rPr lang="en-US" sz="1200">
                <a:latin typeface="Poppins Light" panose="00000400000000000000" pitchFamily="2" charset="0"/>
                <a:cs typeface="Poppins Light" panose="00000400000000000000" pitchFamily="2" charset="0"/>
              </a:rPr>
              <a:t>Developing, designing, implementing and documenting applications with Python at the backend.</a:t>
            </a:r>
          </a:p>
        </p:txBody>
      </p:sp>
    </p:spTree>
    <p:extLst>
      <p:ext uri="{BB962C8B-B14F-4D97-AF65-F5344CB8AC3E}">
        <p14:creationId xmlns:p14="http://schemas.microsoft.com/office/powerpoint/2010/main" val="3791949309"/>
      </p:ext>
    </p:extLst>
  </p:cSld>
  <p:clrMapOvr>
    <a:masterClrMapping/>
  </p:clrMapOvr>
</p:sld>
</file>

<file path=ppt/theme/theme1.xml><?xml version="1.0" encoding="utf-8"?>
<a:theme xmlns:a="http://schemas.openxmlformats.org/drawingml/2006/main" name="Motyw pakietu Office">
  <a:themeElements>
    <a:clrScheme name="Motyw pakietu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otyw pakietu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tyw pakietu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598</TotalTime>
  <Words>545</Words>
  <Application>Microsoft Office PowerPoint</Application>
  <PresentationFormat>Niestandardowy</PresentationFormat>
  <Paragraphs>72</Paragraphs>
  <Slides>1</Slides>
  <Notes>0</Notes>
  <HiddenSlides>0</HiddenSlides>
  <MMClips>0</MMClips>
  <ScaleCrop>false</ScaleCrop>
  <HeadingPairs>
    <vt:vector size="6" baseType="variant">
      <vt:variant>
        <vt:lpstr>Używane czcionki</vt:lpstr>
      </vt:variant>
      <vt:variant>
        <vt:i4>8</vt:i4>
      </vt:variant>
      <vt:variant>
        <vt:lpstr>Motyw</vt:lpstr>
      </vt:variant>
      <vt:variant>
        <vt:i4>1</vt:i4>
      </vt:variant>
      <vt:variant>
        <vt:lpstr>Tytuły slajdów</vt:lpstr>
      </vt:variant>
      <vt:variant>
        <vt:i4>1</vt:i4>
      </vt:variant>
    </vt:vector>
  </HeadingPairs>
  <TitlesOfParts>
    <vt:vector size="10" baseType="lpstr">
      <vt:lpstr>Arial</vt:lpstr>
      <vt:lpstr>Calibri</vt:lpstr>
      <vt:lpstr>Calibri Light</vt:lpstr>
      <vt:lpstr>Poppins</vt:lpstr>
      <vt:lpstr>Poppins ExtraLight</vt:lpstr>
      <vt:lpstr>Poppins Light</vt:lpstr>
      <vt:lpstr>Poppins SemiBold</vt:lpstr>
      <vt:lpstr>Wingdings</vt:lpstr>
      <vt:lpstr>Motyw pakietu Office</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PK_CV</dc:title>
  <dc:creator>Paweł Kolman</dc:creator>
  <cp:lastModifiedBy>Paweł Kolman (256778)</cp:lastModifiedBy>
  <cp:revision>52</cp:revision>
  <dcterms:created xsi:type="dcterms:W3CDTF">2020-10-01T16:51:34Z</dcterms:created>
  <dcterms:modified xsi:type="dcterms:W3CDTF">2021-02-01T15:48:28Z</dcterms:modified>
</cp:coreProperties>
</file>