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wlos\Downloads\Technical_Assessment_NN\Zeszy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wlos\Downloads\Technical_Assessment_NN\Zeszy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wlos\Downloads\Technical_Assessment_NN\Zeszyt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1" i="0" u="none" strike="noStrike" baseline="0">
                <a:effectLst/>
              </a:rPr>
              <a:t>M</a:t>
            </a:r>
            <a:r>
              <a:rPr lang="en-US" sz="1400" b="1" i="0" u="none" strike="noStrike" baseline="0">
                <a:effectLst/>
              </a:rPr>
              <a:t>ost profitable month each year</a:t>
            </a:r>
            <a:r>
              <a:rPr lang="pl-PL" sz="1400" b="1" i="0" u="none" strike="noStrike" baseline="0">
                <a:effectLst/>
              </a:rPr>
              <a:t>.</a:t>
            </a:r>
            <a:endParaRPr lang="pl-P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Arkusz1!$A$2:$B$6</c:f>
              <c:multiLvlStrCache>
                <c:ptCount val="5"/>
                <c:lvl>
                  <c:pt idx="0">
                    <c:v>Feb</c:v>
                  </c:pt>
                  <c:pt idx="1">
                    <c:v> Oct </c:v>
                  </c:pt>
                  <c:pt idx="2">
                    <c:v>May</c:v>
                  </c:pt>
                  <c:pt idx="3">
                    <c:v> Jun</c:v>
                  </c:pt>
                  <c:pt idx="4">
                    <c:v>Dec</c:v>
                  </c:pt>
                </c:lvl>
                <c:lvl>
                  <c:pt idx="0">
                    <c:v>2014</c:v>
                  </c:pt>
                  <c:pt idx="1">
                    <c:v>2015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Arkusz1!$C$2:$C$6</c:f>
              <c:numCache>
                <c:formatCode>General</c:formatCode>
                <c:ptCount val="5"/>
                <c:pt idx="0">
                  <c:v>104.58</c:v>
                </c:pt>
                <c:pt idx="1">
                  <c:v>187.87</c:v>
                </c:pt>
                <c:pt idx="2">
                  <c:v>171.93</c:v>
                </c:pt>
                <c:pt idx="3">
                  <c:v>182.34</c:v>
                </c:pt>
                <c:pt idx="4">
                  <c:v>134.61000000000001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311488"/>
        <c:axId val="391311880"/>
      </c:barChart>
      <c:catAx>
        <c:axId val="391311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 smtClean="0"/>
                  <a:t>Year</a:t>
                </a:r>
                <a:r>
                  <a:rPr lang="pl-PL" dirty="0" smtClean="0"/>
                  <a:t>/</a:t>
                </a:r>
                <a:r>
                  <a:rPr lang="pl-PL" dirty="0" err="1" smtClean="0"/>
                  <a:t>Month</a:t>
                </a:r>
                <a:endParaRPr lang="pl-PL" dirty="0" smtClean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1311880"/>
        <c:crosses val="autoZero"/>
        <c:auto val="1"/>
        <c:lblAlgn val="ctr"/>
        <c:lblOffset val="100"/>
        <c:noMultiLvlLbl val="0"/>
      </c:catAx>
      <c:valAx>
        <c:axId val="391311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smtClean="0"/>
                  <a:t>$</a:t>
                </a:r>
                <a:endParaRPr lang="pl-PL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131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Month h</a:t>
            </a:r>
            <a:r>
              <a:rPr lang="en-US"/>
              <a:t>ighest revenue</a:t>
            </a:r>
            <a:endParaRPr lang="pl-PL"/>
          </a:p>
          <a:p>
            <a:pPr algn="ctr" rtl="0">
              <a:defRPr/>
            </a:pPr>
            <a:endParaRPr lang="pl-PL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Arkusz1!$A$19:$B$23</c:f>
              <c:multiLvlStrCache>
                <c:ptCount val="5"/>
                <c:lvl>
                  <c:pt idx="0">
                    <c:v>Nov</c:v>
                  </c:pt>
                  <c:pt idx="1">
                    <c:v>Oct</c:v>
                  </c:pt>
                  <c:pt idx="2">
                    <c:v>Apr</c:v>
                  </c:pt>
                  <c:pt idx="3">
                    <c:v>Mar</c:v>
                  </c:pt>
                  <c:pt idx="4">
                    <c:v> Nov</c:v>
                  </c:pt>
                </c:lvl>
                <c:lvl>
                  <c:pt idx="0">
                    <c:v>2014</c:v>
                  </c:pt>
                  <c:pt idx="1">
                    <c:v>2015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Arkusz1!$C$19:$C$23</c:f>
              <c:numCache>
                <c:formatCode>General</c:formatCode>
                <c:ptCount val="5"/>
                <c:pt idx="0">
                  <c:v>240.4</c:v>
                </c:pt>
                <c:pt idx="1">
                  <c:v>354.87</c:v>
                </c:pt>
                <c:pt idx="2">
                  <c:v>332.28</c:v>
                </c:pt>
                <c:pt idx="3">
                  <c:v>326.13</c:v>
                </c:pt>
                <c:pt idx="4">
                  <c:v>259.52999999999997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314624"/>
        <c:axId val="391315016"/>
      </c:barChart>
      <c:catAx>
        <c:axId val="39131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1315016"/>
        <c:crosses val="autoZero"/>
        <c:auto val="1"/>
        <c:lblAlgn val="ctr"/>
        <c:lblOffset val="100"/>
        <c:noMultiLvlLbl val="0"/>
      </c:catAx>
      <c:valAx>
        <c:axId val="391315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$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131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sz="1400" b="1" i="0" u="none" strike="noStrike" baseline="0" dirty="0">
                <a:effectLst/>
              </a:rPr>
              <a:t>M</a:t>
            </a:r>
            <a:r>
              <a:rPr lang="en-US" sz="1400" b="1" i="0" u="none" strike="noStrike" baseline="0" dirty="0" err="1">
                <a:effectLst/>
              </a:rPr>
              <a:t>onth</a:t>
            </a:r>
            <a:r>
              <a:rPr lang="en-US" sz="1400" b="1" i="0" u="none" strike="noStrike" baseline="0" dirty="0">
                <a:effectLst/>
              </a:rPr>
              <a:t> </a:t>
            </a:r>
            <a:r>
              <a:rPr lang="pl-PL" sz="1400" b="1" i="0" u="none" strike="noStrike" baseline="0" dirty="0">
                <a:effectLst/>
              </a:rPr>
              <a:t>with </a:t>
            </a:r>
            <a:r>
              <a:rPr lang="en-US" sz="1400" b="1" i="0" u="none" strike="noStrike" baseline="0" dirty="0">
                <a:effectLst/>
              </a:rPr>
              <a:t>the lowest cost</a:t>
            </a:r>
            <a:endParaRPr lang="pl-P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Arkusz1!$A$36:$B$41</c:f>
              <c:multiLvlStrCache>
                <c:ptCount val="6"/>
                <c:lvl>
                  <c:pt idx="0">
                    <c:v>Apr</c:v>
                  </c:pt>
                  <c:pt idx="1">
                    <c:v>Apr</c:v>
                  </c:pt>
                  <c:pt idx="2">
                    <c:v>Feb</c:v>
                  </c:pt>
                  <c:pt idx="3">
                    <c:v> Sep</c:v>
                  </c:pt>
                  <c:pt idx="4">
                    <c:v>Feb</c:v>
                  </c:pt>
                  <c:pt idx="5">
                    <c:v>Feb</c:v>
                  </c:pt>
                </c:lvl>
                <c:lvl>
                  <c:pt idx="0">
                    <c:v>2014</c:v>
                  </c:pt>
                  <c:pt idx="1">
                    <c:v>2015</c:v>
                  </c:pt>
                  <c:pt idx="2">
                    <c:v>2015</c:v>
                  </c:pt>
                  <c:pt idx="3">
                    <c:v>2016</c:v>
                  </c:pt>
                  <c:pt idx="4">
                    <c:v>2017</c:v>
                  </c:pt>
                  <c:pt idx="5">
                    <c:v>2018</c:v>
                  </c:pt>
                </c:lvl>
              </c:multiLvlStrCache>
            </c:multiLvlStrRef>
          </c:cat>
          <c:val>
            <c:numRef>
              <c:f>Arkusz1!$C$36:$C$41</c:f>
              <c:numCache>
                <c:formatCode>General</c:formatCode>
                <c:ptCount val="6"/>
                <c:pt idx="0">
                  <c:v>11.64</c:v>
                </c:pt>
                <c:pt idx="1">
                  <c:v>33.6</c:v>
                </c:pt>
                <c:pt idx="2">
                  <c:v>33.6</c:v>
                </c:pt>
                <c:pt idx="3">
                  <c:v>21.12</c:v>
                </c:pt>
                <c:pt idx="4">
                  <c:v>24.3</c:v>
                </c:pt>
                <c:pt idx="5">
                  <c:v>29.1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1315800"/>
        <c:axId val="391308352"/>
      </c:barChart>
      <c:catAx>
        <c:axId val="391315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1308352"/>
        <c:crosses val="autoZero"/>
        <c:auto val="1"/>
        <c:lblAlgn val="ctr"/>
        <c:lblOffset val="100"/>
        <c:noMultiLvlLbl val="0"/>
      </c:catAx>
      <c:valAx>
        <c:axId val="39130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1315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 dirty="0" smtClean="0">
                <a:effectLst/>
              </a:rPr>
              <a:t>Product with the highest number of units sold per</a:t>
            </a:r>
            <a:r>
              <a:rPr lang="pl-PL" sz="1400" b="1" i="0" u="none" strike="noStrike" baseline="0" dirty="0" smtClean="0">
                <a:effectLst/>
              </a:rPr>
              <a:t> </a:t>
            </a:r>
            <a:r>
              <a:rPr lang="en-US" sz="1400" b="1" i="0" u="none" strike="noStrike" baseline="0" dirty="0" smtClean="0">
                <a:effectLst/>
              </a:rPr>
              <a:t>year</a:t>
            </a:r>
            <a:r>
              <a:rPr lang="pl-PL" sz="1400" b="1" i="0" u="none" strike="noStrike" baseline="0" dirty="0" smtClean="0">
                <a:effectLst/>
              </a:rPr>
              <a:t>.</a:t>
            </a:r>
            <a:endParaRPr lang="pl-PL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Arkusz1!$A$61:$B$65</c:f>
              <c:multiLvlStrCache>
                <c:ptCount val="5"/>
                <c:lvl>
                  <c:pt idx="0">
                    <c:v>Product_E</c:v>
                  </c:pt>
                  <c:pt idx="1">
                    <c:v>Product_I</c:v>
                  </c:pt>
                  <c:pt idx="2">
                    <c:v>Product_E</c:v>
                  </c:pt>
                  <c:pt idx="3">
                    <c:v>Product_E</c:v>
                  </c:pt>
                  <c:pt idx="4">
                    <c:v>Product_E</c:v>
                  </c:pt>
                </c:lvl>
                <c:lvl>
                  <c:pt idx="0">
                    <c:v>2014</c:v>
                  </c:pt>
                  <c:pt idx="1">
                    <c:v>2015</c:v>
                  </c:pt>
                  <c:pt idx="2">
                    <c:v>2016</c:v>
                  </c:pt>
                  <c:pt idx="3">
                    <c:v>2017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Arkusz1!$C$61:$C$65</c:f>
              <c:numCache>
                <c:formatCode>General</c:formatCode>
                <c:ptCount val="5"/>
                <c:pt idx="0">
                  <c:v>378</c:v>
                </c:pt>
                <c:pt idx="1">
                  <c:v>174</c:v>
                </c:pt>
                <c:pt idx="2">
                  <c:v>231</c:v>
                </c:pt>
                <c:pt idx="3">
                  <c:v>222</c:v>
                </c:pt>
                <c:pt idx="4">
                  <c:v>267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3429984"/>
        <c:axId val="393429592"/>
      </c:barChart>
      <c:catAx>
        <c:axId val="39342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3429592"/>
        <c:crosses val="autoZero"/>
        <c:auto val="1"/>
        <c:lblAlgn val="ctr"/>
        <c:lblOffset val="100"/>
        <c:noMultiLvlLbl val="0"/>
      </c:catAx>
      <c:valAx>
        <c:axId val="39342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39342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Sales Analysis R</a:t>
            </a:r>
            <a:r>
              <a:rPr lang="en-US" dirty="0" err="1" smtClean="0"/>
              <a:t>ecommendation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57688" y="5700246"/>
            <a:ext cx="8825658" cy="861420"/>
          </a:xfrm>
        </p:spPr>
        <p:txBody>
          <a:bodyPr/>
          <a:lstStyle/>
          <a:p>
            <a:pPr algn="ctr"/>
            <a:r>
              <a:rPr lang="pl-PL" smtClean="0"/>
              <a:t>Paweł </a:t>
            </a:r>
            <a:r>
              <a:rPr lang="pl-PL" smtClean="0"/>
              <a:t>łoś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39017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Growth</a:t>
            </a:r>
            <a:r>
              <a:rPr lang="en-US" b="1" dirty="0" smtClean="0"/>
              <a:t> </a:t>
            </a:r>
            <a:r>
              <a:rPr lang="en-US" b="1" dirty="0"/>
              <a:t>from Previous Year: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986846"/>
              </p:ext>
            </p:extLst>
          </p:nvPr>
        </p:nvGraphicFramePr>
        <p:xfrm>
          <a:off x="1515165" y="1735283"/>
          <a:ext cx="7666614" cy="2628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9985"/>
                <a:gridCol w="983845"/>
                <a:gridCol w="983845"/>
                <a:gridCol w="983845"/>
                <a:gridCol w="983845"/>
                <a:gridCol w="1091249"/>
              </a:tblGrid>
              <a:tr h="4981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pl-PL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2014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8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Annual Revenue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1428.42</a:t>
                      </a:r>
                      <a:endParaRPr lang="pl-PL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1708.74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2277.9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2525.12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2195,68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8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Annual Costs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863.22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840.00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1180.96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1254.74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1179,52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182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Profit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565.2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864.74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1096.94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1270.38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1016,16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876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Quantity (Number of Units)</a:t>
                      </a:r>
                      <a:endParaRPr lang="pl-PL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480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525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671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707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608</a:t>
                      </a:r>
                      <a:endParaRPr lang="pl-PL" sz="1000" dirty="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3667991" y="5964382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profit in 2017 is lower than in 2018 due to the smaller number of units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10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% Growth</a:t>
            </a:r>
            <a:r>
              <a:rPr lang="en-US" b="1" dirty="0"/>
              <a:t> from Previous Year</a:t>
            </a:r>
            <a:r>
              <a:rPr lang="en-US" b="1" dirty="0" smtClean="0"/>
              <a:t>: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321623"/>
              </p:ext>
            </p:extLst>
          </p:nvPr>
        </p:nvGraphicFramePr>
        <p:xfrm>
          <a:off x="1519077" y="2438401"/>
          <a:ext cx="8061341" cy="2912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03739"/>
                <a:gridCol w="1252776"/>
                <a:gridCol w="1228018"/>
                <a:gridCol w="1188404"/>
                <a:gridCol w="1188404"/>
              </a:tblGrid>
              <a:tr h="476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2016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2017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2018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8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Annual Revenue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19.62%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33.30%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10.85%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-13.04%</a:t>
                      </a:r>
                      <a:endParaRPr lang="pl-PL" sz="10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8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Annual Costs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- 2.68%</a:t>
                      </a:r>
                      <a:endParaRPr lang="pl-PL" sz="10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40.59%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6.24%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- 5.99%</a:t>
                      </a:r>
                      <a:endParaRPr lang="pl-PL" sz="10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4781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Profit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52.99%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26.96%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16.02%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- 20.01%</a:t>
                      </a:r>
                      <a:endParaRPr lang="pl-PL" sz="10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0016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Quantity (Number of Units)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9.375%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27.80%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5.36%</a:t>
                      </a:r>
                      <a:endParaRPr lang="pl-PL" sz="1000"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- 14.00%</a:t>
                      </a:r>
                      <a:endParaRPr lang="pl-PL" sz="1000" dirty="0">
                        <a:solidFill>
                          <a:srgbClr val="FF0000"/>
                        </a:solidFill>
                        <a:effectLst/>
                        <a:latin typeface="Century Gothic" panose="020B0502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3667991" y="5964382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profit in 2017 is lower than in 2018 due to the smaller number of units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150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was the most profitable month each year?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Wykres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717602"/>
              </p:ext>
            </p:extLst>
          </p:nvPr>
        </p:nvGraphicFramePr>
        <p:xfrm>
          <a:off x="646111" y="1786466"/>
          <a:ext cx="8043333" cy="4741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198427" y="1444336"/>
            <a:ext cx="387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We </a:t>
            </a:r>
            <a:r>
              <a:rPr lang="pl-PL" dirty="0" err="1" smtClean="0"/>
              <a:t>can</a:t>
            </a:r>
            <a:r>
              <a:rPr lang="pl-PL" dirty="0" smtClean="0"/>
              <a:t> </a:t>
            </a:r>
            <a:r>
              <a:rPr lang="pl-PL" dirty="0" err="1" smtClean="0"/>
              <a:t>see</a:t>
            </a:r>
            <a:r>
              <a:rPr lang="pl-PL" dirty="0" smtClean="0"/>
              <a:t> the most </a:t>
            </a:r>
            <a:r>
              <a:rPr lang="pl-PL" dirty="0" err="1" smtClean="0"/>
              <a:t>profitable</a:t>
            </a:r>
            <a:endParaRPr lang="pl-PL" dirty="0" smtClean="0"/>
          </a:p>
          <a:p>
            <a:r>
              <a:rPr lang="pl-PL" dirty="0" err="1" smtClean="0"/>
              <a:t>Month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b="1" dirty="0" err="1" smtClean="0"/>
              <a:t>October</a:t>
            </a:r>
            <a:r>
              <a:rPr lang="pl-PL" b="1" dirty="0" smtClean="0"/>
              <a:t> 2015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7623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month had the highest revenue?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85207"/>
              </p:ext>
            </p:extLst>
          </p:nvPr>
        </p:nvGraphicFramePr>
        <p:xfrm>
          <a:off x="1103313" y="2078182"/>
          <a:ext cx="8279678" cy="4170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768038" y="1483916"/>
            <a:ext cx="29514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defTabSz="914400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endParaRPr lang="pl-PL" sz="1400" dirty="0"/>
          </a:p>
          <a:p>
            <a:r>
              <a:rPr lang="pl-PL" sz="1400" b="1" dirty="0"/>
              <a:t>M</a:t>
            </a:r>
            <a:r>
              <a:rPr lang="en-US" sz="1400" b="1" dirty="0" err="1" smtClean="0"/>
              <a:t>onth</a:t>
            </a:r>
            <a:r>
              <a:rPr lang="en-US" sz="1400" b="1" dirty="0" smtClean="0"/>
              <a:t> </a:t>
            </a:r>
            <a:r>
              <a:rPr lang="pl-PL" sz="1400" b="1" dirty="0" smtClean="0"/>
              <a:t>with</a:t>
            </a:r>
            <a:r>
              <a:rPr lang="en-US" sz="1400" b="1" dirty="0" smtClean="0"/>
              <a:t> </a:t>
            </a:r>
            <a:r>
              <a:rPr lang="en-US" sz="1400" b="1" dirty="0"/>
              <a:t>the highest </a:t>
            </a:r>
            <a:r>
              <a:rPr lang="en-US" sz="1400" b="1" dirty="0" smtClean="0"/>
              <a:t>revenue</a:t>
            </a:r>
            <a:r>
              <a:rPr lang="pl-PL" sz="1400" b="1" dirty="0" smtClean="0"/>
              <a:t>:</a:t>
            </a:r>
          </a:p>
          <a:p>
            <a:r>
              <a:rPr lang="en-US" sz="1400" b="1" dirty="0" smtClean="0"/>
              <a:t>2015 </a:t>
            </a:r>
            <a:r>
              <a:rPr lang="en-US" sz="1400" dirty="0"/>
              <a:t>Oct </a:t>
            </a:r>
            <a:r>
              <a:rPr lang="en-US" sz="1400" b="1" dirty="0"/>
              <a:t>354.87</a:t>
            </a:r>
            <a:r>
              <a:rPr lang="en-US" sz="1400" dirty="0"/>
              <a:t> </a:t>
            </a:r>
            <a:r>
              <a:rPr lang="en-US" sz="1400" dirty="0" smtClean="0"/>
              <a:t>$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1669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month had the lowest cost?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472011"/>
              </p:ext>
            </p:extLst>
          </p:nvPr>
        </p:nvGraphicFramePr>
        <p:xfrm>
          <a:off x="509155" y="1423556"/>
          <a:ext cx="8406245" cy="4530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8466105" y="1253083"/>
            <a:ext cx="3169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 smtClean="0"/>
          </a:p>
          <a:p>
            <a:r>
              <a:rPr lang="en-US" dirty="0"/>
              <a:t>Month with the lowest </a:t>
            </a:r>
            <a:r>
              <a:rPr lang="en-US" dirty="0" smtClean="0"/>
              <a:t>cost</a:t>
            </a:r>
            <a:endParaRPr lang="pl-PL" dirty="0" smtClean="0"/>
          </a:p>
          <a:p>
            <a:r>
              <a:rPr lang="en-US" dirty="0" smtClean="0"/>
              <a:t>Apr </a:t>
            </a:r>
            <a:r>
              <a:rPr lang="en-US" b="1" dirty="0"/>
              <a:t>33,6 $ , Feb 33,6 $</a:t>
            </a:r>
            <a:endParaRPr lang="pl-PL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92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8000"/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average number of units sold per year?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8" name="pole tekstowe 7"/>
          <p:cNvSpPr txBox="1"/>
          <p:nvPr/>
        </p:nvSpPr>
        <p:spPr>
          <a:xfrm>
            <a:off x="2971800" y="3813465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Nr of </a:t>
            </a:r>
            <a:r>
              <a:rPr lang="pl-PL" dirty="0" err="1" smtClean="0"/>
              <a:t>Unit’s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grow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endParaRPr lang="pl-PL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54563"/>
              </p:ext>
            </p:extLst>
          </p:nvPr>
        </p:nvGraphicFramePr>
        <p:xfrm>
          <a:off x="509152" y="2078182"/>
          <a:ext cx="2306784" cy="2337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392"/>
                <a:gridCol w="1153392"/>
              </a:tblGrid>
              <a:tr h="47100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2018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18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5394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100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17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100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2015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>
                          <a:effectLst/>
                        </a:rPr>
                        <a:t>16</a:t>
                      </a:r>
                      <a:endParaRPr lang="pl-P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71003"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2014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100" u="none" strike="noStrike" dirty="0">
                          <a:effectLst/>
                        </a:rPr>
                        <a:t>16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12" name="Strzałka w górę 11"/>
          <p:cNvSpPr/>
          <p:nvPr/>
        </p:nvSpPr>
        <p:spPr>
          <a:xfrm>
            <a:off x="3347834" y="2078182"/>
            <a:ext cx="1475510" cy="162098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3" name="Wykres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977596"/>
              </p:ext>
            </p:extLst>
          </p:nvPr>
        </p:nvGraphicFramePr>
        <p:xfrm>
          <a:off x="5668744" y="1541520"/>
          <a:ext cx="6022804" cy="3591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675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err="1" smtClean="0"/>
              <a:t>About</a:t>
            </a:r>
            <a:r>
              <a:rPr lang="pl-PL" b="1" dirty="0" smtClean="0"/>
              <a:t> Products: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46111" y="1853248"/>
            <a:ext cx="5331355" cy="3721349"/>
          </a:xfrm>
        </p:spPr>
        <p:txBody>
          <a:bodyPr/>
          <a:lstStyle/>
          <a:p>
            <a:r>
              <a:rPr lang="en-US" b="1" dirty="0"/>
              <a:t>What is the Product with the highest number of units sold per year?</a:t>
            </a:r>
            <a:endParaRPr lang="pl-PL" dirty="0"/>
          </a:p>
          <a:p>
            <a:pPr lvl="0"/>
            <a:r>
              <a:rPr lang="en-US" b="1" dirty="0"/>
              <a:t>2014</a:t>
            </a:r>
            <a:r>
              <a:rPr lang="en-US" dirty="0"/>
              <a:t> </a:t>
            </a:r>
            <a:r>
              <a:rPr lang="en-US" dirty="0" err="1"/>
              <a:t>Product_E</a:t>
            </a:r>
            <a:r>
              <a:rPr lang="en-US" dirty="0"/>
              <a:t> - 378</a:t>
            </a:r>
            <a:endParaRPr lang="pl-PL" dirty="0"/>
          </a:p>
          <a:p>
            <a:pPr lvl="0"/>
            <a:r>
              <a:rPr lang="en-US" b="1" dirty="0"/>
              <a:t>2015 </a:t>
            </a:r>
            <a:r>
              <a:rPr lang="en-US" dirty="0" err="1"/>
              <a:t>Product_I</a:t>
            </a:r>
            <a:r>
              <a:rPr lang="en-US" dirty="0"/>
              <a:t>  - 174</a:t>
            </a:r>
            <a:endParaRPr lang="pl-PL" dirty="0"/>
          </a:p>
          <a:p>
            <a:pPr lvl="0"/>
            <a:r>
              <a:rPr lang="en-US" b="1" dirty="0"/>
              <a:t>2016 </a:t>
            </a:r>
            <a:r>
              <a:rPr lang="en-US" dirty="0" err="1"/>
              <a:t>Product_E</a:t>
            </a:r>
            <a:r>
              <a:rPr lang="en-US" dirty="0"/>
              <a:t> - 231</a:t>
            </a:r>
            <a:endParaRPr lang="pl-PL" dirty="0"/>
          </a:p>
          <a:p>
            <a:pPr lvl="0"/>
            <a:r>
              <a:rPr lang="en-US" b="1" dirty="0"/>
              <a:t>2017 </a:t>
            </a:r>
            <a:r>
              <a:rPr lang="en-US" dirty="0" err="1"/>
              <a:t>Product_E</a:t>
            </a:r>
            <a:r>
              <a:rPr lang="en-US" dirty="0"/>
              <a:t> - 222</a:t>
            </a:r>
            <a:endParaRPr lang="pl-PL" dirty="0"/>
          </a:p>
          <a:p>
            <a:pPr lvl="0"/>
            <a:r>
              <a:rPr lang="en-US" b="1" dirty="0"/>
              <a:t>2018 </a:t>
            </a:r>
            <a:r>
              <a:rPr lang="en-US" dirty="0" err="1"/>
              <a:t>Product_E</a:t>
            </a:r>
            <a:r>
              <a:rPr lang="en-US" dirty="0"/>
              <a:t> - 267</a:t>
            </a:r>
            <a:endParaRPr lang="pl-PL" dirty="0"/>
          </a:p>
          <a:p>
            <a:endParaRPr lang="pl-PL" dirty="0"/>
          </a:p>
        </p:txBody>
      </p:sp>
      <p:sp>
        <p:nvSpPr>
          <p:cNvPr id="7" name="pole tekstowe 6"/>
          <p:cNvSpPr txBox="1"/>
          <p:nvPr/>
        </p:nvSpPr>
        <p:spPr>
          <a:xfrm>
            <a:off x="6712527" y="2462644"/>
            <a:ext cx="3969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Prediction: </a:t>
            </a:r>
            <a:endParaRPr lang="pl-PL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Let's </a:t>
            </a:r>
            <a:r>
              <a:rPr lang="en-US" b="1" dirty="0">
                <a:solidFill>
                  <a:srgbClr val="FF0000"/>
                </a:solidFill>
              </a:rPr>
              <a:t>stay with the production of </a:t>
            </a:r>
            <a:r>
              <a:rPr lang="en-US" b="1" dirty="0" err="1">
                <a:solidFill>
                  <a:srgbClr val="FF0000"/>
                </a:solidFill>
              </a:rPr>
              <a:t>Product_E</a:t>
            </a:r>
            <a:r>
              <a:rPr lang="en-US" b="1" dirty="0">
                <a:solidFill>
                  <a:srgbClr val="FF0000"/>
                </a:solidFill>
              </a:rPr>
              <a:t>, because we have positive feedback from the market 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</TotalTime>
  <Words>308</Words>
  <Application>Microsoft Office PowerPoint</Application>
  <PresentationFormat>Panoramiczny</PresentationFormat>
  <Paragraphs>100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Jon</vt:lpstr>
      <vt:lpstr>Sales Analysis Recommendation</vt:lpstr>
      <vt:lpstr>Growth from Previous Year: </vt:lpstr>
      <vt:lpstr>% Growth from Previous Year:</vt:lpstr>
      <vt:lpstr>Which was the most profitable month each year? </vt:lpstr>
      <vt:lpstr>Which month had the highest revenue? </vt:lpstr>
      <vt:lpstr>Which month had the lowest cost? </vt:lpstr>
      <vt:lpstr>What is the average number of units sold per year? </vt:lpstr>
      <vt:lpstr>About Products: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Recommendation</dc:title>
  <dc:creator>Paweł Łoś</dc:creator>
  <cp:lastModifiedBy>Paweł Łoś</cp:lastModifiedBy>
  <cp:revision>23</cp:revision>
  <dcterms:created xsi:type="dcterms:W3CDTF">2021-04-25T11:02:27Z</dcterms:created>
  <dcterms:modified xsi:type="dcterms:W3CDTF">2021-09-27T14:30:31Z</dcterms:modified>
</cp:coreProperties>
</file>