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9" r:id="rId2"/>
    <p:sldId id="265" r:id="rId3"/>
    <p:sldId id="278" r:id="rId4"/>
    <p:sldId id="258" r:id="rId5"/>
    <p:sldId id="282" r:id="rId6"/>
    <p:sldId id="280" r:id="rId7"/>
    <p:sldId id="283" r:id="rId8"/>
    <p:sldId id="284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e Foster" initials="GF" lastIdx="2" clrIdx="0">
    <p:extLst>
      <p:ext uri="{19B8F6BF-5375-455C-9EA6-DF929625EA0E}">
        <p15:presenceInfo xmlns:p15="http://schemas.microsoft.com/office/powerpoint/2012/main" userId="e284d23b5aeecd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7105" autoAdjust="0"/>
  </p:normalViewPr>
  <p:slideViewPr>
    <p:cSldViewPr snapToGrid="0">
      <p:cViewPr>
        <p:scale>
          <a:sx n="64" d="100"/>
          <a:sy n="64" d="100"/>
        </p:scale>
        <p:origin x="2098" y="288"/>
      </p:cViewPr>
      <p:guideLst/>
    </p:cSldViewPr>
  </p:slideViewPr>
  <p:outlineViewPr>
    <p:cViewPr>
      <p:scale>
        <a:sx n="33" d="100"/>
        <a:sy n="33" d="100"/>
      </p:scale>
      <p:origin x="0" y="-480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191CD-9AD4-424A-97B2-AEA970C1DC8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7CCD8-75E4-4BEB-B493-3D190DD2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4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F96B-0F79-4079-814A-93EF761EAE5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30E3-64F8-4C82-BFD3-668BFBF6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0E3-64F8-4C82-BFD3-668BFBF657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Intro: Allison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0E3-64F8-4C82-BFD3-668BFBF65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Model Theory: Grace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0E3-64F8-4C82-BFD3-668BFBF65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0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Collection: </a:t>
            </a:r>
            <a:r>
              <a:rPr lang="en-US" dirty="0" err="1" smtClean="0"/>
              <a:t>Yuyu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0E3-64F8-4C82-BFD3-668BFBF657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4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Model: </a:t>
            </a:r>
            <a:r>
              <a:rPr lang="en-US" dirty="0" err="1" smtClean="0"/>
              <a:t>Shiyao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0E3-64F8-4C82-BFD3-668BFBF657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Support System: Gavin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0E3-64F8-4C82-BFD3-668BFBF65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5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and Results: Pawel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0E3-64F8-4C82-BFD3-668BFBF657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Model and Results: Pawel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30E3-64F8-4C82-BFD3-668BFBF657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1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46364" y="2775001"/>
            <a:ext cx="8451273" cy="44935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5D68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6400" algn="ctr" rotWithShape="0">
                    <a:schemeClr val="accent2"/>
                  </a:outerShdw>
                </a:effectLst>
              </a14:hiddenEffects>
            </a:ext>
          </a:extLst>
        </p:spPr>
        <p:txBody>
          <a:bodyPr lIns="137160" tIns="91440" rIns="137160" bIns="91440" anchor="ctr"/>
          <a:lstStyle>
            <a:lvl1pPr marL="4202">
              <a:lnSpc>
                <a:spcPct val="100000"/>
              </a:lnSpc>
              <a:defRPr sz="172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46364" y="3507444"/>
            <a:ext cx="8451273" cy="246414"/>
          </a:xfrm>
        </p:spPr>
        <p:txBody>
          <a:bodyPr lIns="146304" tIns="0" rIns="0" bIns="0">
            <a:spAutoFit/>
          </a:bodyPr>
          <a:lstStyle>
            <a:lvl1pPr marL="178604" indent="-178604">
              <a:spcBef>
                <a:spcPct val="40000"/>
              </a:spcBef>
              <a:buClr>
                <a:schemeClr val="folHlink"/>
              </a:buClr>
              <a:buSzPct val="92000"/>
              <a:buFont typeface="Wingdings" panose="05000000000000000000" pitchFamily="2" charset="2"/>
              <a:buChar char="n"/>
              <a:defRPr sz="1456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Line 21"/>
          <p:cNvSpPr>
            <a:spLocks noChangeShapeType="1"/>
          </p:cNvSpPr>
          <p:nvPr userDrawn="1"/>
        </p:nvSpPr>
        <p:spPr bwMode="gray">
          <a:xfrm>
            <a:off x="346364" y="3347357"/>
            <a:ext cx="845127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0256" rIns="30256" anchor="ctr"/>
          <a:lstStyle/>
          <a:p>
            <a:endParaRPr lang="en-US" sz="1191"/>
          </a:p>
        </p:txBody>
      </p:sp>
    </p:spTree>
    <p:extLst>
      <p:ext uri="{BB962C8B-B14F-4D97-AF65-F5344CB8AC3E}">
        <p14:creationId xmlns:p14="http://schemas.microsoft.com/office/powerpoint/2010/main" val="31168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27" y="1519075"/>
            <a:ext cx="2949864" cy="538609"/>
          </a:xfrm>
        </p:spPr>
        <p:txBody>
          <a:bodyPr/>
          <a:lstStyle>
            <a:lvl1pPr>
              <a:defRPr sz="211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933" y="987519"/>
            <a:ext cx="4628285" cy="4873158"/>
          </a:xfrm>
        </p:spPr>
        <p:txBody>
          <a:bodyPr/>
          <a:lstStyle>
            <a:lvl1pPr marL="0" indent="0">
              <a:buNone/>
              <a:defRPr sz="2118"/>
            </a:lvl1pPr>
            <a:lvl2pPr marL="302575" indent="0">
              <a:buNone/>
              <a:defRPr sz="1853"/>
            </a:lvl2pPr>
            <a:lvl3pPr marL="605150" indent="0">
              <a:buNone/>
              <a:defRPr sz="1589"/>
            </a:lvl3pPr>
            <a:lvl4pPr marL="907725" indent="0">
              <a:buNone/>
              <a:defRPr sz="1324"/>
            </a:lvl4pPr>
            <a:lvl5pPr marL="1210300" indent="0">
              <a:buNone/>
              <a:defRPr sz="1324"/>
            </a:lvl5pPr>
            <a:lvl6pPr marL="1512875" indent="0">
              <a:buNone/>
              <a:defRPr sz="1324"/>
            </a:lvl6pPr>
            <a:lvl7pPr marL="1815450" indent="0">
              <a:buNone/>
              <a:defRPr sz="1324"/>
            </a:lvl7pPr>
            <a:lvl8pPr marL="2118025" indent="0">
              <a:buNone/>
              <a:defRPr sz="1324"/>
            </a:lvl8pPr>
            <a:lvl9pPr marL="2420600" indent="0">
              <a:buNone/>
              <a:defRPr sz="13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27" y="2057681"/>
            <a:ext cx="2949864" cy="3811400"/>
          </a:xfrm>
        </p:spPr>
        <p:txBody>
          <a:bodyPr/>
          <a:lstStyle>
            <a:lvl1pPr marL="0" indent="0">
              <a:buNone/>
              <a:defRPr sz="1059"/>
            </a:lvl1pPr>
            <a:lvl2pPr marL="302575" indent="0">
              <a:buNone/>
              <a:defRPr sz="926"/>
            </a:lvl2pPr>
            <a:lvl3pPr marL="605150" indent="0">
              <a:buNone/>
              <a:defRPr sz="794"/>
            </a:lvl3pPr>
            <a:lvl4pPr marL="907725" indent="0">
              <a:buNone/>
              <a:defRPr sz="662"/>
            </a:lvl4pPr>
            <a:lvl5pPr marL="1210300" indent="0">
              <a:buNone/>
              <a:defRPr sz="662"/>
            </a:lvl5pPr>
            <a:lvl6pPr marL="1512875" indent="0">
              <a:buNone/>
              <a:defRPr sz="662"/>
            </a:lvl6pPr>
            <a:lvl7pPr marL="1815450" indent="0">
              <a:buNone/>
              <a:defRPr sz="662"/>
            </a:lvl7pPr>
            <a:lvl8pPr marL="2118025" indent="0">
              <a:buNone/>
              <a:defRPr sz="662"/>
            </a:lvl8pPr>
            <a:lvl9pPr marL="2420600" indent="0">
              <a:buNone/>
              <a:defRPr sz="6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8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820" y="714376"/>
            <a:ext cx="269304" cy="50678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365" y="714376"/>
            <a:ext cx="6199909" cy="50678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2608116"/>
            <a:ext cx="8364682" cy="1413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7" name="Picture 4" descr="http://archived.materials.drexel.edu/News/Logos/drexel-horz-blu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4"/>
          <a:stretch/>
        </p:blipFill>
        <p:spPr bwMode="auto">
          <a:xfrm>
            <a:off x="7670664" y="5951127"/>
            <a:ext cx="1403219" cy="5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049483" y="2940560"/>
            <a:ext cx="7315199" cy="6771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5D68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6400" algn="ctr" rotWithShape="0">
                    <a:schemeClr val="accent2"/>
                  </a:outerShdw>
                </a:effectLst>
              </a14:hiddenEffects>
            </a:ext>
          </a:extLst>
        </p:spPr>
        <p:txBody>
          <a:bodyPr lIns="137160" tIns="91440" rIns="137160" bIns="91440" anchor="ctr"/>
          <a:lstStyle>
            <a:lvl1pPr marL="4202">
              <a:lnSpc>
                <a:spcPct val="100000"/>
              </a:lnSpc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0" y="4087647"/>
            <a:ext cx="8451273" cy="246414"/>
          </a:xfrm>
        </p:spPr>
        <p:txBody>
          <a:bodyPr lIns="146304" tIns="0" rIns="0" bIns="0">
            <a:spAutoFit/>
          </a:bodyPr>
          <a:lstStyle>
            <a:lvl1pPr marL="178604" indent="-178604">
              <a:spcBef>
                <a:spcPct val="40000"/>
              </a:spcBef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456"/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pic>
        <p:nvPicPr>
          <p:cNvPr id="10" name="Picture 2" descr="Transparent Blue/Black LeBow Logo 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55"/>
          <a:stretch/>
        </p:blipFill>
        <p:spPr bwMode="auto">
          <a:xfrm>
            <a:off x="0" y="2940560"/>
            <a:ext cx="954662" cy="67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8"/>
          <p:cNvSpPr>
            <a:spLocks noGrp="1"/>
          </p:cNvSpPr>
          <p:nvPr>
            <p:ph type="sldNum" sz="quarter" idx="4"/>
          </p:nvPr>
        </p:nvSpPr>
        <p:spPr>
          <a:xfrm>
            <a:off x="6740238" y="59610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26EA4B1-919E-494F-8135-C18AD7EC8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6" y="4292894"/>
            <a:ext cx="7886989" cy="269304"/>
          </a:xfrm>
        </p:spPr>
        <p:txBody>
          <a:bodyPr/>
          <a:lstStyle>
            <a:lvl1pPr>
              <a:defRPr sz="397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56" y="4588809"/>
            <a:ext cx="7886989" cy="1500188"/>
          </a:xfrm>
        </p:spPr>
        <p:txBody>
          <a:bodyPr/>
          <a:lstStyle>
            <a:lvl1pPr marL="0" indent="0">
              <a:buNone/>
              <a:defRPr sz="1589"/>
            </a:lvl1pPr>
            <a:lvl2pPr marL="302575" indent="0">
              <a:buNone/>
              <a:defRPr sz="1324"/>
            </a:lvl2pPr>
            <a:lvl3pPr marL="605150" indent="0">
              <a:buNone/>
              <a:defRPr sz="1191"/>
            </a:lvl3pPr>
            <a:lvl4pPr marL="907725" indent="0">
              <a:buNone/>
              <a:defRPr sz="1059"/>
            </a:lvl4pPr>
            <a:lvl5pPr marL="1210300" indent="0">
              <a:buNone/>
              <a:defRPr sz="1059"/>
            </a:lvl5pPr>
            <a:lvl6pPr marL="1512875" indent="0">
              <a:buNone/>
              <a:defRPr sz="1059"/>
            </a:lvl6pPr>
            <a:lvl7pPr marL="1815450" indent="0">
              <a:buNone/>
              <a:defRPr sz="1059"/>
            </a:lvl7pPr>
            <a:lvl8pPr marL="2118025" indent="0">
              <a:buNone/>
              <a:defRPr sz="1059"/>
            </a:lvl8pPr>
            <a:lvl9pPr marL="2420600" indent="0">
              <a:buNone/>
              <a:defRPr sz="10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28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727" y="1410542"/>
            <a:ext cx="3983182" cy="4371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456" y="1410542"/>
            <a:ext cx="3983182" cy="4371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20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29" y="1421388"/>
            <a:ext cx="7886989" cy="2693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28" y="1680883"/>
            <a:ext cx="3869171" cy="823632"/>
          </a:xfrm>
        </p:spPr>
        <p:txBody>
          <a:bodyPr anchor="b"/>
          <a:lstStyle>
            <a:lvl1pPr marL="0" indent="0">
              <a:buNone/>
              <a:defRPr sz="1589" b="1"/>
            </a:lvl1pPr>
            <a:lvl2pPr marL="302575" indent="0">
              <a:buNone/>
              <a:defRPr sz="1324" b="1"/>
            </a:lvl2pPr>
            <a:lvl3pPr marL="605150" indent="0">
              <a:buNone/>
              <a:defRPr sz="1191" b="1"/>
            </a:lvl3pPr>
            <a:lvl4pPr marL="907725" indent="0">
              <a:buNone/>
              <a:defRPr sz="1059" b="1"/>
            </a:lvl4pPr>
            <a:lvl5pPr marL="1210300" indent="0">
              <a:buNone/>
              <a:defRPr sz="1059" b="1"/>
            </a:lvl5pPr>
            <a:lvl6pPr marL="1512875" indent="0">
              <a:buNone/>
              <a:defRPr sz="1059" b="1"/>
            </a:lvl6pPr>
            <a:lvl7pPr marL="1815450" indent="0">
              <a:buNone/>
              <a:defRPr sz="1059" b="1"/>
            </a:lvl7pPr>
            <a:lvl8pPr marL="2118025" indent="0">
              <a:buNone/>
              <a:defRPr sz="1059" b="1"/>
            </a:lvl8pPr>
            <a:lvl9pPr marL="2420600" indent="0">
              <a:buNone/>
              <a:defRPr sz="10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28" y="2504518"/>
            <a:ext cx="3869171" cy="36853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729" y="1680883"/>
            <a:ext cx="3886489" cy="823632"/>
          </a:xfrm>
        </p:spPr>
        <p:txBody>
          <a:bodyPr anchor="b"/>
          <a:lstStyle>
            <a:lvl1pPr marL="0" indent="0">
              <a:buNone/>
              <a:defRPr sz="1589" b="1"/>
            </a:lvl1pPr>
            <a:lvl2pPr marL="302575" indent="0">
              <a:buNone/>
              <a:defRPr sz="1324" b="1"/>
            </a:lvl2pPr>
            <a:lvl3pPr marL="605150" indent="0">
              <a:buNone/>
              <a:defRPr sz="1191" b="1"/>
            </a:lvl3pPr>
            <a:lvl4pPr marL="907725" indent="0">
              <a:buNone/>
              <a:defRPr sz="1059" b="1"/>
            </a:lvl4pPr>
            <a:lvl5pPr marL="1210300" indent="0">
              <a:buNone/>
              <a:defRPr sz="1059" b="1"/>
            </a:lvl5pPr>
            <a:lvl6pPr marL="1512875" indent="0">
              <a:buNone/>
              <a:defRPr sz="1059" b="1"/>
            </a:lvl6pPr>
            <a:lvl7pPr marL="1815450" indent="0">
              <a:buNone/>
              <a:defRPr sz="1059" b="1"/>
            </a:lvl7pPr>
            <a:lvl8pPr marL="2118025" indent="0">
              <a:buNone/>
              <a:defRPr sz="1059" b="1"/>
            </a:lvl8pPr>
            <a:lvl9pPr marL="2420600" indent="0">
              <a:buNone/>
              <a:defRPr sz="10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729" y="2504518"/>
            <a:ext cx="3886489" cy="36853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670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27" y="1519075"/>
            <a:ext cx="2949864" cy="538609"/>
          </a:xfrm>
        </p:spPr>
        <p:txBody>
          <a:bodyPr/>
          <a:lstStyle>
            <a:lvl1pPr>
              <a:defRPr sz="211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933" y="987519"/>
            <a:ext cx="4628285" cy="4873158"/>
          </a:xfrm>
        </p:spPr>
        <p:txBody>
          <a:bodyPr/>
          <a:lstStyle>
            <a:lvl1pPr>
              <a:defRPr sz="2118"/>
            </a:lvl1pPr>
            <a:lvl2pPr>
              <a:defRPr sz="1853"/>
            </a:lvl2pPr>
            <a:lvl3pPr>
              <a:defRPr sz="1589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27" y="2057681"/>
            <a:ext cx="2949864" cy="3811400"/>
          </a:xfrm>
        </p:spPr>
        <p:txBody>
          <a:bodyPr/>
          <a:lstStyle>
            <a:lvl1pPr marL="0" indent="0">
              <a:buNone/>
              <a:defRPr sz="1059"/>
            </a:lvl1pPr>
            <a:lvl2pPr marL="302575" indent="0">
              <a:buNone/>
              <a:defRPr sz="926"/>
            </a:lvl2pPr>
            <a:lvl3pPr marL="605150" indent="0">
              <a:buNone/>
              <a:defRPr sz="794"/>
            </a:lvl3pPr>
            <a:lvl4pPr marL="907725" indent="0">
              <a:buNone/>
              <a:defRPr sz="662"/>
            </a:lvl4pPr>
            <a:lvl5pPr marL="1210300" indent="0">
              <a:buNone/>
              <a:defRPr sz="662"/>
            </a:lvl5pPr>
            <a:lvl6pPr marL="1512875" indent="0">
              <a:buNone/>
              <a:defRPr sz="662"/>
            </a:lvl6pPr>
            <a:lvl7pPr marL="1815450" indent="0">
              <a:buNone/>
              <a:defRPr sz="662"/>
            </a:lvl7pPr>
            <a:lvl8pPr marL="2118025" indent="0">
              <a:buNone/>
              <a:defRPr sz="662"/>
            </a:lvl8pPr>
            <a:lvl9pPr marL="2420600" indent="0">
              <a:buNone/>
              <a:defRPr sz="6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75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2729" y="1123947"/>
            <a:ext cx="8104909" cy="465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Bullet one</a:t>
            </a:r>
          </a:p>
          <a:p>
            <a:pPr lvl="2"/>
            <a:r>
              <a:rPr lang="en-US" altLang="en-US" dirty="0" smtClean="0"/>
              <a:t>Bullet two</a:t>
            </a:r>
          </a:p>
          <a:p>
            <a:pPr lvl="3"/>
            <a:r>
              <a:rPr lang="en-US" altLang="en-US" dirty="0" smtClean="0"/>
              <a:t>Bullet three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 userDrawn="1">
            <p:custDataLst>
              <p:tags r:id="rId14"/>
            </p:custDataLst>
          </p:nvPr>
        </p:nvSpPr>
        <p:spPr bwMode="auto">
          <a:xfrm>
            <a:off x="6999433" y="6446184"/>
            <a:ext cx="1388341" cy="17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r">
              <a:lnSpc>
                <a:spcPct val="110000"/>
              </a:lnSpc>
            </a:pPr>
            <a:r>
              <a:rPr lang="en-US" altLang="en-US" sz="596" b="1"/>
              <a:t> </a:t>
            </a: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" y="317352"/>
            <a:ext cx="9073882" cy="560445"/>
            <a:chOff x="1" y="95409"/>
            <a:chExt cx="9073882" cy="560445"/>
          </a:xfrm>
        </p:grpSpPr>
        <p:sp>
          <p:nvSpPr>
            <p:cNvPr id="2" name="Rectangle 1"/>
            <p:cNvSpPr/>
            <p:nvPr userDrawn="1"/>
          </p:nvSpPr>
          <p:spPr bwMode="auto">
            <a:xfrm>
              <a:off x="1" y="97314"/>
              <a:ext cx="6445188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pic>
          <p:nvPicPr>
            <p:cNvPr id="1026" name="Picture 2" descr="Transparent Blue/Black LeBow Logo "/>
            <p:cNvPicPr>
              <a:picLocks noChangeAspect="1" noChangeArrowheads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655"/>
            <a:stretch/>
          </p:blipFill>
          <p:spPr bwMode="auto">
            <a:xfrm>
              <a:off x="8387774" y="120847"/>
              <a:ext cx="542463" cy="38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Transparent Blue/Black LeBow Logo "/>
            <p:cNvPicPr>
              <a:picLocks noChangeAspect="1" noChangeArrowheads="1"/>
            </p:cNvPicPr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2" t="17294"/>
            <a:stretch/>
          </p:blipFill>
          <p:spPr bwMode="auto">
            <a:xfrm>
              <a:off x="7399172" y="120847"/>
              <a:ext cx="1201944" cy="488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lowchart: Data 3"/>
            <p:cNvSpPr/>
            <p:nvPr userDrawn="1"/>
          </p:nvSpPr>
          <p:spPr bwMode="auto">
            <a:xfrm>
              <a:off x="2787867" y="97314"/>
              <a:ext cx="4580878" cy="548640"/>
            </a:xfrm>
            <a:prstGeom prst="flowChartInputOutpu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 bwMode="auto">
            <a:xfrm flipV="1">
              <a:off x="6871317" y="188754"/>
              <a:ext cx="976543" cy="457200"/>
            </a:xfrm>
            <a:prstGeom prst="lin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 userDrawn="1"/>
          </p:nvCxnSpPr>
          <p:spPr bwMode="auto">
            <a:xfrm flipV="1">
              <a:off x="6862439" y="188754"/>
              <a:ext cx="949911" cy="457200"/>
            </a:xfrm>
            <a:prstGeom prst="lin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 userDrawn="1"/>
          </p:nvCxnSpPr>
          <p:spPr bwMode="auto">
            <a:xfrm flipV="1">
              <a:off x="6555558" y="97314"/>
              <a:ext cx="904672" cy="5544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 userDrawn="1"/>
          </p:nvCxnSpPr>
          <p:spPr bwMode="auto">
            <a:xfrm flipH="1">
              <a:off x="7460230" y="95409"/>
              <a:ext cx="1613653" cy="19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 userDrawn="1"/>
          </p:nvCxnSpPr>
          <p:spPr bwMode="auto">
            <a:xfrm flipH="1">
              <a:off x="6555558" y="648619"/>
              <a:ext cx="2518325" cy="72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 userDrawn="1"/>
          </p:nvCxnSpPr>
          <p:spPr bwMode="auto">
            <a:xfrm>
              <a:off x="9073883" y="95409"/>
              <a:ext cx="0" cy="5592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28" name="Picture 4" descr="http://archived.materials.drexel.edu/News/Logos/drexel-horz-blue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4"/>
          <a:stretch/>
        </p:blipFill>
        <p:spPr bwMode="auto">
          <a:xfrm>
            <a:off x="7847860" y="6326188"/>
            <a:ext cx="949778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9843" y="467982"/>
            <a:ext cx="6248707" cy="26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Add Title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4"/>
          </p:nvPr>
        </p:nvSpPr>
        <p:spPr>
          <a:xfrm>
            <a:off x="6740238" y="59610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26EA4B1-919E-494F-8135-C18AD7EC8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118"/>
        </a:lnSpc>
        <a:spcBef>
          <a:spcPct val="0"/>
        </a:spcBef>
        <a:spcAft>
          <a:spcPct val="0"/>
        </a:spcAft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118"/>
        </a:lnSpc>
        <a:spcBef>
          <a:spcPct val="0"/>
        </a:spcBef>
        <a:spcAft>
          <a:spcPct val="0"/>
        </a:spcAft>
        <a:defRPr sz="1985">
          <a:solidFill>
            <a:schemeClr val="accent1"/>
          </a:solidFill>
          <a:latin typeface="Trebuchet MS" panose="020B0603020202020204" pitchFamily="34" charset="0"/>
        </a:defRPr>
      </a:lvl2pPr>
      <a:lvl3pPr algn="l" rtl="0" eaLnBrk="0" fontAlgn="base" hangingPunct="0">
        <a:lnSpc>
          <a:spcPts val="2118"/>
        </a:lnSpc>
        <a:spcBef>
          <a:spcPct val="0"/>
        </a:spcBef>
        <a:spcAft>
          <a:spcPct val="0"/>
        </a:spcAft>
        <a:defRPr sz="1985">
          <a:solidFill>
            <a:schemeClr val="accent1"/>
          </a:solidFill>
          <a:latin typeface="Trebuchet MS" panose="020B0603020202020204" pitchFamily="34" charset="0"/>
        </a:defRPr>
      </a:lvl3pPr>
      <a:lvl4pPr algn="l" rtl="0" eaLnBrk="0" fontAlgn="base" hangingPunct="0">
        <a:lnSpc>
          <a:spcPts val="2118"/>
        </a:lnSpc>
        <a:spcBef>
          <a:spcPct val="0"/>
        </a:spcBef>
        <a:spcAft>
          <a:spcPct val="0"/>
        </a:spcAft>
        <a:defRPr sz="1985">
          <a:solidFill>
            <a:schemeClr val="accent1"/>
          </a:solidFill>
          <a:latin typeface="Trebuchet MS" panose="020B0603020202020204" pitchFamily="34" charset="0"/>
        </a:defRPr>
      </a:lvl4pPr>
      <a:lvl5pPr algn="l" rtl="0" eaLnBrk="0" fontAlgn="base" hangingPunct="0">
        <a:lnSpc>
          <a:spcPts val="2118"/>
        </a:lnSpc>
        <a:spcBef>
          <a:spcPct val="0"/>
        </a:spcBef>
        <a:spcAft>
          <a:spcPct val="0"/>
        </a:spcAft>
        <a:defRPr sz="1985">
          <a:solidFill>
            <a:schemeClr val="accent1"/>
          </a:solidFill>
          <a:latin typeface="Trebuchet MS" panose="020B0603020202020204" pitchFamily="34" charset="0"/>
        </a:defRPr>
      </a:lvl5pPr>
      <a:lvl6pPr marL="302575" algn="l" rtl="0" eaLnBrk="0" fontAlgn="base" hangingPunct="0">
        <a:lnSpc>
          <a:spcPts val="2118"/>
        </a:lnSpc>
        <a:spcBef>
          <a:spcPct val="0"/>
        </a:spcBef>
        <a:spcAft>
          <a:spcPct val="0"/>
        </a:spcAft>
        <a:defRPr sz="1985">
          <a:solidFill>
            <a:schemeClr val="accent1"/>
          </a:solidFill>
          <a:latin typeface="Trebuchet MS" panose="020B0603020202020204" pitchFamily="34" charset="0"/>
        </a:defRPr>
      </a:lvl6pPr>
      <a:lvl7pPr marL="605150" algn="l" rtl="0" eaLnBrk="0" fontAlgn="base" hangingPunct="0">
        <a:lnSpc>
          <a:spcPts val="2118"/>
        </a:lnSpc>
        <a:spcBef>
          <a:spcPct val="0"/>
        </a:spcBef>
        <a:spcAft>
          <a:spcPct val="0"/>
        </a:spcAft>
        <a:defRPr sz="1985">
          <a:solidFill>
            <a:schemeClr val="accent1"/>
          </a:solidFill>
          <a:latin typeface="Trebuchet MS" panose="020B0603020202020204" pitchFamily="34" charset="0"/>
        </a:defRPr>
      </a:lvl7pPr>
      <a:lvl8pPr marL="907725" algn="l" rtl="0" eaLnBrk="0" fontAlgn="base" hangingPunct="0">
        <a:lnSpc>
          <a:spcPts val="2118"/>
        </a:lnSpc>
        <a:spcBef>
          <a:spcPct val="0"/>
        </a:spcBef>
        <a:spcAft>
          <a:spcPct val="0"/>
        </a:spcAft>
        <a:defRPr sz="1985">
          <a:solidFill>
            <a:schemeClr val="accent1"/>
          </a:solidFill>
          <a:latin typeface="Trebuchet MS" panose="020B0603020202020204" pitchFamily="34" charset="0"/>
        </a:defRPr>
      </a:lvl8pPr>
      <a:lvl9pPr marL="1210300" algn="l" rtl="0" eaLnBrk="0" fontAlgn="base" hangingPunct="0">
        <a:lnSpc>
          <a:spcPts val="2118"/>
        </a:lnSpc>
        <a:spcBef>
          <a:spcPct val="0"/>
        </a:spcBef>
        <a:spcAft>
          <a:spcPct val="0"/>
        </a:spcAft>
        <a:defRPr sz="1985">
          <a:solidFill>
            <a:schemeClr val="accent1"/>
          </a:solidFill>
          <a:latin typeface="Trebuchet MS" panose="020B0603020202020204" pitchFamily="34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defRPr sz="1589" kern="1200" baseline="0">
          <a:solidFill>
            <a:schemeClr val="bg2"/>
          </a:solidFill>
          <a:latin typeface="+mn-lt"/>
          <a:ea typeface="+mn-ea"/>
          <a:cs typeface="+mn-cs"/>
        </a:defRPr>
      </a:lvl1pPr>
      <a:lvl2pPr marL="219578" indent="-218526" algn="l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589" kern="1200" baseline="0">
          <a:solidFill>
            <a:schemeClr val="bg2"/>
          </a:solidFill>
          <a:latin typeface="+mn-lt"/>
          <a:ea typeface="+mn-ea"/>
          <a:cs typeface="+mn-cs"/>
        </a:defRPr>
      </a:lvl2pPr>
      <a:lvl3pPr marL="438104" indent="-217476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rgbClr val="B2B2B2"/>
        </a:buClr>
        <a:buSzPct val="92000"/>
        <a:buFont typeface="Wingdings" panose="05000000000000000000" pitchFamily="2" charset="2"/>
        <a:buChar char="n"/>
        <a:defRPr sz="1589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655579" indent="-216425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B2B2B2"/>
        </a:buClr>
        <a:buSzPct val="85000"/>
        <a:buChar char="—"/>
        <a:defRPr sz="1589" kern="1200" baseline="0">
          <a:solidFill>
            <a:schemeClr val="bg2"/>
          </a:solidFill>
          <a:latin typeface="+mn-lt"/>
          <a:ea typeface="+mn-ea"/>
          <a:cs typeface="+mn-cs"/>
        </a:defRPr>
      </a:lvl4pPr>
      <a:lvl5pPr marL="1027494" indent="-132377" algn="l" rtl="0" eaLnBrk="0" fontAlgn="base" hangingPunct="0">
        <a:spcBef>
          <a:spcPct val="20000"/>
        </a:spcBef>
        <a:spcAft>
          <a:spcPct val="0"/>
        </a:spcAft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664162" indent="-151288" algn="l" defTabSz="605150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966737" indent="-151288" algn="l" defTabSz="605150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269313" indent="-151288" algn="l" defTabSz="605150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571887" indent="-151288" algn="l" defTabSz="605150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515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302575" algn="l" defTabSz="60515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605150" algn="l" defTabSz="60515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3pPr>
      <a:lvl4pPr marL="907725" algn="l" defTabSz="60515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210300" algn="l" defTabSz="60515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512875" algn="l" defTabSz="60515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815450" algn="l" defTabSz="60515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118025" algn="l" defTabSz="60515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420600" algn="l" defTabSz="60515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49483" y="2909782"/>
            <a:ext cx="7315199" cy="738664"/>
          </a:xfrm>
        </p:spPr>
        <p:txBody>
          <a:bodyPr/>
          <a:lstStyle/>
          <a:p>
            <a:r>
              <a:rPr lang="en-US" sz="1800" dirty="0" smtClean="0"/>
              <a:t>An Integer </a:t>
            </a:r>
            <a:r>
              <a:rPr lang="en-US" sz="1800" dirty="0" smtClean="0"/>
              <a:t>Programming </a:t>
            </a:r>
            <a:r>
              <a:rPr lang="en-US" sz="1800" dirty="0" smtClean="0"/>
              <a:t>Application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/>
              <a:t>Meal Plans using Fast Food Chains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4087647"/>
            <a:ext cx="8451273" cy="560153"/>
          </a:xfrm>
        </p:spPr>
        <p:txBody>
          <a:bodyPr/>
          <a:lstStyle/>
          <a:p>
            <a:r>
              <a:rPr lang="en-US" sz="1400" i="1" dirty="0" smtClean="0">
                <a:solidFill>
                  <a:schemeClr val="tx2"/>
                </a:solidFill>
              </a:rPr>
              <a:t>Pawel </a:t>
            </a:r>
            <a:r>
              <a:rPr lang="en-US" sz="1400" i="1" dirty="0" err="1" smtClean="0">
                <a:solidFill>
                  <a:schemeClr val="tx2"/>
                </a:solidFill>
              </a:rPr>
              <a:t>Bogdanowicz</a:t>
            </a:r>
            <a:r>
              <a:rPr lang="en-US" sz="1400" i="1" dirty="0" smtClean="0">
                <a:solidFill>
                  <a:schemeClr val="tx2"/>
                </a:solidFill>
              </a:rPr>
              <a:t>, Grace </a:t>
            </a:r>
            <a:r>
              <a:rPr lang="en-US" sz="1400" i="1" dirty="0">
                <a:solidFill>
                  <a:schemeClr val="tx2"/>
                </a:solidFill>
              </a:rPr>
              <a:t>Foster, Gavin </a:t>
            </a:r>
            <a:r>
              <a:rPr lang="en-US" sz="1400" i="1" dirty="0" err="1">
                <a:solidFill>
                  <a:schemeClr val="tx2"/>
                </a:solidFill>
              </a:rPr>
              <a:t>McCullion</a:t>
            </a:r>
            <a:r>
              <a:rPr lang="en-US" sz="1400" i="1" dirty="0">
                <a:solidFill>
                  <a:schemeClr val="tx2"/>
                </a:solidFill>
              </a:rPr>
              <a:t>, </a:t>
            </a:r>
            <a:endParaRPr lang="en-US" sz="1400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tx2"/>
                </a:solidFill>
              </a:rPr>
              <a:t>   </a:t>
            </a:r>
            <a:r>
              <a:rPr lang="en-US" sz="1400" i="1" dirty="0" err="1" smtClean="0">
                <a:solidFill>
                  <a:schemeClr val="tx2"/>
                </a:solidFill>
              </a:rPr>
              <a:t>Yuyu</a:t>
            </a:r>
            <a:r>
              <a:rPr lang="en-US" sz="1400" i="1" dirty="0" smtClean="0">
                <a:solidFill>
                  <a:schemeClr val="tx2"/>
                </a:solidFill>
              </a:rPr>
              <a:t> Qin, Allison </a:t>
            </a:r>
            <a:r>
              <a:rPr lang="en-US" sz="1400" i="1" dirty="0" err="1">
                <a:solidFill>
                  <a:schemeClr val="tx2"/>
                </a:solidFill>
              </a:rPr>
              <a:t>Volke</a:t>
            </a:r>
            <a:r>
              <a:rPr lang="en-US" sz="1400" i="1" dirty="0">
                <a:solidFill>
                  <a:schemeClr val="tx2"/>
                </a:solidFill>
              </a:rPr>
              <a:t>, </a:t>
            </a:r>
            <a:r>
              <a:rPr lang="en-US" sz="1400" i="1" dirty="0" err="1" smtClean="0">
                <a:solidFill>
                  <a:schemeClr val="tx2"/>
                </a:solidFill>
              </a:rPr>
              <a:t>Shiyao</a:t>
            </a:r>
            <a:r>
              <a:rPr lang="en-US" sz="1400" i="1" dirty="0" smtClean="0">
                <a:solidFill>
                  <a:schemeClr val="tx2"/>
                </a:solidFill>
              </a:rPr>
              <a:t> Yuan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1" y="2212510"/>
            <a:ext cx="2743200" cy="2286000"/>
          </a:xfrm>
          <a:prstGeom prst="round2DiagRect">
            <a:avLst/>
          </a:prstGeom>
          <a:ln w="889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8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73" y="443158"/>
            <a:ext cx="3207328" cy="36733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9881" y="2001794"/>
            <a:ext cx="61042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I. Introduction &amp; 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881" y="2590799"/>
            <a:ext cx="61042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II. Business Model and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9881" y="3179804"/>
            <a:ext cx="61042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III. Mathematical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9881" y="3785283"/>
            <a:ext cx="61042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IV. 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9881" y="4390762"/>
            <a:ext cx="610423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V. Conclusion and Discussion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843" y="500779"/>
            <a:ext cx="6248707" cy="278538"/>
          </a:xfrm>
        </p:spPr>
        <p:txBody>
          <a:bodyPr/>
          <a:lstStyle/>
          <a:p>
            <a:r>
              <a:rPr lang="en-US" dirty="0" smtClean="0"/>
              <a:t>Introduction &amp; Problem Statement 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265349" y="971590"/>
            <a:ext cx="8559800" cy="4972010"/>
          </a:xfrm>
          <a:prstGeom prst="roundRect">
            <a:avLst>
              <a:gd name="adj" fmla="val 15675"/>
            </a:avLst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Goal: </a:t>
            </a:r>
          </a:p>
          <a:p>
            <a:pPr marL="742950" lvl="1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Optimize a </a:t>
            </a:r>
            <a:r>
              <a:rPr lang="en-US" sz="1600" dirty="0">
                <a:solidFill>
                  <a:schemeClr val="bg2"/>
                </a:solidFill>
                <a:latin typeface="Trebuchet MS" panose="020B0603020202020204" pitchFamily="34" charset="0"/>
              </a:rPr>
              <a:t>diet consisting entirely of fast food and fast-casual </a:t>
            </a:r>
            <a:r>
              <a:rPr lang="en-US" sz="1600" dirty="0">
                <a:solidFill>
                  <a:schemeClr val="bg2"/>
                </a:solidFill>
                <a:latin typeface="Trebuchet MS" panose="020B0603020202020204" pitchFamily="34" charset="0"/>
              </a:rPr>
              <a:t>restaurants </a:t>
            </a: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near </a:t>
            </a: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University City for Drexel University students in lieu of Campus dining or cooking.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Benefit:</a:t>
            </a:r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pPr marL="742950" lvl="1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Target cost effective model</a:t>
            </a:r>
          </a:p>
          <a:p>
            <a:pPr marL="742950" lvl="1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Ensure nutritional goals are met</a:t>
            </a:r>
          </a:p>
          <a:p>
            <a:pPr marL="742950" lvl="1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Adaptive model (time frame, food, restaurants)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Methodology:</a:t>
            </a:r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pPr marL="742950" lvl="1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Mixed Integer Linear Programming</a:t>
            </a:r>
            <a:endParaRPr lang="en-US" sz="1600" dirty="0">
              <a:solidFill>
                <a:schemeClr val="bg2"/>
              </a:solidFill>
              <a:latin typeface="Trebuchet MS" panose="020B0603020202020204" pitchFamily="34" charset="0"/>
            </a:endParaRPr>
          </a:p>
          <a:p>
            <a:pPr marL="742950" lvl="1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Minimum Cost Objective Function</a:t>
            </a:r>
            <a:endParaRPr lang="en-US" sz="1600" dirty="0">
              <a:solidFill>
                <a:schemeClr val="bg2"/>
              </a:solidFill>
              <a:latin typeface="Trebuchet MS" panose="020B0603020202020204" pitchFamily="34" charset="0"/>
            </a:endParaRPr>
          </a:p>
          <a:p>
            <a:pPr marL="742950" lvl="1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Targeted Personal Constraints:</a:t>
            </a:r>
          </a:p>
          <a:p>
            <a:pPr marL="1200150" lvl="2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Individual Health Goals</a:t>
            </a:r>
          </a:p>
          <a:p>
            <a:pPr marL="1200150" lvl="2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Exercise Habits</a:t>
            </a:r>
          </a:p>
          <a:p>
            <a:pPr marL="1200150" lvl="2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Physical Characteristics:</a:t>
            </a:r>
          </a:p>
          <a:p>
            <a:pPr marL="1657350" lvl="3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Height</a:t>
            </a:r>
          </a:p>
          <a:p>
            <a:pPr marL="1657350" lvl="3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Weight</a:t>
            </a:r>
          </a:p>
          <a:p>
            <a:pPr marL="1657350" lvl="3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Gender</a:t>
            </a:r>
          </a:p>
          <a:p>
            <a:pPr marL="1200150" lvl="2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bg2"/>
              </a:solidFill>
              <a:latin typeface="Trebuchet MS" panose="020B0603020202020204" pitchFamily="34" charset="0"/>
            </a:endParaRPr>
          </a:p>
          <a:p>
            <a:pPr marL="742950" lvl="1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bg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955738" y="5097480"/>
            <a:ext cx="4869411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Cannot repeat restaurants more than once in a day, or two days in a row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47350" y="2957429"/>
            <a:ext cx="3090672" cy="2807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Constraint Type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47350" y="3345272"/>
            <a:ext cx="3087556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Nutritional Requirements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955737" y="2957429"/>
            <a:ext cx="4873752" cy="2807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Description: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47349" y="4238903"/>
            <a:ext cx="3087556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Balanced Diet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7348" y="5097480"/>
            <a:ext cx="3087556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Variety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55738" y="3345272"/>
            <a:ext cx="4869411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 smtClean="0">
                <a:solidFill>
                  <a:srgbClr val="002060"/>
                </a:solidFill>
              </a:rPr>
              <a:t>Required values of Calories, Protein, Fat, Carbs, Sodium, Fiber, Sugar, &amp; Cholesterol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3360706" y="3460726"/>
            <a:ext cx="469231" cy="44516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>
            <a:off x="3360706" y="5256171"/>
            <a:ext cx="469231" cy="44516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955738" y="4238903"/>
            <a:ext cx="4869411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Must eat breakfast, lunch and dinner every day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3360706" y="4403416"/>
            <a:ext cx="469231" cy="44516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149843" y="500779"/>
            <a:ext cx="6248707" cy="278538"/>
          </a:xfrm>
        </p:spPr>
        <p:txBody>
          <a:bodyPr/>
          <a:lstStyle/>
          <a:p>
            <a:r>
              <a:rPr lang="en-US" dirty="0" smtClean="0"/>
              <a:t>Practical Objective &amp; Constraints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47347" y="989024"/>
            <a:ext cx="8677801" cy="2532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Objective Function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06347" y="1347152"/>
            <a:ext cx="8559800" cy="1427861"/>
          </a:xfrm>
          <a:prstGeom prst="roundRect">
            <a:avLst>
              <a:gd name="adj" fmla="val 15675"/>
            </a:avLst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minimize: 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      Total Cost = 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endParaRPr lang="en-US" sz="800" i="1" dirty="0">
              <a:solidFill>
                <a:schemeClr val="bg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	   </a:t>
            </a:r>
            <a:r>
              <a:rPr lang="en-US" sz="22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∑ </a:t>
            </a:r>
            <a:r>
              <a:rPr lang="en-US" sz="22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[Cost per Item of Food]*[Quantity of Item Consumed</a:t>
            </a:r>
            <a:r>
              <a:rPr lang="en-US" sz="22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]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endParaRPr lang="en-US" sz="2200" i="1" dirty="0">
              <a:solidFill>
                <a:schemeClr val="bg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843" y="500779"/>
            <a:ext cx="6248707" cy="278538"/>
          </a:xfrm>
        </p:spPr>
        <p:txBody>
          <a:bodyPr/>
          <a:lstStyle/>
          <a:p>
            <a:r>
              <a:rPr lang="en-US" dirty="0" smtClean="0"/>
              <a:t>Data, Parameters, &amp; Variables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265349" y="971590"/>
            <a:ext cx="4140396" cy="2561319"/>
          </a:xfrm>
          <a:prstGeom prst="roundRect">
            <a:avLst>
              <a:gd name="adj" fmla="val 15675"/>
            </a:avLst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Data: </a:t>
            </a:r>
          </a:p>
          <a:p>
            <a:pPr marL="742950" lvl="1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Collected from 11 </a:t>
            </a: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restaurants initially, 1 excluded</a:t>
            </a:r>
            <a:endParaRPr lang="en-US" sz="1600" dirty="0" smtClean="0">
              <a:solidFill>
                <a:schemeClr val="bg2"/>
              </a:solidFill>
              <a:latin typeface="Trebuchet MS" panose="020B0603020202020204" pitchFamily="34" charset="0"/>
            </a:endParaRPr>
          </a:p>
          <a:p>
            <a:pPr marL="742950" lvl="1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For each menu item:</a:t>
            </a:r>
          </a:p>
          <a:p>
            <a:pPr marL="1200150" lvl="2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Classify as Breakfast or Lunch/Dinner</a:t>
            </a:r>
          </a:p>
          <a:p>
            <a:pPr marL="1200150" lvl="2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Price</a:t>
            </a:r>
          </a:p>
          <a:p>
            <a:pPr marL="1200150" lvl="2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Nutrients</a:t>
            </a:r>
          </a:p>
          <a:p>
            <a:pPr marL="1200150" lvl="2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833885" y="971590"/>
            <a:ext cx="4140396" cy="2561319"/>
          </a:xfrm>
          <a:prstGeom prst="roundRect">
            <a:avLst>
              <a:gd name="adj" fmla="val 15675"/>
            </a:avLst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Sets: </a:t>
            </a:r>
          </a:p>
          <a:p>
            <a:pPr lvl="1"/>
            <a:r>
              <a:rPr lang="en-US" sz="1600" dirty="0">
                <a:solidFill>
                  <a:schemeClr val="bg2"/>
                </a:solidFill>
                <a:latin typeface="Trebuchet MS" panose="020B0603020202020204" pitchFamily="34" charset="0"/>
              </a:rPr>
              <a:t>B: A set of Breakfast Foods</a:t>
            </a:r>
          </a:p>
          <a:p>
            <a:pPr lvl="1"/>
            <a:r>
              <a:rPr lang="en-US" sz="1600" dirty="0">
                <a:solidFill>
                  <a:schemeClr val="bg2"/>
                </a:solidFill>
                <a:latin typeface="Trebuchet MS" panose="020B0603020202020204" pitchFamily="34" charset="0"/>
              </a:rPr>
              <a:t>L: A set of lunch Foods</a:t>
            </a:r>
          </a:p>
          <a:p>
            <a:pPr lvl="1"/>
            <a:r>
              <a:rPr lang="en-US" sz="1600" dirty="0">
                <a:solidFill>
                  <a:schemeClr val="bg2"/>
                </a:solidFill>
                <a:latin typeface="Trebuchet MS" panose="020B0603020202020204" pitchFamily="34" charset="0"/>
              </a:rPr>
              <a:t>D: a set of dinner foods</a:t>
            </a:r>
          </a:p>
          <a:p>
            <a:pPr lvl="1"/>
            <a:r>
              <a:rPr lang="en-US" sz="1600" dirty="0">
                <a:solidFill>
                  <a:schemeClr val="bg2"/>
                </a:solidFill>
                <a:latin typeface="Trebuchet MS" panose="020B0603020202020204" pitchFamily="34" charset="0"/>
              </a:rPr>
              <a:t>N: a set of nutrients</a:t>
            </a:r>
          </a:p>
          <a:p>
            <a:pPr lvl="1"/>
            <a:r>
              <a:rPr lang="en-US" sz="1600" dirty="0">
                <a:solidFill>
                  <a:schemeClr val="bg2"/>
                </a:solidFill>
                <a:latin typeface="Trebuchet MS" panose="020B0603020202020204" pitchFamily="34" charset="0"/>
              </a:rPr>
              <a:t>T: a set of days you are building meal plans for</a:t>
            </a:r>
          </a:p>
          <a:p>
            <a:pPr lvl="1"/>
            <a:r>
              <a:rPr lang="en-US" sz="1600" dirty="0">
                <a:solidFill>
                  <a:schemeClr val="bg2"/>
                </a:solidFill>
                <a:latin typeface="Trebuchet MS" panose="020B0603020202020204" pitchFamily="34" charset="0"/>
              </a:rPr>
              <a:t>R: A set of </a:t>
            </a:r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Restaurants</a:t>
            </a:r>
          </a:p>
          <a:p>
            <a:pPr lvl="1"/>
            <a:r>
              <a:rPr lang="en-US" sz="16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M: B, L or D</a:t>
            </a:r>
            <a:endParaRPr lang="en-US" sz="1600" dirty="0">
              <a:solidFill>
                <a:schemeClr val="bg2"/>
              </a:solidFill>
              <a:latin typeface="Trebuchet MS" panose="020B0603020202020204" pitchFamily="34" charset="0"/>
            </a:endParaRPr>
          </a:p>
          <a:p>
            <a:pPr lvl="2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bg2"/>
              </a:solidFill>
              <a:latin typeface="Trebuchet MS" panose="020B0603020202020204" pitchFamily="34" charset="0"/>
            </a:endParaRPr>
          </a:p>
          <a:p>
            <a:pPr marL="1200150" lvl="2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 bwMode="auto">
              <a:xfrm>
                <a:off x="256882" y="4182387"/>
                <a:ext cx="4140396" cy="2561319"/>
              </a:xfrm>
              <a:prstGeom prst="roundRect">
                <a:avLst>
                  <a:gd name="adj" fmla="val 15675"/>
                </a:avLst>
              </a:prstGeom>
              <a:noFill/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rebuchet MS" panose="020B0603020202020204" pitchFamily="34" charset="0"/>
                  </a:rPr>
                  <a:t>Parameters: </a:t>
                </a:r>
              </a:p>
              <a:p>
                <a:pPr marL="285750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600" i="1" dirty="0" smtClean="0">
                  <a:solidFill>
                    <a:schemeClr val="bg2"/>
                  </a:solidFill>
                </a:endParaRPr>
              </a:p>
              <a:p>
                <a:pPr marL="7429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units</m:t>
                    </m:r>
                    <m: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nutrients</m:t>
                    </m:r>
                    <m: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 sz="12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menu</m:t>
                    </m:r>
                    <m:r>
                      <a:rPr lang="en-US" sz="12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item</m:t>
                    </m:r>
                  </m:oMath>
                </a14:m>
                <a:endParaRPr lang="en-US" sz="1200" dirty="0">
                  <a:solidFill>
                    <a:schemeClr val="bg2"/>
                  </a:solidFill>
                  <a:latin typeface="+mj-lt"/>
                </a:endParaRPr>
              </a:p>
              <a:p>
                <a:pPr marL="285750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600" i="1" dirty="0" smtClean="0">
                  <a:solidFill>
                    <a:schemeClr val="bg2"/>
                  </a:solidFill>
                </a:endParaRPr>
              </a:p>
              <a:p>
                <a:pPr marL="7429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units</m:t>
                    </m:r>
                    <m: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nutrients</m:t>
                    </m:r>
                    <m:r>
                      <a:rPr lang="en-US" sz="120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required</m:t>
                    </m:r>
                    <m:r>
                      <a:rPr lang="en-US" sz="12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 sz="12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day</m:t>
                    </m:r>
                  </m:oMath>
                </a14:m>
                <a:endParaRPr lang="en-US" sz="1200" dirty="0">
                  <a:solidFill>
                    <a:schemeClr val="bg2"/>
                  </a:solidFill>
                </a:endParaRPr>
              </a:p>
              <a:p>
                <a:pPr marL="285750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endParaRPr lang="en-US" sz="1600" i="1" dirty="0" smtClean="0">
                  <a:solidFill>
                    <a:schemeClr val="bg2"/>
                  </a:solidFill>
                </a:endParaRPr>
              </a:p>
              <a:p>
                <a:pPr marL="7429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1200" i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i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 sz="1200" i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i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menu</m:t>
                    </m:r>
                    <m:r>
                      <a:rPr lang="en-US" sz="1200" i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i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item</m:t>
                    </m:r>
                    <m:r>
                      <a:rPr lang="en-US" sz="1200" i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200" dirty="0">
                  <a:solidFill>
                    <a:schemeClr val="bg2"/>
                  </a:solidFill>
                  <a:latin typeface="+mj-lt"/>
                </a:endParaRPr>
              </a:p>
              <a:p>
                <a:pPr marL="285750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  <m:r>
                      <a:rPr 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600" i="1" dirty="0" smtClean="0">
                  <a:solidFill>
                    <a:schemeClr val="bg2"/>
                  </a:solidFill>
                </a:endParaRPr>
              </a:p>
              <a:p>
                <a:pPr marL="7429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/>
                    </a:solidFill>
                    <a:latin typeface="+mj-lt"/>
                  </a:rPr>
                  <a:t>Matrix that associates items tor </a:t>
                </a:r>
                <a:r>
                  <a:rPr lang="en-US" sz="1200" dirty="0" smtClean="0">
                    <a:solidFill>
                      <a:schemeClr val="bg2"/>
                    </a:solidFill>
                    <a:latin typeface="+mj-lt"/>
                  </a:rPr>
                  <a:t>restaurants</a:t>
                </a:r>
                <a:endParaRPr lang="en-US" sz="1200" dirty="0">
                  <a:solidFill>
                    <a:schemeClr val="bg2"/>
                  </a:solidFill>
                  <a:latin typeface="+mj-lt"/>
                </a:endParaRPr>
              </a:p>
              <a:p>
                <a:pPr marL="7429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2"/>
                  </a:solidFill>
                  <a:latin typeface="+mj-lt"/>
                </a:endParaRPr>
              </a:p>
              <a:p>
                <a:pPr marL="285750" lvl="0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1200150" lvl="2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1600" dirty="0" smtClean="0">
                  <a:solidFill>
                    <a:schemeClr val="bg2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882" y="4182387"/>
                <a:ext cx="4140396" cy="2561319"/>
              </a:xfrm>
              <a:prstGeom prst="roundRect">
                <a:avLst>
                  <a:gd name="adj" fmla="val 15675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 bwMode="auto">
              <a:xfrm>
                <a:off x="4833885" y="4182386"/>
                <a:ext cx="4140396" cy="2561319"/>
              </a:xfrm>
              <a:prstGeom prst="roundRect">
                <a:avLst>
                  <a:gd name="adj" fmla="val 15675"/>
                </a:avLst>
              </a:prstGeom>
              <a:noFill/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i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rebuchet MS" panose="020B0603020202020204" pitchFamily="34" charset="0"/>
                  </a:rPr>
                  <a:t>Variables: </a:t>
                </a:r>
              </a:p>
              <a:p>
                <a:pPr marL="2857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2"/>
                    </a:solidFill>
                    <a:latin typeface="Trebuchet MS" panose="020B0603020202020204" pitchFamily="34" charset="0"/>
                  </a:rPr>
                  <a:t>Integer: Quantity of menu item/day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𝐵𝑋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𝑏𝑡</m:t>
                        </m:r>
                      </m:sub>
                    </m:sSub>
                    <m:r>
                      <a:rPr 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600" dirty="0" smtClean="0">
                  <a:solidFill>
                    <a:schemeClr val="bg2"/>
                  </a:solidFill>
                  <a:latin typeface="+mj-lt"/>
                </a:endParaRPr>
              </a:p>
              <a:p>
                <a:pPr marL="7429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𝐿𝑋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𝑙𝑡</m:t>
                        </m:r>
                      </m:sub>
                    </m:sSub>
                    <m:r>
                      <a:rPr 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600" dirty="0" smtClean="0">
                  <a:solidFill>
                    <a:schemeClr val="bg2"/>
                  </a:solidFill>
                  <a:latin typeface="+mj-lt"/>
                </a:endParaRPr>
              </a:p>
              <a:p>
                <a:pPr marL="7429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</m:sSub>
                    <m:r>
                      <a:rPr 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600" dirty="0" smtClean="0">
                  <a:solidFill>
                    <a:schemeClr val="bg2"/>
                  </a:solidFill>
                  <a:latin typeface="+mj-lt"/>
                </a:endParaRPr>
              </a:p>
              <a:p>
                <a:pPr marL="285750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2"/>
                    </a:solidFill>
                    <a:latin typeface="+mj-lt"/>
                  </a:rPr>
                  <a:t>Binary: Attended Restaurant?</a:t>
                </a:r>
              </a:p>
              <a:p>
                <a:pPr marL="7429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𝐵𝑌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chemeClr val="bg2"/>
                  </a:solidFill>
                  <a:latin typeface="+mj-lt"/>
                </a:endParaRPr>
              </a:p>
              <a:p>
                <a:pPr marL="7429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𝐿𝑌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chemeClr val="bg2"/>
                  </a:solidFill>
                  <a:latin typeface="+mj-lt"/>
                </a:endParaRPr>
              </a:p>
              <a:p>
                <a:pPr marL="742950" lvl="1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𝐷𝑌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1200150" lvl="2" indent="-285750"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1600" dirty="0" smtClean="0">
                  <a:solidFill>
                    <a:schemeClr val="bg2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3885" y="4182386"/>
                <a:ext cx="4140396" cy="2561319"/>
              </a:xfrm>
              <a:prstGeom prst="roundRect">
                <a:avLst>
                  <a:gd name="adj" fmla="val 15675"/>
                </a:avLst>
              </a:prstGeom>
              <a:blipFill rotWithShape="0">
                <a:blip r:embed="rId4"/>
                <a:stretch>
                  <a:fillRect b="-472"/>
                </a:stretch>
              </a:blip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310" y="3598493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862" y="3598493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9744" y="3598493"/>
            <a:ext cx="451302" cy="548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1539" y="3598493"/>
            <a:ext cx="513168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6083" y="3598493"/>
            <a:ext cx="755457" cy="548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8667" y="3598493"/>
            <a:ext cx="548640" cy="548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4987" y="3598493"/>
            <a:ext cx="548640" cy="548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6577" y="3598493"/>
            <a:ext cx="548640" cy="548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0254" y="3598493"/>
            <a:ext cx="566019" cy="548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2935" y="3598493"/>
            <a:ext cx="185989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 bwMode="auto">
              <a:xfrm>
                <a:off x="3955738" y="5294909"/>
                <a:ext cx="4869411" cy="10019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𝐵𝑌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b>
                      </m:sSub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≤1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𝐿𝑌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b>
                      </m:sSub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≤1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𝐷𝑌</m:t>
                          </m:r>
                        </m:e>
                        <m:sub>
                          <m:r>
                            <a:rPr lang="en-US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b>
                      </m:sSub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≤1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738" y="5294909"/>
                <a:ext cx="4869411" cy="1001980"/>
              </a:xfrm>
              <a:prstGeom prst="rect">
                <a:avLst/>
              </a:prstGeom>
              <a:blipFill rotWithShape="0">
                <a:blip r:embed="rId4"/>
                <a:stretch>
                  <a:fillRect b="-24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 bwMode="auto">
          <a:xfrm>
            <a:off x="147350" y="2770391"/>
            <a:ext cx="3090672" cy="2807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Constraint Type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47350" y="3158234"/>
            <a:ext cx="3087556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8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Nutritional Requirements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955737" y="2770391"/>
            <a:ext cx="4873752" cy="2807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Description: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47349" y="4051865"/>
            <a:ext cx="3087556" cy="11228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Balanced Diet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7348" y="5294909"/>
            <a:ext cx="3087556" cy="1001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Variety</a:t>
            </a:r>
            <a:endParaRPr lang="en-US" sz="20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>
                <a:off x="3955738" y="3158234"/>
                <a:ext cx="4869411" cy="7315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𝐵𝑋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𝑏𝑡</m:t>
                        </m:r>
                      </m:sub>
                    </m:sSub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𝐵𝑋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𝐵𝑋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</m:sSub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738" y="3158234"/>
                <a:ext cx="4869411" cy="731520"/>
              </a:xfrm>
              <a:prstGeom prst="rect">
                <a:avLst/>
              </a:prstGeom>
              <a:blipFill rotWithShape="0">
                <a:blip r:embed="rId5"/>
                <a:stretch>
                  <a:fillRect t="-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/>
          <p:cNvSpPr/>
          <p:nvPr/>
        </p:nvSpPr>
        <p:spPr bwMode="auto">
          <a:xfrm>
            <a:off x="3360706" y="3273688"/>
            <a:ext cx="469231" cy="44516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>
            <a:off x="3360706" y="5453600"/>
            <a:ext cx="469231" cy="44516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 bwMode="auto">
              <a:xfrm>
                <a:off x="3955737" y="4021618"/>
                <a:ext cx="4869411" cy="11228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𝐵𝑋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𝑏𝑡</m:t>
                        </m:r>
                      </m:sub>
                    </m:sSub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≥1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𝐿𝑋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𝑙𝑡</m:t>
                        </m:r>
                      </m:sub>
                    </m:sSub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≥1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𝐿𝑋</m:t>
                        </m:r>
                      </m:e>
                      <m:sub>
                        <m:r>
                          <a:rPr lang="en-US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</m:sSub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≥1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737" y="4021618"/>
                <a:ext cx="4869411" cy="11228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/>
          <p:cNvSpPr/>
          <p:nvPr/>
        </p:nvSpPr>
        <p:spPr bwMode="auto">
          <a:xfrm>
            <a:off x="3360706" y="4347006"/>
            <a:ext cx="469231" cy="44516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149843" y="500779"/>
            <a:ext cx="6248707" cy="278538"/>
          </a:xfrm>
        </p:spPr>
        <p:txBody>
          <a:bodyPr/>
          <a:lstStyle/>
          <a:p>
            <a:r>
              <a:rPr lang="en-US" dirty="0" smtClean="0"/>
              <a:t>Mixed Integer Programming Model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47347" y="947460"/>
            <a:ext cx="8677801" cy="2532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Objective Function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 bwMode="auto">
              <a:xfrm>
                <a:off x="206347" y="1253633"/>
                <a:ext cx="8559800" cy="1415040"/>
              </a:xfrm>
              <a:prstGeom prst="roundRect">
                <a:avLst>
                  <a:gd name="adj" fmla="val 15675"/>
                </a:avLst>
              </a:prstGeom>
              <a:noFill/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i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rebuchet MS" panose="020B0603020202020204" pitchFamily="34" charset="0"/>
                  </a:rPr>
                  <a:t>minimize: </a:t>
                </a:r>
              </a:p>
              <a:p>
                <a:pPr eaLnBrk="0" fontAlgn="base" hangingPunct="0">
                  <a:lnSpc>
                    <a:spcPct val="10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i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rebuchet MS" panose="020B0603020202020204" pitchFamily="34" charset="0"/>
                  </a:rPr>
                  <a:t>       </a:t>
                </a:r>
                <a:r>
                  <a:rPr lang="en-US" sz="2400" i="1" dirty="0">
                    <a:solidFill>
                      <a:srgbClr val="2489E9"/>
                    </a:solidFill>
                    <a:latin typeface="Trebuchet MS" panose="020B0603020202020204" pitchFamily="34" charset="0"/>
                  </a:rPr>
                  <a:t>Total</a:t>
                </a:r>
                <a:r>
                  <a:rPr lang="en-US" sz="2400" i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rebuchet MS" panose="020B0603020202020204" pitchFamily="34" charset="0"/>
                  </a:rPr>
                  <a:t> 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eqArr>
                          <m:eqArrPr>
                            <m:ctrlP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2489E9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eqArr>
                      </m:sub>
                    </m:sSub>
                  </m:oMath>
                </a14:m>
                <a:r>
                  <a:rPr lang="en-US" sz="2400" i="1" dirty="0">
                    <a:solidFill>
                      <a:srgbClr val="2489E9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𝐵𝑋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𝑏𝑡</m:t>
                        </m:r>
                      </m:sub>
                    </m:sSub>
                    <m:r>
                      <a:rPr lang="en-US" sz="2400" i="1">
                        <a:solidFill>
                          <a:srgbClr val="2489E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𝐵𝑋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𝑙𝑡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rgbClr val="2489E9"/>
                    </a:solidFill>
                    <a:latin typeface="Trebuchet MS" panose="020B0603020202020204" pitchFamily="34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𝐵𝑋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89E9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2489E9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47" y="1253633"/>
                <a:ext cx="8559800" cy="1415040"/>
              </a:xfrm>
              <a:prstGeom prst="roundRect">
                <a:avLst>
                  <a:gd name="adj" fmla="val 15675"/>
                </a:avLst>
              </a:prstGeom>
              <a:blipFill rotWithShape="0">
                <a:blip r:embed="rId7"/>
                <a:stretch>
                  <a:fillRect l="-497"/>
                </a:stretch>
              </a:blip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375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43" y="458748"/>
            <a:ext cx="6248707" cy="278538"/>
          </a:xfrm>
        </p:spPr>
        <p:txBody>
          <a:bodyPr/>
          <a:lstStyle/>
          <a:p>
            <a:r>
              <a:rPr lang="en-US" dirty="0" smtClean="0"/>
              <a:t>Model Implementation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49843" y="2411835"/>
            <a:ext cx="1992850" cy="1955633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</a:pPr>
            <a:r>
              <a:rPr lang="en-US" sz="2200" dirty="0" smtClean="0">
                <a:solidFill>
                  <a:schemeClr val="bg2"/>
                </a:solidFill>
              </a:rPr>
              <a:t>Decision Support System: Nutritional Requirements</a:t>
            </a:r>
            <a:endParaRPr lang="en-US" sz="2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2" y="1203158"/>
            <a:ext cx="6545178" cy="47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43" y="458748"/>
            <a:ext cx="6248707" cy="278538"/>
          </a:xfrm>
        </p:spPr>
        <p:txBody>
          <a:bodyPr/>
          <a:lstStyle/>
          <a:p>
            <a:r>
              <a:rPr lang="en-US" dirty="0" smtClean="0"/>
              <a:t>Model Implementation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37" y="2808514"/>
            <a:ext cx="3584243" cy="3319560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850" y="1017037"/>
            <a:ext cx="4264788" cy="1398911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958" y="2808514"/>
            <a:ext cx="3609781" cy="3391006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822539" y="1232735"/>
            <a:ext cx="2172587" cy="903975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7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</a:pPr>
            <a:r>
              <a:rPr lang="en-US" sz="2200" dirty="0" smtClean="0">
                <a:solidFill>
                  <a:schemeClr val="bg2"/>
                </a:solidFill>
              </a:rPr>
              <a:t>Implement using AMPL</a:t>
            </a:r>
            <a:endParaRPr 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9076" y="390669"/>
            <a:ext cx="8390467" cy="37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eaLnBrk="0" fontAlgn="base" hangingPunct="0">
              <a:lnSpc>
                <a:spcPts val="2118"/>
              </a:lnSpc>
              <a:spcBef>
                <a:spcPct val="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lnSpc>
                <a:spcPts val="2118"/>
              </a:lnSpc>
              <a:spcBef>
                <a:spcPct val="0"/>
              </a:spcBef>
              <a:spcAft>
                <a:spcPct val="0"/>
              </a:spcAft>
              <a:defRPr sz="1985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eaLnBrk="0" fontAlgn="base" hangingPunct="0">
              <a:lnSpc>
                <a:spcPts val="2118"/>
              </a:lnSpc>
              <a:spcBef>
                <a:spcPct val="0"/>
              </a:spcBef>
              <a:spcAft>
                <a:spcPct val="0"/>
              </a:spcAft>
              <a:defRPr sz="1985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eaLnBrk="0" fontAlgn="base" hangingPunct="0">
              <a:lnSpc>
                <a:spcPts val="2118"/>
              </a:lnSpc>
              <a:spcBef>
                <a:spcPct val="0"/>
              </a:spcBef>
              <a:spcAft>
                <a:spcPct val="0"/>
              </a:spcAft>
              <a:defRPr sz="1985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eaLnBrk="0" fontAlgn="base" hangingPunct="0">
              <a:lnSpc>
                <a:spcPts val="2118"/>
              </a:lnSpc>
              <a:spcBef>
                <a:spcPct val="0"/>
              </a:spcBef>
              <a:spcAft>
                <a:spcPct val="0"/>
              </a:spcAft>
              <a:defRPr sz="1985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marL="302575" eaLnBrk="0" fontAlgn="base" hangingPunct="0">
              <a:lnSpc>
                <a:spcPts val="2118"/>
              </a:lnSpc>
              <a:spcBef>
                <a:spcPct val="0"/>
              </a:spcBef>
              <a:spcAft>
                <a:spcPct val="0"/>
              </a:spcAft>
              <a:defRPr sz="1985">
                <a:solidFill>
                  <a:schemeClr val="accent1"/>
                </a:solidFill>
                <a:latin typeface="Trebuchet MS" panose="020B0603020202020204" pitchFamily="34" charset="0"/>
              </a:defRPr>
            </a:lvl6pPr>
            <a:lvl7pPr marL="605150" eaLnBrk="0" fontAlgn="base" hangingPunct="0">
              <a:lnSpc>
                <a:spcPts val="2118"/>
              </a:lnSpc>
              <a:spcBef>
                <a:spcPct val="0"/>
              </a:spcBef>
              <a:spcAft>
                <a:spcPct val="0"/>
              </a:spcAft>
              <a:defRPr sz="1985">
                <a:solidFill>
                  <a:schemeClr val="accent1"/>
                </a:solidFill>
                <a:latin typeface="Trebuchet MS" panose="020B0603020202020204" pitchFamily="34" charset="0"/>
              </a:defRPr>
            </a:lvl7pPr>
            <a:lvl8pPr marL="907725" eaLnBrk="0" fontAlgn="base" hangingPunct="0">
              <a:lnSpc>
                <a:spcPts val="2118"/>
              </a:lnSpc>
              <a:spcBef>
                <a:spcPct val="0"/>
              </a:spcBef>
              <a:spcAft>
                <a:spcPct val="0"/>
              </a:spcAft>
              <a:defRPr sz="1985">
                <a:solidFill>
                  <a:schemeClr val="accent1"/>
                </a:solidFill>
                <a:latin typeface="Trebuchet MS" panose="020B0603020202020204" pitchFamily="34" charset="0"/>
              </a:defRPr>
            </a:lvl8pPr>
            <a:lvl9pPr marL="1210300" eaLnBrk="0" fontAlgn="base" hangingPunct="0">
              <a:lnSpc>
                <a:spcPts val="2118"/>
              </a:lnSpc>
              <a:spcBef>
                <a:spcPct val="0"/>
              </a:spcBef>
              <a:spcAft>
                <a:spcPct val="0"/>
              </a:spcAft>
              <a:defRPr sz="1985">
                <a:solidFill>
                  <a:schemeClr val="accent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sz="2600" b="1" i="0" dirty="0" smtClean="0"/>
              <a:t>Conclusion and Discussion</a:t>
            </a:r>
            <a:endParaRPr lang="en-US" altLang="en-US" sz="2600" b="1" i="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42900" y="949235"/>
            <a:ext cx="8428566" cy="3657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Sample Meal Plans: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45221" y="4821280"/>
            <a:ext cx="8426440" cy="366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Discussion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076" y="5241625"/>
            <a:ext cx="4114800" cy="11264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Future Considerations: </a:t>
            </a:r>
          </a:p>
          <a:p>
            <a:pPr marL="285750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 </a:t>
            </a:r>
            <a:r>
              <a:rPr lang="en-US" sz="1600" i="1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More Restaurants/Availability</a:t>
            </a:r>
          </a:p>
          <a:p>
            <a:pPr marL="285750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Personal preferences</a:t>
            </a:r>
          </a:p>
          <a:p>
            <a:pPr marL="285750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Other dietary restrictions (vegetarian)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5044" y="5237223"/>
            <a:ext cx="4114800" cy="11264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Learnings: </a:t>
            </a:r>
          </a:p>
          <a:p>
            <a:pPr marL="285750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 </a:t>
            </a:r>
            <a:r>
              <a:rPr lang="en-US" sz="1600" i="1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Importance of model efficiency and solvers as well as data size\</a:t>
            </a:r>
          </a:p>
          <a:p>
            <a:pPr marL="285750" indent="-2857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55616"/>
              </p:ext>
            </p:extLst>
          </p:nvPr>
        </p:nvGraphicFramePr>
        <p:xfrm>
          <a:off x="298774" y="1332620"/>
          <a:ext cx="8430769" cy="3376746"/>
        </p:xfrm>
        <a:graphic>
          <a:graphicData uri="http://schemas.openxmlformats.org/drawingml/2006/table">
            <a:tbl>
              <a:tblPr firstRow="1" firstCol="1" bandRow="1"/>
              <a:tblGrid>
                <a:gridCol w="1065901"/>
                <a:gridCol w="1543083"/>
                <a:gridCol w="604653"/>
                <a:gridCol w="792508"/>
                <a:gridCol w="745543"/>
                <a:gridCol w="511565"/>
                <a:gridCol w="608847"/>
                <a:gridCol w="805087"/>
                <a:gridCol w="569432"/>
                <a:gridCol w="612202"/>
                <a:gridCol w="571948"/>
              </a:tblGrid>
              <a:tr h="1613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Restaurant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Item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Price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Calories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Protein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Carbs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Sodium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Fiber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Sugar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Chol.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93">
                <a:tc gridSpan="1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Breakfast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Starbucks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Pumpkin Cookie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2.25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Starbucks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Oatmeal with Fresh Blueberries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3.45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Starbucks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Oatmeal with Fresh Blueberries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3.45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Starbucks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Oatmeal with Fresh Blueberries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3.45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93">
                <a:tc gridSpan="1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Lunch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McDonald's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Side Salad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McDonald's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Side Salad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McDonald's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Chicken McNuggets 4 Piece w/ Marinara Sauce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93">
                <a:tc gridSpan="1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Dinner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3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Subway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6" Oven Roasted Chicken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4.25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Subway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6" Oven Roasted Chicken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4.25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Total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25.09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1875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48.5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2175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Goals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2400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Difference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065" marR="63065" marT="0" marB="0" anchor="b">
                    <a:lnL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8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heme/theme1.xml><?xml version="1.0" encoding="utf-8"?>
<a:theme xmlns:a="http://schemas.openxmlformats.org/drawingml/2006/main" name="Screenshow-US">
  <a:themeElements>
    <a:clrScheme name="Screenshow-US.pot 2">
      <a:dk1>
        <a:srgbClr val="F1D631"/>
      </a:dk1>
      <a:lt1>
        <a:srgbClr val="FFFFFF"/>
      </a:lt1>
      <a:dk2>
        <a:srgbClr val="0A3762"/>
      </a:dk2>
      <a:lt2>
        <a:srgbClr val="0A3762"/>
      </a:lt2>
      <a:accent1>
        <a:srgbClr val="B2B2B2"/>
      </a:accent1>
      <a:accent2>
        <a:srgbClr val="004E9C"/>
      </a:accent2>
      <a:accent3>
        <a:srgbClr val="AAAEB7"/>
      </a:accent3>
      <a:accent4>
        <a:srgbClr val="DADADA"/>
      </a:accent4>
      <a:accent5>
        <a:srgbClr val="D5D5D5"/>
      </a:accent5>
      <a:accent6>
        <a:srgbClr val="00468D"/>
      </a:accent6>
      <a:hlink>
        <a:srgbClr val="1C5186"/>
      </a:hlink>
      <a:folHlink>
        <a:srgbClr val="2F97FF"/>
      </a:folHlink>
    </a:clrScheme>
    <a:fontScheme name="Screenshow-US.po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lnDef>
  </a:objectDefaults>
  <a:extraClrSchemeLst>
    <a:extraClrScheme>
      <a:clrScheme name="Screenshow-US.pot 1">
        <a:dk1>
          <a:srgbClr val="000000"/>
        </a:dk1>
        <a:lt1>
          <a:srgbClr val="FFFFFF"/>
        </a:lt1>
        <a:dk2>
          <a:srgbClr val="EAEAEA"/>
        </a:dk2>
        <a:lt2>
          <a:srgbClr val="990000"/>
        </a:lt2>
        <a:accent1>
          <a:srgbClr val="000000"/>
        </a:accent1>
        <a:accent2>
          <a:srgbClr val="264E84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14677"/>
        </a:accent6>
        <a:hlink>
          <a:srgbClr val="EAEAEA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eenshow-US.pot 2">
        <a:dk1>
          <a:srgbClr val="F1D631"/>
        </a:dk1>
        <a:lt1>
          <a:srgbClr val="FFFFFF"/>
        </a:lt1>
        <a:dk2>
          <a:srgbClr val="0A3762"/>
        </a:dk2>
        <a:lt2>
          <a:srgbClr val="0A3762"/>
        </a:lt2>
        <a:accent1>
          <a:srgbClr val="B2B2B2"/>
        </a:accent1>
        <a:accent2>
          <a:srgbClr val="004E9C"/>
        </a:accent2>
        <a:accent3>
          <a:srgbClr val="AAAEB7"/>
        </a:accent3>
        <a:accent4>
          <a:srgbClr val="DADADA"/>
        </a:accent4>
        <a:accent5>
          <a:srgbClr val="D5D5D5"/>
        </a:accent5>
        <a:accent6>
          <a:srgbClr val="00468D"/>
        </a:accent6>
        <a:hlink>
          <a:srgbClr val="1C5186"/>
        </a:hlink>
        <a:folHlink>
          <a:srgbClr val="2F97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reenshow-US.pot 3">
        <a:dk1>
          <a:srgbClr val="CC6600"/>
        </a:dk1>
        <a:lt1>
          <a:srgbClr val="FFFFFF"/>
        </a:lt1>
        <a:dk2>
          <a:srgbClr val="0A3762"/>
        </a:dk2>
        <a:lt2>
          <a:srgbClr val="0A3762"/>
        </a:lt2>
        <a:accent1>
          <a:srgbClr val="005EE0"/>
        </a:accent1>
        <a:accent2>
          <a:srgbClr val="137513"/>
        </a:accent2>
        <a:accent3>
          <a:srgbClr val="AAAEB7"/>
        </a:accent3>
        <a:accent4>
          <a:srgbClr val="DADADA"/>
        </a:accent4>
        <a:accent5>
          <a:srgbClr val="AAB6ED"/>
        </a:accent5>
        <a:accent6>
          <a:srgbClr val="106910"/>
        </a:accent6>
        <a:hlink>
          <a:srgbClr val="B69300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10997</TotalTime>
  <Words>560</Words>
  <Application>Microsoft Office PowerPoint</Application>
  <PresentationFormat>On-screen Show (4:3)</PresentationFormat>
  <Paragraphs>267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SimSun</vt:lpstr>
      <vt:lpstr>Arial</vt:lpstr>
      <vt:lpstr>Calibri</vt:lpstr>
      <vt:lpstr>Cambria Math</vt:lpstr>
      <vt:lpstr>Times New Roman</vt:lpstr>
      <vt:lpstr>Trebuchet MS</vt:lpstr>
      <vt:lpstr>Wingdings</vt:lpstr>
      <vt:lpstr>Screenshow-US</vt:lpstr>
      <vt:lpstr>An Integer Programming Application:  Meal Plans using Fast Food Chains</vt:lpstr>
      <vt:lpstr>Agenda</vt:lpstr>
      <vt:lpstr>Introduction &amp; Problem Statement </vt:lpstr>
      <vt:lpstr>Practical Objective &amp; Constraints</vt:lpstr>
      <vt:lpstr>Data, Parameters, &amp; Variables</vt:lpstr>
      <vt:lpstr>Mixed Integer Programming Model</vt:lpstr>
      <vt:lpstr>Model Implementation</vt:lpstr>
      <vt:lpstr>Model Implementation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Foster</dc:creator>
  <cp:lastModifiedBy>Grace Foster</cp:lastModifiedBy>
  <cp:revision>136</cp:revision>
  <dcterms:created xsi:type="dcterms:W3CDTF">2014-09-26T19:16:32Z</dcterms:created>
  <dcterms:modified xsi:type="dcterms:W3CDTF">2016-03-13T23:48:35Z</dcterms:modified>
</cp:coreProperties>
</file>