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8" r:id="rId6"/>
    <p:sldId id="270" r:id="rId7"/>
    <p:sldId id="272" r:id="rId8"/>
    <p:sldId id="271" r:id="rId9"/>
    <p:sldId id="259" r:id="rId10"/>
    <p:sldId id="260" r:id="rId11"/>
    <p:sldId id="261" r:id="rId12"/>
    <p:sldId id="262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now12@gmail.com" initials="p" lastIdx="1" clrIdx="0">
    <p:extLst>
      <p:ext uri="{19B8F6BF-5375-455C-9EA6-DF929625EA0E}">
        <p15:presenceInfo xmlns:p15="http://schemas.microsoft.com/office/powerpoint/2012/main" userId="9d933f863fd3f9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1T12:43:00.8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87AA68-CC66-4185-84C6-803F310F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B636641-E24F-4C49-B376-5FC5A227E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BF0E34-3FF4-4D81-A235-30483F9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4FEF60-693E-4343-88F5-9A5CDD8F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C5CE21-0CF2-488F-9DE1-53C539E3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1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DEDFAD-D046-4527-A4B8-8CC28F3E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4B0795-6527-42C1-A5B1-AA3B02D9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07F355-A928-49CC-8EF4-F530AD16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EB03D8-B0BE-44A1-B6E2-48149775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68D6D5-98E0-4116-8395-840BD834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8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06D2E69-2B37-46B8-A05B-3AF49001A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1346EAA-0441-4B1E-8475-72A5FD3F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AFBD5B-8BDF-4FEE-9D18-1D083262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1C9702-CBB5-484A-B2CC-5EFB2A7D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5CCDF2-E43A-4684-A6CE-A817FCF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62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29C729-E586-4FEF-A975-AD373EEE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3BB209-3B6A-44AD-82DD-2E6553CC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1DC13C-3B48-4245-A7C1-98E7546D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C9B57C-5209-44DC-97C3-ACE0385F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68AEF4-438F-4035-A307-99EA2A28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7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6BE10-D2C8-472F-8CAD-66D5F58D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E9D573-13C8-4774-8BF6-D5A01146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7D2D7C-0597-4632-B81E-3004CBF9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9D375B-D53D-4A3B-83CC-1D4B3EBA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FC834A-7025-4874-AF13-20C6D93A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2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0401DD-A7C2-4748-A7D4-BBD69664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3D2B4D-BD3E-4576-B361-5C44A48E2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528821-DA22-4332-A472-5401B58E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2DA0A5-10EA-40ED-8B26-C51AE5D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AAA91B-9182-4A7C-99BE-8B14DB48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9CE7D32-85A4-41DD-BC86-3868F91E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DC90E5-D718-4765-9EA1-82587455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5896A0-95ED-4A58-BAA8-FBE7292F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D889339-B713-4A03-AA10-495E1421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684B800-DE84-4583-8D25-5F28D167A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16C7DCA-7658-4468-A856-41F12C154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930CE1A-DBA0-4F8C-AB9B-71155275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3A75918-66C1-4E0E-8DD2-4AB96ABF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377C1B-A0C5-46F2-8FEF-BF128526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7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00C67A-7849-4E5D-BA14-9970EBA9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707A74-3339-4D4F-8F59-CC8A4CF4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7A0E7FC-23AF-4602-86C7-AD9CDB5D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43DAC76-F2A5-443A-B9A7-0A44E566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9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C04E923-0D5B-44DF-91CE-FA4996D2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D3EFCCA-8644-4582-851E-13A0CA17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E66428-BDDD-4378-9977-5DCF0D23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84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BBDC8-5B98-4517-846D-632C7BB5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CD0958-01CF-4F68-9F17-7EFCEF0B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3547E2-4657-4072-A67F-AFE4220A5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8C15-B63C-4863-B666-A44BFEE1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8516B9-5E5C-4769-B028-55590BEE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767AFD-83D2-4B27-A605-2D3A327E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35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7427D-08DC-451B-9A6E-1E7C74A4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461CD4E-9193-4D96-918D-0A139C747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1E985E-215D-43A0-B8D2-00C68803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03B9706-B457-4F83-A8D6-41ED656E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FCBF0ED-8A52-4DEA-816C-88276A63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FC5BE3-98BB-4C88-8E6E-48D09B26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9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F341C02-6DE8-4DE4-B762-A37B980D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8D1924-544B-4E45-841F-D9D3AF9D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C66A21-AAA9-4F4D-91E2-110BE9FDD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450A-4DF2-4490-8E1C-B366DF36F248}" type="datetimeFigureOut">
              <a:rPr lang="pl-PL" smtClean="0"/>
              <a:t>24.04.2021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ABD517-59BD-4EE3-84CC-A2DB24452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CE2195-2374-421F-B879-9D120FAFD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06FD-2A57-49CE-A1C1-BE919CBC99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6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EB9507-201B-4A05-971E-EF034CA85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6022"/>
          </a:xfrm>
        </p:spPr>
        <p:txBody>
          <a:bodyPr/>
          <a:lstStyle/>
          <a:p>
            <a:r>
              <a:rPr lang="pl-PL" dirty="0"/>
              <a:t>Wtorek 27.04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0BD28C-5D61-4D2C-9FAE-A52CF6112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UMCS.ai</a:t>
            </a:r>
          </a:p>
          <a:p>
            <a:endParaRPr lang="pl-PL" dirty="0"/>
          </a:p>
          <a:p>
            <a:r>
              <a:rPr lang="pl-PL" dirty="0"/>
              <a:t>Klasyfikacja zbiorów – problem </a:t>
            </a:r>
            <a:r>
              <a:rPr lang="pl-PL" dirty="0" err="1"/>
              <a:t>Titanica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36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  <p:sp>
        <p:nvSpPr>
          <p:cNvPr id="6" name="Objaśnienie: linia 5">
            <a:extLst>
              <a:ext uri="{FF2B5EF4-FFF2-40B4-BE49-F238E27FC236}">
                <a16:creationId xmlns:a16="http://schemas.microsoft.com/office/drawing/2014/main" id="{A14EC8CE-1BFE-4D29-9EA6-AA3A4F497B4D}"/>
              </a:ext>
            </a:extLst>
          </p:cNvPr>
          <p:cNvSpPr/>
          <p:nvPr/>
        </p:nvSpPr>
        <p:spPr>
          <a:xfrm>
            <a:off x="3560802" y="5168629"/>
            <a:ext cx="1802859" cy="1050587"/>
          </a:xfrm>
          <a:prstGeom prst="borderCallout1">
            <a:avLst>
              <a:gd name="adj1" fmla="val 1466"/>
              <a:gd name="adj2" fmla="val 49221"/>
              <a:gd name="adj3" fmla="val -312191"/>
              <a:gd name="adj4" fmla="val -49484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Survived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0 – zginął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1 - przeżył</a:t>
            </a:r>
          </a:p>
        </p:txBody>
      </p:sp>
      <p:sp>
        <p:nvSpPr>
          <p:cNvPr id="8" name="Objaśnienie: linia 7">
            <a:extLst>
              <a:ext uri="{FF2B5EF4-FFF2-40B4-BE49-F238E27FC236}">
                <a16:creationId xmlns:a16="http://schemas.microsoft.com/office/drawing/2014/main" id="{B979AAC8-9AC7-4BC1-B8E8-D87D5276D67C}"/>
              </a:ext>
            </a:extLst>
          </p:cNvPr>
          <p:cNvSpPr/>
          <p:nvPr/>
        </p:nvSpPr>
        <p:spPr>
          <a:xfrm>
            <a:off x="7143504" y="4591726"/>
            <a:ext cx="1802859" cy="1050587"/>
          </a:xfrm>
          <a:prstGeom prst="borderCallout1">
            <a:avLst>
              <a:gd name="adj1" fmla="val 1466"/>
              <a:gd name="adj2" fmla="val 49221"/>
              <a:gd name="adj3" fmla="val -255401"/>
              <a:gd name="adj4" fmla="val -220708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Pclass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sz="1600" dirty="0">
                <a:solidFill>
                  <a:schemeClr val="tx1"/>
                </a:solidFill>
              </a:rPr>
              <a:t>Podział pasażerów na klasy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Objaśnienie: linia 8">
            <a:extLst>
              <a:ext uri="{FF2B5EF4-FFF2-40B4-BE49-F238E27FC236}">
                <a16:creationId xmlns:a16="http://schemas.microsoft.com/office/drawing/2014/main" id="{83A6BB14-CA79-4535-976D-E340F38DCD2A}"/>
              </a:ext>
            </a:extLst>
          </p:cNvPr>
          <p:cNvSpPr/>
          <p:nvPr/>
        </p:nvSpPr>
        <p:spPr>
          <a:xfrm>
            <a:off x="7250508" y="2546044"/>
            <a:ext cx="1802859" cy="1050587"/>
          </a:xfrm>
          <a:prstGeom prst="borderCallout1">
            <a:avLst>
              <a:gd name="adj1" fmla="val 1466"/>
              <a:gd name="adj2" fmla="val 49221"/>
              <a:gd name="adj3" fmla="val -58488"/>
              <a:gd name="adj4" fmla="val -13869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Name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sz="1600" dirty="0">
                <a:solidFill>
                  <a:schemeClr val="tx1"/>
                </a:solidFill>
              </a:rPr>
              <a:t>Imiona, nazwiska</a:t>
            </a:r>
          </a:p>
          <a:p>
            <a:pPr algn="ctr"/>
            <a:r>
              <a:rPr lang="pl-PL" sz="1600" dirty="0">
                <a:solidFill>
                  <a:schemeClr val="tx1"/>
                </a:solidFill>
              </a:rPr>
              <a:t>oraz tytuły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9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  <p:sp>
        <p:nvSpPr>
          <p:cNvPr id="6" name="Objaśnienie: linia 5">
            <a:extLst>
              <a:ext uri="{FF2B5EF4-FFF2-40B4-BE49-F238E27FC236}">
                <a16:creationId xmlns:a16="http://schemas.microsoft.com/office/drawing/2014/main" id="{A14EC8CE-1BFE-4D29-9EA6-AA3A4F497B4D}"/>
              </a:ext>
            </a:extLst>
          </p:cNvPr>
          <p:cNvSpPr/>
          <p:nvPr/>
        </p:nvSpPr>
        <p:spPr>
          <a:xfrm>
            <a:off x="1829279" y="1958502"/>
            <a:ext cx="1802859" cy="460443"/>
          </a:xfrm>
          <a:prstGeom prst="borderCallout1">
            <a:avLst>
              <a:gd name="adj1" fmla="val 53935"/>
              <a:gd name="adj2" fmla="val 100660"/>
              <a:gd name="adj3" fmla="val -25154"/>
              <a:gd name="adj4" fmla="val 241884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Płeć</a:t>
            </a:r>
          </a:p>
        </p:txBody>
      </p:sp>
      <p:sp>
        <p:nvSpPr>
          <p:cNvPr id="8" name="Objaśnienie: linia 7">
            <a:extLst>
              <a:ext uri="{FF2B5EF4-FFF2-40B4-BE49-F238E27FC236}">
                <a16:creationId xmlns:a16="http://schemas.microsoft.com/office/drawing/2014/main" id="{B979AAC8-9AC7-4BC1-B8E8-D87D5276D67C}"/>
              </a:ext>
            </a:extLst>
          </p:cNvPr>
          <p:cNvSpPr/>
          <p:nvPr/>
        </p:nvSpPr>
        <p:spPr>
          <a:xfrm>
            <a:off x="2542162" y="3429000"/>
            <a:ext cx="2302212" cy="492597"/>
          </a:xfrm>
          <a:prstGeom prst="borderCallout1">
            <a:avLst>
              <a:gd name="adj1" fmla="val 1466"/>
              <a:gd name="adj2" fmla="val 49221"/>
              <a:gd name="adj3" fmla="val -216671"/>
              <a:gd name="adj4" fmla="val 176381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Wiek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Objaśnienie: linia 8">
            <a:extLst>
              <a:ext uri="{FF2B5EF4-FFF2-40B4-BE49-F238E27FC236}">
                <a16:creationId xmlns:a16="http://schemas.microsoft.com/office/drawing/2014/main" id="{83A6BB14-CA79-4535-976D-E340F38DCD2A}"/>
              </a:ext>
            </a:extLst>
          </p:cNvPr>
          <p:cNvSpPr/>
          <p:nvPr/>
        </p:nvSpPr>
        <p:spPr>
          <a:xfrm>
            <a:off x="4189379" y="5063838"/>
            <a:ext cx="2130197" cy="1050587"/>
          </a:xfrm>
          <a:prstGeom prst="borderCallout1">
            <a:avLst>
              <a:gd name="adj1" fmla="val 1466"/>
              <a:gd name="adj2" fmla="val 49221"/>
              <a:gd name="adj3" fmla="val -220216"/>
              <a:gd name="adj4" fmla="val 134996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err="1">
                <a:solidFill>
                  <a:schemeClr val="tx1"/>
                </a:solidFill>
              </a:rPr>
              <a:t>SibSp</a:t>
            </a:r>
            <a:r>
              <a:rPr lang="pl-PL" sz="1200" b="1" dirty="0">
                <a:solidFill>
                  <a:schemeClr val="tx1"/>
                </a:solidFill>
              </a:rPr>
              <a:t> = </a:t>
            </a:r>
            <a:r>
              <a:rPr lang="pl-PL" sz="1200" b="1" dirty="0" err="1">
                <a:solidFill>
                  <a:schemeClr val="tx1"/>
                </a:solidFill>
              </a:rPr>
              <a:t>siblings</a:t>
            </a:r>
            <a:r>
              <a:rPr lang="pl-PL" sz="1200" b="1" dirty="0">
                <a:solidFill>
                  <a:schemeClr val="tx1"/>
                </a:solidFill>
              </a:rPr>
              <a:t>/</a:t>
            </a:r>
            <a:r>
              <a:rPr lang="pl-PL" sz="1200" b="1" dirty="0" err="1">
                <a:solidFill>
                  <a:schemeClr val="tx1"/>
                </a:solidFill>
              </a:rPr>
              <a:t>spouse</a:t>
            </a:r>
            <a:endParaRPr lang="pl-PL" sz="1200" b="1" dirty="0">
              <a:solidFill>
                <a:schemeClr val="tx1"/>
              </a:solidFill>
            </a:endParaRP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Liczba rodzeństwa (oraz ew. małżonek/ka) na pokładzie</a:t>
            </a:r>
          </a:p>
        </p:txBody>
      </p:sp>
    </p:spTree>
    <p:extLst>
      <p:ext uri="{BB962C8B-B14F-4D97-AF65-F5344CB8AC3E}">
        <p14:creationId xmlns:p14="http://schemas.microsoft.com/office/powerpoint/2010/main" val="74000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  <p:sp>
        <p:nvSpPr>
          <p:cNvPr id="6" name="Objaśnienie: linia 5">
            <a:extLst>
              <a:ext uri="{FF2B5EF4-FFF2-40B4-BE49-F238E27FC236}">
                <a16:creationId xmlns:a16="http://schemas.microsoft.com/office/drawing/2014/main" id="{A14EC8CE-1BFE-4D29-9EA6-AA3A4F497B4D}"/>
              </a:ext>
            </a:extLst>
          </p:cNvPr>
          <p:cNvSpPr/>
          <p:nvPr/>
        </p:nvSpPr>
        <p:spPr>
          <a:xfrm>
            <a:off x="1829279" y="1958502"/>
            <a:ext cx="2133121" cy="692624"/>
          </a:xfrm>
          <a:prstGeom prst="borderCallout1">
            <a:avLst>
              <a:gd name="adj1" fmla="val 56751"/>
              <a:gd name="adj2" fmla="val 100135"/>
              <a:gd name="adj3" fmla="val -13918"/>
              <a:gd name="adj4" fmla="val 264077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Parch = </a:t>
            </a:r>
            <a:r>
              <a:rPr lang="pl-PL" sz="1400" b="1" dirty="0" err="1">
                <a:solidFill>
                  <a:schemeClr val="tx1"/>
                </a:solidFill>
              </a:rPr>
              <a:t>parents</a:t>
            </a:r>
            <a:r>
              <a:rPr lang="pl-PL" sz="1400" b="1" dirty="0">
                <a:solidFill>
                  <a:schemeClr val="tx1"/>
                </a:solidFill>
              </a:rPr>
              <a:t>/</a:t>
            </a:r>
            <a:r>
              <a:rPr lang="pl-PL" sz="1400" b="1" dirty="0" err="1">
                <a:solidFill>
                  <a:schemeClr val="tx1"/>
                </a:solidFill>
              </a:rPr>
              <a:t>children</a:t>
            </a:r>
            <a:endParaRPr lang="pl-PL" sz="1400" b="1" dirty="0">
              <a:solidFill>
                <a:schemeClr val="tx1"/>
              </a:solidFill>
            </a:endParaRPr>
          </a:p>
          <a:p>
            <a:pPr algn="ctr"/>
            <a:r>
              <a:rPr lang="pl-PL" sz="1400" dirty="0">
                <a:solidFill>
                  <a:schemeClr val="tx1"/>
                </a:solidFill>
              </a:rPr>
              <a:t>Liczba rodziców/dzieci na pokładzie</a:t>
            </a:r>
          </a:p>
        </p:txBody>
      </p:sp>
      <p:sp>
        <p:nvSpPr>
          <p:cNvPr id="8" name="Objaśnienie: linia 7">
            <a:extLst>
              <a:ext uri="{FF2B5EF4-FFF2-40B4-BE49-F238E27FC236}">
                <a16:creationId xmlns:a16="http://schemas.microsoft.com/office/drawing/2014/main" id="{B979AAC8-9AC7-4BC1-B8E8-D87D5276D67C}"/>
              </a:ext>
            </a:extLst>
          </p:cNvPr>
          <p:cNvSpPr/>
          <p:nvPr/>
        </p:nvSpPr>
        <p:spPr>
          <a:xfrm>
            <a:off x="2542162" y="3429000"/>
            <a:ext cx="2302212" cy="492597"/>
          </a:xfrm>
          <a:prstGeom prst="borderCallout1">
            <a:avLst>
              <a:gd name="adj1" fmla="val 1466"/>
              <a:gd name="adj2" fmla="val 49221"/>
              <a:gd name="adj3" fmla="val -262749"/>
              <a:gd name="adj4" fmla="val 232156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Numer/id biletu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Objaśnienie: linia 8">
            <a:extLst>
              <a:ext uri="{FF2B5EF4-FFF2-40B4-BE49-F238E27FC236}">
                <a16:creationId xmlns:a16="http://schemas.microsoft.com/office/drawing/2014/main" id="{83A6BB14-CA79-4535-976D-E340F38DCD2A}"/>
              </a:ext>
            </a:extLst>
          </p:cNvPr>
          <p:cNvSpPr/>
          <p:nvPr/>
        </p:nvSpPr>
        <p:spPr>
          <a:xfrm>
            <a:off x="4189379" y="5063838"/>
            <a:ext cx="2130197" cy="492597"/>
          </a:xfrm>
          <a:prstGeom prst="borderCallout1">
            <a:avLst>
              <a:gd name="adj1" fmla="val 1466"/>
              <a:gd name="adj2" fmla="val 49221"/>
              <a:gd name="adj3" fmla="val -516356"/>
              <a:gd name="adj4" fmla="val 218107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</a:rPr>
              <a:t>Fare</a:t>
            </a:r>
            <a:endParaRPr lang="pl-PL" sz="1200" b="1" dirty="0">
              <a:solidFill>
                <a:schemeClr val="tx1"/>
              </a:solidFill>
            </a:endParaRP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Opłata za bilet</a:t>
            </a:r>
          </a:p>
        </p:txBody>
      </p:sp>
    </p:spTree>
    <p:extLst>
      <p:ext uri="{BB962C8B-B14F-4D97-AF65-F5344CB8AC3E}">
        <p14:creationId xmlns:p14="http://schemas.microsoft.com/office/powerpoint/2010/main" val="163178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  <p:sp>
        <p:nvSpPr>
          <p:cNvPr id="8" name="Objaśnienie: linia 7">
            <a:extLst>
              <a:ext uri="{FF2B5EF4-FFF2-40B4-BE49-F238E27FC236}">
                <a16:creationId xmlns:a16="http://schemas.microsoft.com/office/drawing/2014/main" id="{B979AAC8-9AC7-4BC1-B8E8-D87D5276D67C}"/>
              </a:ext>
            </a:extLst>
          </p:cNvPr>
          <p:cNvSpPr/>
          <p:nvPr/>
        </p:nvSpPr>
        <p:spPr>
          <a:xfrm>
            <a:off x="4675762" y="2404827"/>
            <a:ext cx="2302212" cy="492597"/>
          </a:xfrm>
          <a:prstGeom prst="borderCallout1">
            <a:avLst>
              <a:gd name="adj1" fmla="val 1466"/>
              <a:gd name="adj2" fmla="val 49221"/>
              <a:gd name="adj3" fmla="val -102134"/>
              <a:gd name="adj4" fmla="val 201452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Numer kabiny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Objaśnienie: linia 8">
            <a:extLst>
              <a:ext uri="{FF2B5EF4-FFF2-40B4-BE49-F238E27FC236}">
                <a16:creationId xmlns:a16="http://schemas.microsoft.com/office/drawing/2014/main" id="{83A6BB14-CA79-4535-976D-E340F38DCD2A}"/>
              </a:ext>
            </a:extLst>
          </p:cNvPr>
          <p:cNvSpPr/>
          <p:nvPr/>
        </p:nvSpPr>
        <p:spPr>
          <a:xfrm>
            <a:off x="6212732" y="4382902"/>
            <a:ext cx="2130197" cy="1434238"/>
          </a:xfrm>
          <a:prstGeom prst="borderCallout1">
            <a:avLst>
              <a:gd name="adj1" fmla="val 1466"/>
              <a:gd name="adj2" fmla="val 49221"/>
              <a:gd name="adj3" fmla="val -127312"/>
              <a:gd name="adj4" fmla="val 184314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b="1" dirty="0">
              <a:solidFill>
                <a:schemeClr val="tx1"/>
              </a:solidFill>
            </a:endParaRPr>
          </a:p>
          <a:p>
            <a:pPr algn="ctr"/>
            <a:r>
              <a:rPr lang="pl-PL" sz="1600" b="1" dirty="0" err="1">
                <a:solidFill>
                  <a:schemeClr val="tx1"/>
                </a:solidFill>
              </a:rPr>
              <a:t>Embarked</a:t>
            </a:r>
            <a:endParaRPr lang="pl-PL" sz="1200" b="1" dirty="0">
              <a:solidFill>
                <a:schemeClr val="tx1"/>
              </a:solidFill>
            </a:endParaRP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Skąd wsiadł pasażer?</a:t>
            </a: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S – </a:t>
            </a:r>
            <a:r>
              <a:rPr lang="pl-PL" sz="1200" dirty="0" err="1">
                <a:solidFill>
                  <a:schemeClr val="tx1"/>
                </a:solidFill>
              </a:rPr>
              <a:t>Southampton</a:t>
            </a:r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C – Cherbourg</a:t>
            </a: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Q - </a:t>
            </a:r>
            <a:r>
              <a:rPr lang="pl-PL" sz="1200" dirty="0" err="1">
                <a:solidFill>
                  <a:schemeClr val="tx1"/>
                </a:solidFill>
              </a:rPr>
              <a:t>Queenstown</a:t>
            </a:r>
            <a:endParaRPr lang="pl-PL" sz="1200" dirty="0">
              <a:solidFill>
                <a:schemeClr val="tx1"/>
              </a:solidFill>
            </a:endParaRPr>
          </a:p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1AA66-EA90-4520-8363-1A16040F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F1899B-61B1-4A2B-8443-685AA7A4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88" y="1086322"/>
            <a:ext cx="10849583" cy="56063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sz="3000" b="1" u="sng" dirty="0"/>
              <a:t>Read </a:t>
            </a:r>
            <a:r>
              <a:rPr lang="pl-PL" sz="3000" b="1" u="sng" dirty="0" err="1"/>
              <a:t>dataset</a:t>
            </a:r>
            <a:endParaRPr lang="pl-PL" sz="3000" b="1" u="sng" dirty="0"/>
          </a:p>
          <a:p>
            <a:pPr marL="0" indent="0">
              <a:buNone/>
            </a:pPr>
            <a:r>
              <a:rPr lang="pl-PL" dirty="0" err="1"/>
              <a:t>df</a:t>
            </a:r>
            <a:r>
              <a:rPr lang="pl-PL" dirty="0"/>
              <a:t> = </a:t>
            </a:r>
            <a:r>
              <a:rPr lang="pl-PL" dirty="0" err="1"/>
              <a:t>pd.read_csv</a:t>
            </a:r>
            <a:r>
              <a:rPr lang="pl-PL" dirty="0"/>
              <a:t>('data.csv')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sz="3000" b="1" u="sng" dirty="0" err="1"/>
              <a:t>Analyse</a:t>
            </a:r>
            <a:r>
              <a:rPr lang="pl-PL" sz="3000" b="1" u="sng" dirty="0"/>
              <a:t> data</a:t>
            </a:r>
          </a:p>
          <a:p>
            <a:pPr marL="0" indent="0">
              <a:buNone/>
            </a:pPr>
            <a:r>
              <a:rPr lang="pl-PL" b="1" dirty="0" err="1"/>
              <a:t>Print</a:t>
            </a:r>
            <a:r>
              <a:rPr lang="pl-PL" b="1" dirty="0"/>
              <a:t> </a:t>
            </a:r>
            <a:r>
              <a:rPr lang="pl-PL" b="1" dirty="0" err="1"/>
              <a:t>head</a:t>
            </a:r>
            <a:r>
              <a:rPr lang="pl-PL" b="1" dirty="0"/>
              <a:t> / </a:t>
            </a:r>
            <a:r>
              <a:rPr lang="pl-PL" b="1" dirty="0" err="1"/>
              <a:t>tail</a:t>
            </a:r>
            <a:r>
              <a:rPr lang="pl-PL" b="1" dirty="0"/>
              <a:t> of </a:t>
            </a:r>
            <a:r>
              <a:rPr lang="pl-PL" b="1" dirty="0" err="1"/>
              <a:t>dataset</a:t>
            </a:r>
            <a:endParaRPr lang="pl-PL" b="1" dirty="0"/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("</a:t>
            </a:r>
            <a:r>
              <a:rPr lang="pl-PL" dirty="0" err="1"/>
              <a:t>Head</a:t>
            </a:r>
            <a:r>
              <a:rPr lang="pl-PL" dirty="0"/>
              <a:t>:\n", </a:t>
            </a:r>
            <a:r>
              <a:rPr lang="pl-PL" dirty="0" err="1"/>
              <a:t>df.head</a:t>
            </a:r>
            <a:r>
              <a:rPr lang="pl-PL" dirty="0"/>
              <a:t>(n=5))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("</a:t>
            </a:r>
            <a:r>
              <a:rPr lang="pl-PL" dirty="0" err="1"/>
              <a:t>Tail</a:t>
            </a:r>
            <a:r>
              <a:rPr lang="pl-PL" dirty="0"/>
              <a:t>:\n", </a:t>
            </a:r>
            <a:r>
              <a:rPr lang="pl-PL" dirty="0" err="1"/>
              <a:t>df.tail</a:t>
            </a:r>
            <a:r>
              <a:rPr lang="pl-PL" dirty="0"/>
              <a:t>(n=10))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/>
              <a:t>Get </a:t>
            </a:r>
            <a:r>
              <a:rPr lang="pl-PL" b="1" dirty="0" err="1"/>
              <a:t>column</a:t>
            </a:r>
            <a:r>
              <a:rPr lang="pl-PL" b="1" dirty="0"/>
              <a:t> </a:t>
            </a:r>
            <a:r>
              <a:rPr lang="pl-PL" b="1" dirty="0" err="1"/>
              <a:t>names</a:t>
            </a:r>
            <a:endParaRPr lang="pl-PL" b="1" dirty="0"/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("</a:t>
            </a:r>
            <a:r>
              <a:rPr lang="pl-PL" dirty="0" err="1"/>
              <a:t>Column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: ", </a:t>
            </a:r>
            <a:r>
              <a:rPr lang="pl-PL" dirty="0" err="1"/>
              <a:t>df.columns</a:t>
            </a:r>
            <a:r>
              <a:rPr lang="pl-PL" dirty="0"/>
              <a:t>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dataframe</a:t>
            </a:r>
            <a:endParaRPr lang="pl-PL" b="1" dirty="0"/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df.describe</a:t>
            </a:r>
            <a:r>
              <a:rPr lang="pl-PL" dirty="0"/>
              <a:t>())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 err="1"/>
              <a:t>Check</a:t>
            </a:r>
            <a:r>
              <a:rPr lang="pl-PL" b="1" dirty="0"/>
              <a:t> </a:t>
            </a:r>
            <a:r>
              <a:rPr lang="pl-PL" b="1" dirty="0" err="1"/>
              <a:t>if</a:t>
            </a:r>
            <a:r>
              <a:rPr lang="pl-PL" b="1" dirty="0"/>
              <a:t> </a:t>
            </a:r>
            <a:r>
              <a:rPr lang="pl-PL" b="1" dirty="0" err="1"/>
              <a:t>dataframe</a:t>
            </a:r>
            <a:r>
              <a:rPr lang="pl-PL" b="1" dirty="0"/>
              <a:t> </a:t>
            </a:r>
            <a:r>
              <a:rPr lang="pl-PL" b="1" dirty="0" err="1"/>
              <a:t>has</a:t>
            </a:r>
            <a:r>
              <a:rPr lang="pl-PL" b="1" dirty="0"/>
              <a:t> </a:t>
            </a:r>
            <a:r>
              <a:rPr lang="pl-PL" b="1" dirty="0" err="1"/>
              <a:t>NaN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endParaRPr lang="pl-PL" b="1" dirty="0"/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df.isna</a:t>
            </a:r>
            <a:r>
              <a:rPr lang="pl-PL" dirty="0"/>
              <a:t>())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df.isna</a:t>
            </a:r>
            <a:r>
              <a:rPr lang="pl-PL" dirty="0"/>
              <a:t>().</a:t>
            </a:r>
            <a:r>
              <a:rPr lang="pl-PL" dirty="0" err="1"/>
              <a:t>any</a:t>
            </a:r>
            <a:r>
              <a:rPr lang="pl-PL" dirty="0"/>
              <a:t>())</a:t>
            </a:r>
          </a:p>
          <a:p>
            <a:pPr marL="0" indent="0">
              <a:buNone/>
            </a:pPr>
            <a:r>
              <a:rPr lang="pl-PL" dirty="0"/>
              <a:t>        </a:t>
            </a:r>
          </a:p>
          <a:p>
            <a:pPr marL="0" indent="0">
              <a:buNone/>
            </a:pPr>
            <a:r>
              <a:rPr lang="pl-PL" b="1" dirty="0" err="1"/>
              <a:t>Print</a:t>
            </a:r>
            <a:r>
              <a:rPr lang="pl-PL" b="1" dirty="0"/>
              <a:t> </a:t>
            </a:r>
            <a:r>
              <a:rPr lang="pl-PL" b="1" dirty="0" err="1"/>
              <a:t>feature</a:t>
            </a:r>
            <a:r>
              <a:rPr lang="pl-PL" b="1" dirty="0"/>
              <a:t> </a:t>
            </a:r>
            <a:r>
              <a:rPr lang="pl-PL" b="1" dirty="0" err="1"/>
              <a:t>correlations</a:t>
            </a:r>
            <a:r>
              <a:rPr lang="pl-PL" b="1" dirty="0"/>
              <a:t>    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</a:t>
            </a:r>
            <a:r>
              <a:rPr lang="pl-PL" dirty="0"/>
              <a:t>[['Sex', '</a:t>
            </a:r>
            <a:r>
              <a:rPr lang="pl-PL" dirty="0" err="1"/>
              <a:t>Survived</a:t>
            </a:r>
            <a:r>
              <a:rPr lang="pl-PL" dirty="0"/>
              <a:t>']].</a:t>
            </a:r>
            <a:r>
              <a:rPr lang="pl-PL" dirty="0" err="1"/>
              <a:t>groupby</a:t>
            </a:r>
            <a:r>
              <a:rPr lang="pl-PL" dirty="0"/>
              <a:t>(['Sex'], </a:t>
            </a:r>
            <a:r>
              <a:rPr lang="pl-PL" dirty="0" err="1"/>
              <a:t>as_index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).</a:t>
            </a:r>
            <a:r>
              <a:rPr lang="pl-PL" dirty="0" err="1"/>
              <a:t>mean</a:t>
            </a:r>
            <a:r>
              <a:rPr lang="pl-PL" dirty="0"/>
              <a:t>())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</a:t>
            </a:r>
            <a:r>
              <a:rPr lang="pl-PL" dirty="0"/>
              <a:t>[['</a:t>
            </a:r>
            <a:r>
              <a:rPr lang="pl-PL" dirty="0" err="1"/>
              <a:t>Pclass</a:t>
            </a:r>
            <a:r>
              <a:rPr lang="pl-PL" dirty="0"/>
              <a:t>', '</a:t>
            </a:r>
            <a:r>
              <a:rPr lang="pl-PL" dirty="0" err="1"/>
              <a:t>Survived</a:t>
            </a:r>
            <a:r>
              <a:rPr lang="pl-PL" dirty="0"/>
              <a:t>']].</a:t>
            </a:r>
            <a:r>
              <a:rPr lang="pl-PL" dirty="0" err="1"/>
              <a:t>groupby</a:t>
            </a:r>
            <a:r>
              <a:rPr lang="pl-PL" dirty="0"/>
              <a:t>(['</a:t>
            </a:r>
            <a:r>
              <a:rPr lang="pl-PL" dirty="0" err="1"/>
              <a:t>Pclass</a:t>
            </a:r>
            <a:r>
              <a:rPr lang="pl-PL" dirty="0"/>
              <a:t>'], </a:t>
            </a:r>
            <a:r>
              <a:rPr lang="pl-PL" dirty="0" err="1"/>
              <a:t>as_index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).</a:t>
            </a:r>
            <a:r>
              <a:rPr lang="pl-PL" dirty="0" err="1"/>
              <a:t>mean</a:t>
            </a:r>
            <a:r>
              <a:rPr lang="pl-PL" dirty="0"/>
              <a:t>())</a:t>
            </a:r>
          </a:p>
          <a:p>
            <a:pPr marL="0" indent="0">
              <a:buNone/>
            </a:pP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df</a:t>
            </a:r>
            <a:r>
              <a:rPr lang="pl-PL" dirty="0"/>
              <a:t>[['</a:t>
            </a:r>
            <a:r>
              <a:rPr lang="pl-PL" dirty="0" err="1"/>
              <a:t>SibSp</a:t>
            </a:r>
            <a:r>
              <a:rPr lang="pl-PL" dirty="0"/>
              <a:t>', '</a:t>
            </a:r>
            <a:r>
              <a:rPr lang="pl-PL" dirty="0" err="1"/>
              <a:t>Survived</a:t>
            </a:r>
            <a:r>
              <a:rPr lang="pl-PL" dirty="0"/>
              <a:t>']].</a:t>
            </a:r>
            <a:r>
              <a:rPr lang="pl-PL" dirty="0" err="1"/>
              <a:t>groupby</a:t>
            </a:r>
            <a:r>
              <a:rPr lang="pl-PL" dirty="0"/>
              <a:t>(['</a:t>
            </a:r>
            <a:r>
              <a:rPr lang="pl-PL" dirty="0" err="1"/>
              <a:t>SibSp</a:t>
            </a:r>
            <a:r>
              <a:rPr lang="pl-PL" dirty="0"/>
              <a:t>'], </a:t>
            </a:r>
            <a:r>
              <a:rPr lang="pl-PL" dirty="0" err="1"/>
              <a:t>as_index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).</a:t>
            </a:r>
            <a:r>
              <a:rPr lang="pl-PL" dirty="0" err="1"/>
              <a:t>mean</a:t>
            </a:r>
            <a:r>
              <a:rPr lang="pl-PL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430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1AA66-EA90-4520-8363-1A16040F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Preprocessing</a:t>
            </a:r>
            <a:r>
              <a:rPr lang="pl-PL" dirty="0"/>
              <a:t>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F1899B-61B1-4A2B-8443-685AA7A4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88" y="1086322"/>
            <a:ext cx="10849583" cy="5606307"/>
          </a:xfrm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pl-PL" sz="1200" b="1" dirty="0"/>
              <a:t>Drop </a:t>
            </a:r>
            <a:r>
              <a:rPr lang="pl-PL" sz="1200" b="1" dirty="0" err="1"/>
              <a:t>column</a:t>
            </a:r>
            <a:r>
              <a:rPr lang="pl-PL" sz="1200" b="1" dirty="0"/>
              <a:t> / </a:t>
            </a:r>
            <a:r>
              <a:rPr lang="pl-PL" sz="1200" b="1" dirty="0" err="1"/>
              <a:t>row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 = </a:t>
            </a:r>
            <a:r>
              <a:rPr lang="pl-PL" sz="1100" dirty="0" err="1"/>
              <a:t>df.drop</a:t>
            </a:r>
            <a:r>
              <a:rPr lang="pl-PL" sz="1100" dirty="0"/>
              <a:t>(['</a:t>
            </a:r>
            <a:r>
              <a:rPr lang="pl-PL" sz="1100" dirty="0" err="1"/>
              <a:t>PassengerId</a:t>
            </a:r>
            <a:r>
              <a:rPr lang="pl-PL" sz="1100" dirty="0"/>
              <a:t>', '</a:t>
            </a:r>
            <a:r>
              <a:rPr lang="pl-PL" sz="1100" dirty="0" err="1"/>
              <a:t>Ticket</a:t>
            </a:r>
            <a:r>
              <a:rPr lang="pl-PL" sz="1100" dirty="0"/>
              <a:t>'], </a:t>
            </a:r>
            <a:r>
              <a:rPr lang="pl-PL" sz="1100" dirty="0" err="1"/>
              <a:t>axis</a:t>
            </a:r>
            <a:r>
              <a:rPr lang="pl-PL" sz="1100" dirty="0"/>
              <a:t>=1) 	# </a:t>
            </a:r>
            <a:r>
              <a:rPr lang="pl-PL" sz="1100" dirty="0" err="1"/>
              <a:t>Column</a:t>
            </a:r>
            <a:br>
              <a:rPr lang="pl-PL" sz="1100" dirty="0"/>
            </a:br>
            <a:r>
              <a:rPr lang="pl-PL" sz="1100" dirty="0" err="1"/>
              <a:t>df</a:t>
            </a:r>
            <a:r>
              <a:rPr lang="pl-PL" sz="1100" dirty="0"/>
              <a:t> = </a:t>
            </a:r>
            <a:r>
              <a:rPr lang="pl-PL" sz="1100" dirty="0" err="1"/>
              <a:t>df.drop</a:t>
            </a:r>
            <a:r>
              <a:rPr lang="pl-PL" sz="1100" dirty="0"/>
              <a:t>(0, </a:t>
            </a:r>
            <a:r>
              <a:rPr lang="pl-PL" sz="1100" dirty="0" err="1"/>
              <a:t>axis</a:t>
            </a:r>
            <a:r>
              <a:rPr lang="pl-PL" sz="1100" dirty="0"/>
              <a:t>=0)                                       	# </a:t>
            </a:r>
            <a:r>
              <a:rPr lang="pl-PL" sz="1100" dirty="0" err="1"/>
              <a:t>Row</a:t>
            </a:r>
            <a:r>
              <a:rPr lang="pl-PL" sz="1100" dirty="0"/>
              <a:t> #0</a:t>
            </a:r>
            <a:endParaRPr lang="pl-PL" sz="1200" b="1" u="sng" dirty="0"/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/>
              <a:t>Drop </a:t>
            </a:r>
            <a:r>
              <a:rPr lang="pl-PL" sz="1200" b="1" dirty="0" err="1"/>
              <a:t>rows</a:t>
            </a:r>
            <a:r>
              <a:rPr lang="pl-PL" sz="1200" b="1" dirty="0"/>
              <a:t> with </a:t>
            </a:r>
            <a:r>
              <a:rPr lang="pl-PL" sz="1200" b="1" dirty="0" err="1"/>
              <a:t>any</a:t>
            </a:r>
            <a:r>
              <a:rPr lang="pl-PL" sz="1200" b="1" dirty="0"/>
              <a:t> </a:t>
            </a:r>
            <a:r>
              <a:rPr lang="pl-PL" sz="1200" b="1" dirty="0" err="1"/>
              <a:t>NaN</a:t>
            </a:r>
            <a:r>
              <a:rPr lang="pl-PL" sz="1200" b="1" dirty="0"/>
              <a:t> </a:t>
            </a:r>
            <a:r>
              <a:rPr lang="pl-PL" sz="1200" b="1" dirty="0" err="1"/>
              <a:t>value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 = </a:t>
            </a:r>
            <a:r>
              <a:rPr lang="pl-PL" sz="1100" dirty="0" err="1"/>
              <a:t>df.dropna</a:t>
            </a:r>
            <a:r>
              <a:rPr lang="pl-PL" sz="1100" dirty="0"/>
              <a:t>()</a:t>
            </a:r>
            <a:endParaRPr lang="pl-PL" sz="1200" b="1" u="sng" dirty="0"/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 err="1"/>
              <a:t>Fill</a:t>
            </a:r>
            <a:r>
              <a:rPr lang="pl-PL" sz="1200" b="1" dirty="0"/>
              <a:t> </a:t>
            </a:r>
            <a:r>
              <a:rPr lang="pl-PL" sz="1200" b="1" dirty="0" err="1"/>
              <a:t>NaN</a:t>
            </a:r>
            <a:r>
              <a:rPr lang="pl-PL" sz="1200" b="1" dirty="0"/>
              <a:t> </a:t>
            </a:r>
            <a:r>
              <a:rPr lang="pl-PL" sz="1200" b="1" dirty="0" err="1"/>
              <a:t>values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['Age'] = </a:t>
            </a:r>
            <a:r>
              <a:rPr lang="pl-PL" sz="1100" dirty="0" err="1"/>
              <a:t>df</a:t>
            </a:r>
            <a:r>
              <a:rPr lang="pl-PL" sz="1100" dirty="0"/>
              <a:t>['Age'].</a:t>
            </a:r>
            <a:r>
              <a:rPr lang="pl-PL" sz="1100" dirty="0" err="1"/>
              <a:t>fillna</a:t>
            </a:r>
            <a:r>
              <a:rPr lang="pl-PL" sz="1100" dirty="0"/>
              <a:t>(</a:t>
            </a:r>
            <a:r>
              <a:rPr lang="pl-PL" sz="1100" dirty="0" err="1"/>
              <a:t>df</a:t>
            </a:r>
            <a:r>
              <a:rPr lang="pl-PL" sz="1100" dirty="0"/>
              <a:t>['Age'].</a:t>
            </a:r>
            <a:r>
              <a:rPr lang="pl-PL" sz="1100" dirty="0" err="1"/>
              <a:t>dropna</a:t>
            </a:r>
            <a:r>
              <a:rPr lang="pl-PL" sz="1100" dirty="0"/>
              <a:t>().median())  	 # </a:t>
            </a:r>
            <a:r>
              <a:rPr lang="pl-PL" sz="1100" dirty="0" err="1"/>
              <a:t>Fill</a:t>
            </a:r>
            <a:r>
              <a:rPr lang="pl-PL" sz="1100" dirty="0"/>
              <a:t> 'Age' with median</a:t>
            </a:r>
            <a:br>
              <a:rPr lang="pl-PL" sz="1100" dirty="0"/>
            </a:br>
            <a:r>
              <a:rPr lang="pl-PL" sz="1100" dirty="0" err="1"/>
              <a:t>df</a:t>
            </a:r>
            <a:r>
              <a:rPr lang="pl-PL" sz="1100" dirty="0"/>
              <a:t>['Age'] = </a:t>
            </a:r>
            <a:r>
              <a:rPr lang="pl-PL" sz="1100" dirty="0" err="1"/>
              <a:t>df</a:t>
            </a:r>
            <a:r>
              <a:rPr lang="pl-PL" sz="1100" dirty="0"/>
              <a:t>['Age'].</a:t>
            </a:r>
            <a:r>
              <a:rPr lang="pl-PL" sz="1100" dirty="0" err="1"/>
              <a:t>fillna</a:t>
            </a:r>
            <a:r>
              <a:rPr lang="pl-PL" sz="1100" dirty="0"/>
              <a:t>(</a:t>
            </a:r>
            <a:r>
              <a:rPr lang="pl-PL" sz="1100" dirty="0" err="1"/>
              <a:t>method</a:t>
            </a:r>
            <a:r>
              <a:rPr lang="pl-PL" sz="1100" dirty="0"/>
              <a:t>='</a:t>
            </a:r>
            <a:r>
              <a:rPr lang="pl-PL" sz="1100" dirty="0" err="1"/>
              <a:t>ffill</a:t>
            </a:r>
            <a:r>
              <a:rPr lang="pl-PL" sz="1100" dirty="0"/>
              <a:t>')                	 # </a:t>
            </a:r>
            <a:r>
              <a:rPr lang="pl-PL" sz="1100" dirty="0" err="1"/>
              <a:t>ffill</a:t>
            </a:r>
            <a:r>
              <a:rPr lang="pl-PL" sz="1100" dirty="0"/>
              <a:t> = </a:t>
            </a:r>
            <a:r>
              <a:rPr lang="pl-PL" sz="1100" dirty="0" err="1"/>
              <a:t>forward</a:t>
            </a:r>
            <a:r>
              <a:rPr lang="pl-PL" sz="1100" dirty="0"/>
              <a:t> </a:t>
            </a:r>
            <a:r>
              <a:rPr lang="pl-PL" sz="1100" dirty="0" err="1"/>
              <a:t>fill</a:t>
            </a:r>
            <a:r>
              <a:rPr lang="pl-PL" sz="1100" dirty="0"/>
              <a:t> ; </a:t>
            </a:r>
            <a:r>
              <a:rPr lang="pl-PL" sz="1100" dirty="0" err="1"/>
              <a:t>bfill</a:t>
            </a:r>
            <a:r>
              <a:rPr lang="pl-PL" sz="1100" dirty="0"/>
              <a:t> = </a:t>
            </a:r>
            <a:r>
              <a:rPr lang="pl-PL" sz="1100" dirty="0" err="1"/>
              <a:t>backward</a:t>
            </a:r>
            <a:r>
              <a:rPr lang="pl-PL" sz="1100" dirty="0"/>
              <a:t> </a:t>
            </a:r>
            <a:r>
              <a:rPr lang="pl-PL" sz="1100" dirty="0" err="1"/>
              <a:t>fill</a:t>
            </a:r>
            <a:endParaRPr lang="pl-PL" sz="1200" b="1" u="sng" dirty="0"/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 err="1"/>
              <a:t>Categorical</a:t>
            </a:r>
            <a:r>
              <a:rPr lang="pl-PL" sz="1200" b="1" dirty="0"/>
              <a:t> </a:t>
            </a:r>
            <a:r>
              <a:rPr lang="pl-PL" sz="1200" b="1" dirty="0" err="1"/>
              <a:t>feature</a:t>
            </a:r>
            <a:r>
              <a:rPr lang="pl-PL" sz="1200" b="1" dirty="0"/>
              <a:t> </a:t>
            </a:r>
            <a:r>
              <a:rPr lang="pl-PL" sz="1200" b="1" dirty="0" err="1"/>
              <a:t>normalization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['</a:t>
            </a:r>
            <a:r>
              <a:rPr lang="pl-PL" sz="1100" dirty="0" err="1"/>
              <a:t>Embarked</a:t>
            </a:r>
            <a:r>
              <a:rPr lang="pl-PL" sz="1100" dirty="0"/>
              <a:t>'] = </a:t>
            </a:r>
            <a:r>
              <a:rPr lang="pl-PL" sz="1100" dirty="0" err="1"/>
              <a:t>LabelEncoder</a:t>
            </a:r>
            <a:r>
              <a:rPr lang="pl-PL" sz="1100" dirty="0"/>
              <a:t>().</a:t>
            </a:r>
            <a:r>
              <a:rPr lang="pl-PL" sz="1100" dirty="0" err="1"/>
              <a:t>fit_transform</a:t>
            </a:r>
            <a:r>
              <a:rPr lang="pl-PL" sz="1100" dirty="0"/>
              <a:t>(</a:t>
            </a:r>
            <a:r>
              <a:rPr lang="pl-PL" sz="1100" dirty="0" err="1"/>
              <a:t>df</a:t>
            </a:r>
            <a:r>
              <a:rPr lang="pl-PL" sz="1100" dirty="0"/>
              <a:t>['</a:t>
            </a:r>
            <a:r>
              <a:rPr lang="pl-PL" sz="1100" dirty="0" err="1"/>
              <a:t>Embarked</a:t>
            </a:r>
            <a:r>
              <a:rPr lang="pl-PL" sz="1100" dirty="0"/>
              <a:t>'])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 err="1"/>
              <a:t>Cast</a:t>
            </a:r>
            <a:r>
              <a:rPr lang="pl-PL" sz="1200" b="1" dirty="0"/>
              <a:t> </a:t>
            </a:r>
            <a:r>
              <a:rPr lang="pl-PL" sz="1200" b="1" dirty="0" err="1"/>
              <a:t>values</a:t>
            </a:r>
            <a:r>
              <a:rPr lang="pl-PL" sz="1200" b="1" dirty="0"/>
              <a:t> to </a:t>
            </a:r>
            <a:r>
              <a:rPr lang="pl-PL" sz="1200" b="1" dirty="0" err="1"/>
              <a:t>specified</a:t>
            </a:r>
            <a:r>
              <a:rPr lang="pl-PL" sz="1200" b="1" dirty="0"/>
              <a:t> format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['Age'] = </a:t>
            </a:r>
            <a:r>
              <a:rPr lang="pl-PL" sz="1100" dirty="0" err="1"/>
              <a:t>df</a:t>
            </a:r>
            <a:r>
              <a:rPr lang="pl-PL" sz="1100" dirty="0"/>
              <a:t>['Age'].</a:t>
            </a:r>
            <a:r>
              <a:rPr lang="pl-PL" sz="1100" dirty="0" err="1"/>
              <a:t>astype</a:t>
            </a:r>
            <a:r>
              <a:rPr lang="pl-PL" sz="1100" dirty="0"/>
              <a:t>('</a:t>
            </a:r>
            <a:r>
              <a:rPr lang="pl-PL" sz="1100" dirty="0" err="1"/>
              <a:t>int</a:t>
            </a:r>
            <a:r>
              <a:rPr lang="pl-PL" sz="1100" dirty="0"/>
              <a:t>')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/>
              <a:t>New </a:t>
            </a:r>
            <a:r>
              <a:rPr lang="pl-PL" sz="1200" b="1" dirty="0" err="1"/>
              <a:t>features</a:t>
            </a:r>
            <a:r>
              <a:rPr lang="pl-PL" sz="1200" b="1" dirty="0"/>
              <a:t> (</a:t>
            </a:r>
            <a:r>
              <a:rPr lang="pl-PL" sz="1200" b="1" dirty="0" err="1"/>
              <a:t>using</a:t>
            </a:r>
            <a:r>
              <a:rPr lang="pl-PL" sz="1200" b="1" dirty="0"/>
              <a:t> list </a:t>
            </a:r>
            <a:r>
              <a:rPr lang="pl-PL" sz="1200" b="1" dirty="0" err="1"/>
              <a:t>comprehension</a:t>
            </a:r>
            <a:r>
              <a:rPr lang="pl-PL" sz="1200" b="1" dirty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100" dirty="0" err="1"/>
              <a:t>df</a:t>
            </a:r>
            <a:r>
              <a:rPr lang="pl-PL" sz="1100" dirty="0"/>
              <a:t>['</a:t>
            </a:r>
            <a:r>
              <a:rPr lang="pl-PL" sz="1100" dirty="0" err="1"/>
              <a:t>Age_child</a:t>
            </a:r>
            <a:r>
              <a:rPr lang="pl-PL" sz="1100" dirty="0"/>
              <a:t>'] = [</a:t>
            </a:r>
            <a:r>
              <a:rPr lang="pl-PL" sz="1100" dirty="0" err="1"/>
              <a:t>int</a:t>
            </a:r>
            <a:r>
              <a:rPr lang="pl-PL" sz="1100" dirty="0"/>
              <a:t>(x&lt;18) for x in </a:t>
            </a:r>
            <a:r>
              <a:rPr lang="pl-PL" sz="1100" dirty="0" err="1"/>
              <a:t>df</a:t>
            </a:r>
            <a:r>
              <a:rPr lang="pl-PL" sz="1100" dirty="0"/>
              <a:t>['Age’]]</a:t>
            </a:r>
            <a:br>
              <a:rPr lang="pl-PL" sz="1100" dirty="0"/>
            </a:br>
            <a:r>
              <a:rPr lang="pl-PL" sz="1100" dirty="0" err="1"/>
              <a:t>df</a:t>
            </a:r>
            <a:r>
              <a:rPr lang="pl-PL" sz="1100" dirty="0"/>
              <a:t>['</a:t>
            </a:r>
            <a:r>
              <a:rPr lang="pl-PL" sz="1100" dirty="0" err="1"/>
              <a:t>Age_adult</a:t>
            </a:r>
            <a:r>
              <a:rPr lang="pl-PL" sz="1100" dirty="0"/>
              <a:t>'] = [</a:t>
            </a:r>
            <a:r>
              <a:rPr lang="pl-PL" sz="1100" dirty="0" err="1"/>
              <a:t>int</a:t>
            </a:r>
            <a:r>
              <a:rPr lang="pl-PL" sz="1100" dirty="0"/>
              <a:t>(x&gt;=18) for x in </a:t>
            </a:r>
            <a:r>
              <a:rPr lang="pl-PL" sz="1100" dirty="0" err="1"/>
              <a:t>df</a:t>
            </a:r>
            <a:r>
              <a:rPr lang="pl-PL" sz="1100" dirty="0"/>
              <a:t>['Age’]]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1200" b="1" dirty="0" err="1"/>
              <a:t>Scale</a:t>
            </a:r>
            <a:r>
              <a:rPr lang="pl-PL" sz="1200" b="1" dirty="0"/>
              <a:t> </a:t>
            </a:r>
            <a:r>
              <a:rPr lang="pl-PL" sz="1200" b="1" dirty="0" err="1"/>
              <a:t>values</a:t>
            </a:r>
            <a:endParaRPr lang="pl-PL" sz="1200" b="1" dirty="0"/>
          </a:p>
          <a:p>
            <a:pPr marL="0" indent="0">
              <a:lnSpc>
                <a:spcPts val="1500"/>
              </a:lnSpc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sklearn.preprocessing</a:t>
            </a:r>
            <a:r>
              <a:rPr lang="en-US" sz="1200" dirty="0"/>
              <a:t> import </a:t>
            </a:r>
            <a:r>
              <a:rPr lang="en-US" sz="1200" dirty="0" err="1"/>
              <a:t>MinMaxScaler</a:t>
            </a:r>
            <a:br>
              <a:rPr lang="pl-PL" sz="1200" dirty="0"/>
            </a:br>
            <a:r>
              <a:rPr lang="pl-PL" sz="1100" dirty="0" err="1"/>
              <a:t>df</a:t>
            </a:r>
            <a:r>
              <a:rPr lang="pl-PL" sz="1100" dirty="0"/>
              <a:t>[['Age', '</a:t>
            </a:r>
            <a:r>
              <a:rPr lang="pl-PL" sz="1100" dirty="0" err="1"/>
              <a:t>Fare</a:t>
            </a:r>
            <a:r>
              <a:rPr lang="pl-PL" sz="1100" dirty="0"/>
              <a:t>']] = </a:t>
            </a:r>
            <a:r>
              <a:rPr lang="pl-PL" sz="1100" dirty="0" err="1"/>
              <a:t>MinMaxScaler</a:t>
            </a:r>
            <a:r>
              <a:rPr lang="pl-PL" sz="1100" dirty="0"/>
              <a:t>().</a:t>
            </a:r>
            <a:r>
              <a:rPr lang="pl-PL" sz="1100" dirty="0" err="1"/>
              <a:t>fit_transform</a:t>
            </a:r>
            <a:r>
              <a:rPr lang="pl-PL" sz="1100" dirty="0"/>
              <a:t>(</a:t>
            </a:r>
            <a:r>
              <a:rPr lang="pl-PL" sz="1100" dirty="0" err="1"/>
              <a:t>df</a:t>
            </a:r>
            <a:r>
              <a:rPr lang="pl-PL" sz="1100" dirty="0"/>
              <a:t>[['Age', '</a:t>
            </a:r>
            <a:r>
              <a:rPr lang="pl-PL" sz="1100" dirty="0" err="1"/>
              <a:t>Fare</a:t>
            </a:r>
            <a:r>
              <a:rPr lang="pl-PL" sz="1100" dirty="0"/>
              <a:t>']])</a:t>
            </a:r>
          </a:p>
          <a:p>
            <a:pPr marL="0" indent="0">
              <a:buNone/>
            </a:pP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8385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9A9502-310D-46DF-BAB9-0D190F53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Overfitting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2D7DA6B-DDCB-477B-9018-4990850B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4" y="1936188"/>
            <a:ext cx="11565412" cy="41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7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a train/test split for your Machine Learning model? –  MachineCurve">
            <a:extLst>
              <a:ext uri="{FF2B5EF4-FFF2-40B4-BE49-F238E27FC236}">
                <a16:creationId xmlns:a16="http://schemas.microsoft.com/office/drawing/2014/main" id="{4DC6359F-BBF7-42E7-9343-9F83C281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734563"/>
            <a:ext cx="7829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2AB177E0-B2EF-43C6-B4DE-202B965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Overfitting</a:t>
            </a:r>
            <a:r>
              <a:rPr lang="pl-PL" dirty="0"/>
              <a:t> – jak uniknąć?</a:t>
            </a:r>
          </a:p>
        </p:txBody>
      </p:sp>
    </p:spTree>
    <p:extLst>
      <p:ext uri="{BB962C8B-B14F-4D97-AF65-F5344CB8AC3E}">
        <p14:creationId xmlns:p14="http://schemas.microsoft.com/office/powerpoint/2010/main" val="3696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4F9FD-44BC-47D7-8904-CCC15491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Wartość </a:t>
            </a:r>
            <a:r>
              <a:rPr lang="pl-PL" dirty="0" err="1"/>
              <a:t>accuracy</a:t>
            </a:r>
            <a:r>
              <a:rPr lang="pl-PL" dirty="0"/>
              <a:t> na przestrzeni epok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64BC08E-DD61-453A-9DD6-B8CEC96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08734"/>
            <a:ext cx="11353800" cy="49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3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4F9FD-44BC-47D7-8904-CCC15491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Wartość </a:t>
            </a:r>
            <a:r>
              <a:rPr lang="pl-PL" dirty="0" err="1"/>
              <a:t>loss</a:t>
            </a:r>
            <a:r>
              <a:rPr lang="pl-PL" dirty="0"/>
              <a:t> na przestrzeni epok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F7BB35-E936-4AFF-BDF9-0C75F3A0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19530"/>
            <a:ext cx="11353800" cy="50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>
            <a:extLst>
              <a:ext uri="{FF2B5EF4-FFF2-40B4-BE49-F238E27FC236}">
                <a16:creationId xmlns:a16="http://schemas.microsoft.com/office/drawing/2014/main" id="{2AB177E0-B2EF-43C6-B4DE-202B965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Overfitting</a:t>
            </a:r>
            <a:r>
              <a:rPr lang="pl-PL" dirty="0"/>
              <a:t> – jak uniknąć?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6287946-1C76-4E36-ACB4-95D91F2BCA36}"/>
              </a:ext>
            </a:extLst>
          </p:cNvPr>
          <p:cNvSpPr txBox="1"/>
          <p:nvPr/>
        </p:nvSpPr>
        <p:spPr>
          <a:xfrm>
            <a:off x="838200" y="1874197"/>
            <a:ext cx="8370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tensorflow.keras.callbacks</a:t>
            </a:r>
            <a:r>
              <a:rPr lang="en-US" dirty="0"/>
              <a:t> import </a:t>
            </a:r>
            <a:r>
              <a:rPr lang="en-US" b="1" dirty="0" err="1"/>
              <a:t>EarlyStopping</a:t>
            </a:r>
            <a:endParaRPr lang="pl-PL" b="1" dirty="0"/>
          </a:p>
          <a:p>
            <a:endParaRPr lang="en-US" b="1" dirty="0"/>
          </a:p>
          <a:p>
            <a:r>
              <a:rPr lang="pl-PL" dirty="0" err="1"/>
              <a:t>history</a:t>
            </a:r>
            <a:r>
              <a:rPr lang="pl-PL" dirty="0"/>
              <a:t> = </a:t>
            </a:r>
            <a:r>
              <a:rPr lang="pl-PL" dirty="0" err="1"/>
              <a:t>model.fit</a:t>
            </a:r>
            <a:r>
              <a:rPr lang="pl-PL" dirty="0"/>
              <a:t>(x=</a:t>
            </a:r>
            <a:r>
              <a:rPr lang="pl-PL" dirty="0" err="1"/>
              <a:t>X_train</a:t>
            </a:r>
            <a:r>
              <a:rPr lang="pl-PL" dirty="0"/>
              <a:t>, y=</a:t>
            </a:r>
            <a:r>
              <a:rPr lang="pl-PL" dirty="0" err="1"/>
              <a:t>Y_train</a:t>
            </a:r>
            <a:r>
              <a:rPr lang="pl-PL" dirty="0"/>
              <a:t>, </a:t>
            </a:r>
            <a:r>
              <a:rPr lang="pl-PL" dirty="0" err="1"/>
              <a:t>epochs</a:t>
            </a:r>
            <a:r>
              <a:rPr lang="pl-PL" dirty="0"/>
              <a:t>=200, </a:t>
            </a:r>
            <a:r>
              <a:rPr lang="pl-PL" dirty="0" err="1"/>
              <a:t>batch_size</a:t>
            </a:r>
            <a:r>
              <a:rPr lang="pl-PL" dirty="0"/>
              <a:t>=16,</a:t>
            </a:r>
          </a:p>
          <a:p>
            <a:r>
              <a:rPr lang="pl-PL" dirty="0"/>
              <a:t>                    </a:t>
            </a:r>
            <a:r>
              <a:rPr lang="pl-PL" dirty="0" err="1"/>
              <a:t>validation_split</a:t>
            </a:r>
            <a:r>
              <a:rPr lang="pl-PL" dirty="0"/>
              <a:t>=0.2, </a:t>
            </a:r>
            <a:r>
              <a:rPr lang="en-US" b="1" dirty="0"/>
              <a:t>callbacks=[</a:t>
            </a:r>
            <a:r>
              <a:rPr lang="en-US" b="1" dirty="0" err="1"/>
              <a:t>EarlyStopping</a:t>
            </a:r>
            <a:r>
              <a:rPr lang="en-US" b="1" dirty="0"/>
              <a:t>(monitor='loss', patience=2)])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history.history</a:t>
            </a:r>
            <a:r>
              <a:rPr lang="pl-PL" dirty="0"/>
              <a:t>[‚</a:t>
            </a:r>
            <a:r>
              <a:rPr lang="pl-PL" dirty="0" err="1"/>
              <a:t>loss</a:t>
            </a:r>
            <a:r>
              <a:rPr lang="pl-PL" dirty="0"/>
              <a:t>’] = wartości </a:t>
            </a:r>
            <a:r>
              <a:rPr lang="pl-PL" dirty="0" err="1"/>
              <a:t>loss</a:t>
            </a:r>
            <a:r>
              <a:rPr lang="pl-PL" dirty="0"/>
              <a:t> dla zbioru </a:t>
            </a:r>
            <a:r>
              <a:rPr lang="pl-PL" dirty="0" err="1"/>
              <a:t>train</a:t>
            </a:r>
            <a:endParaRPr lang="pl-PL" dirty="0"/>
          </a:p>
          <a:p>
            <a:r>
              <a:rPr lang="pl-PL" dirty="0" err="1"/>
              <a:t>history.history</a:t>
            </a:r>
            <a:r>
              <a:rPr lang="pl-PL" dirty="0"/>
              <a:t>[‚</a:t>
            </a:r>
            <a:r>
              <a:rPr lang="pl-PL" dirty="0" err="1"/>
              <a:t>val_loss</a:t>
            </a:r>
            <a:r>
              <a:rPr lang="pl-PL" dirty="0"/>
              <a:t>’] = wartości </a:t>
            </a:r>
            <a:r>
              <a:rPr lang="pl-PL" dirty="0" err="1"/>
              <a:t>loss</a:t>
            </a:r>
            <a:r>
              <a:rPr lang="pl-PL" dirty="0"/>
              <a:t> dla zbioru </a:t>
            </a:r>
            <a:r>
              <a:rPr lang="pl-PL" dirty="0" err="1"/>
              <a:t>valid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959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5EBC7-3ACA-4510-97B3-C056822F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l-PL" dirty="0"/>
              <a:t>Funkcje straty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438E73-FEC2-442E-BE9E-EC1A8992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44" y="1325563"/>
            <a:ext cx="10515600" cy="525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u="sng" dirty="0"/>
              <a:t>Klasyfikacja binarna:</a:t>
            </a:r>
            <a:br>
              <a:rPr lang="pl-PL" sz="2400" dirty="0"/>
            </a:br>
            <a:r>
              <a:rPr lang="pl-PL" sz="2400" dirty="0"/>
              <a:t>używamy aktywacji </a:t>
            </a:r>
            <a:r>
              <a:rPr lang="pl-PL" sz="2400" b="1" dirty="0" err="1"/>
              <a:t>sigmoid</a:t>
            </a:r>
            <a:r>
              <a:rPr lang="pl-PL" sz="2400" dirty="0"/>
              <a:t> oraz funkcji straty </a:t>
            </a:r>
            <a:r>
              <a:rPr lang="pl-PL" sz="2400" b="1" dirty="0" err="1"/>
              <a:t>binary</a:t>
            </a:r>
            <a:r>
              <a:rPr lang="pl-PL" sz="2400" b="1" dirty="0"/>
              <a:t> </a:t>
            </a:r>
            <a:r>
              <a:rPr lang="pl-PL" sz="2400" b="1" dirty="0" err="1"/>
              <a:t>crossentropy</a:t>
            </a:r>
            <a:endParaRPr lang="pl-PL" sz="2400" b="1" dirty="0"/>
          </a:p>
          <a:p>
            <a:pPr marL="0" indent="0">
              <a:buNone/>
            </a:pPr>
            <a:endParaRPr lang="pl-PL" sz="2400" b="1" dirty="0"/>
          </a:p>
          <a:p>
            <a:pPr marL="0" indent="0">
              <a:buNone/>
            </a:pPr>
            <a:r>
              <a:rPr lang="pl-PL" sz="2400" u="sng" dirty="0"/>
              <a:t>Klasyfikacja wieloklasowa:</a:t>
            </a:r>
            <a:br>
              <a:rPr lang="pl-PL" sz="2400" dirty="0"/>
            </a:br>
            <a:r>
              <a:rPr lang="pl-PL" sz="2400" dirty="0"/>
              <a:t>używamy aktywacji </a:t>
            </a:r>
            <a:r>
              <a:rPr lang="pl-PL" sz="2400" b="1" dirty="0" err="1"/>
              <a:t>softmax</a:t>
            </a:r>
            <a:r>
              <a:rPr lang="pl-PL" sz="2400" dirty="0"/>
              <a:t> </a:t>
            </a:r>
            <a:r>
              <a:rPr lang="pl-PL" sz="2400" dirty="0" err="1"/>
              <a:t>orax</a:t>
            </a:r>
            <a:r>
              <a:rPr lang="pl-PL" sz="2400" dirty="0"/>
              <a:t> funkcji straty </a:t>
            </a:r>
            <a:r>
              <a:rPr lang="pl-PL" sz="2400" b="1" dirty="0" err="1"/>
              <a:t>categorical</a:t>
            </a:r>
            <a:r>
              <a:rPr lang="pl-PL" sz="2400" b="1" dirty="0"/>
              <a:t> </a:t>
            </a:r>
            <a:r>
              <a:rPr lang="pl-PL" sz="2400" b="1" dirty="0" err="1"/>
              <a:t>crossentropy</a:t>
            </a:r>
            <a:endParaRPr lang="pl-PL" sz="2400" b="1" dirty="0"/>
          </a:p>
          <a:p>
            <a:pPr marL="0" indent="0">
              <a:buNone/>
            </a:pPr>
            <a:endParaRPr lang="pl-PL" sz="2400" b="1" dirty="0"/>
          </a:p>
          <a:p>
            <a:pPr marL="0" indent="0">
              <a:buNone/>
            </a:pPr>
            <a:r>
              <a:rPr lang="pl-PL" sz="2400" u="sng" dirty="0"/>
              <a:t>Regresja:</a:t>
            </a:r>
            <a:br>
              <a:rPr lang="pl-PL" sz="2400" dirty="0"/>
            </a:br>
            <a:r>
              <a:rPr lang="pl-PL" sz="2400" dirty="0"/>
              <a:t>MAE – </a:t>
            </a:r>
            <a:r>
              <a:rPr lang="pl-PL" sz="2400" dirty="0" err="1"/>
              <a:t>mean</a:t>
            </a:r>
            <a:r>
              <a:rPr lang="pl-PL" sz="2400" dirty="0"/>
              <a:t> </a:t>
            </a:r>
            <a:r>
              <a:rPr lang="pl-PL" sz="2400" dirty="0" err="1"/>
              <a:t>absolute</a:t>
            </a:r>
            <a:r>
              <a:rPr lang="pl-PL" sz="2400" dirty="0"/>
              <a:t> error</a:t>
            </a:r>
            <a:br>
              <a:rPr lang="pl-PL" sz="2400" dirty="0"/>
            </a:br>
            <a:r>
              <a:rPr lang="pl-PL" sz="2400" dirty="0"/>
              <a:t>MSE – </a:t>
            </a:r>
            <a:r>
              <a:rPr lang="pl-PL" sz="2400" dirty="0" err="1"/>
              <a:t>mean</a:t>
            </a:r>
            <a:r>
              <a:rPr lang="pl-PL" sz="2400" dirty="0"/>
              <a:t> </a:t>
            </a:r>
            <a:r>
              <a:rPr lang="pl-PL" sz="2400" dirty="0" err="1"/>
              <a:t>square</a:t>
            </a:r>
            <a:r>
              <a:rPr lang="pl-PL" sz="2400" dirty="0"/>
              <a:t> error</a:t>
            </a:r>
            <a:br>
              <a:rPr lang="pl-PL" sz="2400" dirty="0"/>
            </a:br>
            <a:r>
              <a:rPr lang="pl-PL" sz="2400" dirty="0"/>
              <a:t>MAPE – </a:t>
            </a:r>
            <a:r>
              <a:rPr lang="pl-PL" sz="2400" dirty="0" err="1"/>
              <a:t>mean</a:t>
            </a:r>
            <a:r>
              <a:rPr lang="pl-PL" sz="2400" dirty="0"/>
              <a:t> </a:t>
            </a:r>
            <a:r>
              <a:rPr lang="pl-PL" sz="2400" dirty="0" err="1"/>
              <a:t>absolute</a:t>
            </a:r>
            <a:r>
              <a:rPr lang="pl-PL" sz="2400" dirty="0"/>
              <a:t> </a:t>
            </a:r>
            <a:r>
              <a:rPr lang="pl-PL" sz="2400" dirty="0" err="1"/>
              <a:t>percentage</a:t>
            </a:r>
            <a:r>
              <a:rPr lang="pl-PL" sz="2400" dirty="0"/>
              <a:t> error</a:t>
            </a:r>
          </a:p>
          <a:p>
            <a:pPr marL="0" indent="0">
              <a:buNone/>
            </a:pPr>
            <a:endParaRPr lang="pl-PL" sz="2400" b="1" dirty="0"/>
          </a:p>
          <a:p>
            <a:pPr marL="0" indent="0">
              <a:buNone/>
            </a:pPr>
            <a:endParaRPr lang="pl-PL" sz="2400" b="1" dirty="0"/>
          </a:p>
          <a:p>
            <a:pPr marL="0" indent="0">
              <a:buNone/>
            </a:pPr>
            <a:r>
              <a:rPr lang="pl-PL" sz="2000" dirty="0"/>
              <a:t>Można doczytać trochę więcej: https://neptune.ai/blog/keras-loss-functions</a:t>
            </a:r>
            <a:endParaRPr lang="pl-PL" sz="2400" dirty="0"/>
          </a:p>
          <a:p>
            <a:pPr marL="0" indent="0">
              <a:buNone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58868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17FFE-44A5-40FF-8B5E-DE601694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94B9FA-53C6-40D0-BCE3-2E760DB4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400" dirty="0"/>
              <a:t>Przeanalizuj zbiór danych </a:t>
            </a:r>
            <a:r>
              <a:rPr lang="pl-PL" sz="2400" dirty="0" err="1"/>
              <a:t>Titanic</a:t>
            </a:r>
            <a:endParaRPr lang="pl-PL" sz="2400" dirty="0"/>
          </a:p>
          <a:p>
            <a:pPr>
              <a:buFontTx/>
              <a:buChar char="-"/>
            </a:pPr>
            <a:r>
              <a:rPr lang="pl-PL" sz="2400" dirty="0"/>
              <a:t>Wykonaj transformację kolumn do odpowiedniej postaci</a:t>
            </a:r>
          </a:p>
          <a:p>
            <a:pPr>
              <a:buFontTx/>
              <a:buChar char="-"/>
            </a:pPr>
            <a:r>
              <a:rPr lang="pl-PL" sz="2400" dirty="0"/>
              <a:t>Zamodeluj dane (np. MLP – </a:t>
            </a:r>
            <a:r>
              <a:rPr lang="pl-PL" sz="2400" dirty="0" err="1"/>
              <a:t>Keras</a:t>
            </a:r>
            <a:r>
              <a:rPr lang="pl-PL" sz="2400" dirty="0"/>
              <a:t>, [KNN, SVM, </a:t>
            </a:r>
            <a:r>
              <a:rPr lang="pl-PL" sz="2400" dirty="0" err="1"/>
              <a:t>Random</a:t>
            </a:r>
            <a:r>
              <a:rPr lang="pl-PL" sz="2400" dirty="0"/>
              <a:t> </a:t>
            </a:r>
            <a:r>
              <a:rPr lang="pl-PL" sz="2400" dirty="0" err="1"/>
              <a:t>Forest</a:t>
            </a:r>
            <a:r>
              <a:rPr lang="pl-PL" sz="2400" dirty="0"/>
              <a:t>] – </a:t>
            </a:r>
            <a:r>
              <a:rPr lang="pl-PL" sz="2400" dirty="0" err="1"/>
              <a:t>sklearn</a:t>
            </a:r>
            <a:r>
              <a:rPr lang="pl-PL" sz="2400" dirty="0"/>
              <a:t>)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Kopalnia wiedzy:</a:t>
            </a:r>
          </a:p>
          <a:p>
            <a:pPr>
              <a:buFontTx/>
              <a:buChar char="-"/>
            </a:pPr>
            <a:r>
              <a:rPr lang="pl-PL" sz="2400" dirty="0"/>
              <a:t>kaggle.com</a:t>
            </a:r>
          </a:p>
          <a:p>
            <a:pPr>
              <a:buFontTx/>
              <a:buChar char="-"/>
            </a:pPr>
            <a:r>
              <a:rPr lang="pl-PL" sz="2400" dirty="0"/>
              <a:t>medium.com</a:t>
            </a:r>
          </a:p>
          <a:p>
            <a:pPr>
              <a:buFontTx/>
              <a:buChar char="-"/>
            </a:pPr>
            <a:r>
              <a:rPr lang="pl-PL" sz="2400" dirty="0"/>
              <a:t>towardsdatascience.com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329939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7D662-7D02-47EA-B87F-774DA6A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Analiza problemu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F46E1BB-899E-4DA9-A9CC-01EA1140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325563"/>
            <a:ext cx="9260413" cy="53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944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684</Words>
  <Application>Microsoft Office PowerPoint</Application>
  <PresentationFormat>Panoramiczny</PresentationFormat>
  <Paragraphs>100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Wtorek 27.04</vt:lpstr>
      <vt:lpstr>Overfitting</vt:lpstr>
      <vt:lpstr>Overfitting – jak uniknąć?</vt:lpstr>
      <vt:lpstr>Wartość accuracy na przestrzeni epok</vt:lpstr>
      <vt:lpstr>Wartość loss na przestrzeni epok</vt:lpstr>
      <vt:lpstr>Overfitting – jak uniknąć?</vt:lpstr>
      <vt:lpstr>Funkcje straty</vt:lpstr>
      <vt:lpstr>ZADANIE</vt:lpstr>
      <vt:lpstr>Analiza problemu</vt:lpstr>
      <vt:lpstr>Analiza problemu</vt:lpstr>
      <vt:lpstr>Analiza problemu</vt:lpstr>
      <vt:lpstr>Analiza problemu</vt:lpstr>
      <vt:lpstr>Analiza problemu</vt:lpstr>
      <vt:lpstr>Analiza danych</vt:lpstr>
      <vt:lpstr>Preprocessing danych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Wtorek 27.04</dc:title>
  <dc:creator>pawelnow12@gmail.com</dc:creator>
  <cp:lastModifiedBy>pawelnow12@gmail.com</cp:lastModifiedBy>
  <cp:revision>21</cp:revision>
  <dcterms:created xsi:type="dcterms:W3CDTF">2021-04-21T10:32:33Z</dcterms:created>
  <dcterms:modified xsi:type="dcterms:W3CDTF">2021-04-24T13:26:47Z</dcterms:modified>
</cp:coreProperties>
</file>