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52" r:id="rId2"/>
    <p:sldId id="655" r:id="rId3"/>
    <p:sldId id="665" r:id="rId4"/>
    <p:sldId id="660" r:id="rId5"/>
    <p:sldId id="691" r:id="rId6"/>
    <p:sldId id="672" r:id="rId7"/>
    <p:sldId id="675" r:id="rId8"/>
    <p:sldId id="677" r:id="rId9"/>
    <p:sldId id="661" r:id="rId10"/>
    <p:sldId id="698" r:id="rId11"/>
    <p:sldId id="681" r:id="rId12"/>
    <p:sldId id="682" r:id="rId13"/>
    <p:sldId id="680" r:id="rId14"/>
    <p:sldId id="699" r:id="rId15"/>
    <p:sldId id="692" r:id="rId16"/>
    <p:sldId id="686" r:id="rId17"/>
    <p:sldId id="693" r:id="rId18"/>
    <p:sldId id="695" r:id="rId19"/>
    <p:sldId id="696" r:id="rId20"/>
    <p:sldId id="694" r:id="rId21"/>
    <p:sldId id="701" r:id="rId22"/>
    <p:sldId id="700" r:id="rId23"/>
  </p:sldIdLst>
  <p:sldSz cx="9144000" cy="6858000" type="screen4x3"/>
  <p:notesSz cx="6858000" cy="9650413"/>
  <p:defaultTextStyle>
    <a:defPPr>
      <a:defRPr lang="pl-PL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9933FF"/>
    <a:srgbClr val="006600"/>
    <a:srgbClr val="FFFF00"/>
    <a:srgbClr val="AFB6E9"/>
    <a:srgbClr val="CC0000"/>
    <a:srgbClr val="000099"/>
    <a:srgbClr val="858FC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 autoAdjust="0"/>
    <p:restoredTop sz="92620" autoAdjust="0"/>
  </p:normalViewPr>
  <p:slideViewPr>
    <p:cSldViewPr snapToGrid="0">
      <p:cViewPr varScale="1">
        <p:scale>
          <a:sx n="63" d="100"/>
          <a:sy n="63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1800" y="-96"/>
      </p:cViewPr>
      <p:guideLst>
        <p:guide orient="horz" pos="304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pl-PL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C549DB8-A803-42D7-825A-B7FB503280CF}" type="datetime1">
              <a:rPr lang="pl-PL"/>
              <a:pPr/>
              <a:t>2017-07-04</a:t>
            </a:fld>
            <a:endParaRPr lang="pl-PL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66225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pl-PL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66225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8A47579-0D85-468D-8F8E-2F7535D9AF75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912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pl-P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4759E20-0BFB-4E14-9012-43712E813829}" type="datetime1">
              <a:rPr lang="pl-PL"/>
              <a:pPr/>
              <a:t>2017-07-04</a:t>
            </a:fld>
            <a:endParaRPr lang="pl-P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6000" y="723900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4700"/>
            <a:ext cx="5486400" cy="43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6225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pl-P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66225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206AE9A-0FB0-41E2-B2CA-8B8B6041B5E1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990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2140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2219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17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7590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538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0256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7358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579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927C9-5B88-4E5D-A622-F7BBDA3524F8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720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66059-D3D4-4778-831E-4EC4B7A9070F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3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C9440-3543-4A48-B751-326921BB50B2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701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9CC59EA-A5CF-4067-81C9-168DA206FBEA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2150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2945FC2-594C-4DD7-A58E-21DECD47204B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58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B3659-116E-43BE-BC45-2BDACF565B44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521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0D669-3D3A-4357-8502-FCDC78077194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635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2EB0A-5155-48DC-ADFF-3D6381550552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99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575E3-DF9A-43E8-9AA5-593047C6CB55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85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C7FA0-B8B8-4BDD-835D-6AD0456DDDE2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66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7B49E-B663-4F30-A987-692A9406C2A5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94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7DB92-C3FC-4C35-818D-4231C8FB3A19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653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2603C-1525-4F86-A328-EC2E1D388464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26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endParaRPr 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EA826DD5-AC24-45F5-A11F-F4076D36C580}" type="slidenum">
              <a:rPr lang="pl-PL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2580974"/>
            <a:ext cx="2000250" cy="259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48" y="1905000"/>
            <a:ext cx="3928759" cy="392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19953" y="2900966"/>
            <a:ext cx="8229600" cy="1863986"/>
          </a:xfrm>
        </p:spPr>
        <p:txBody>
          <a:bodyPr anchor="ctr"/>
          <a:lstStyle/>
          <a:p>
            <a:r>
              <a:rPr lang="pl-PL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Zastosowanie sztucznych sieci neurnonowych w określaniu rodzaju gruntu na podstawie badań sondą statyczną CPTu</a:t>
            </a: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510899" y="2002512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l-PL" sz="2400" dirty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inż. Paweł Słomka</a:t>
            </a:r>
          </a:p>
        </p:txBody>
      </p:sp>
      <p:sp>
        <p:nvSpPr>
          <p:cNvPr id="4" name="Tytuł 1"/>
          <p:cNvSpPr txBox="1">
            <a:spLocks/>
          </p:cNvSpPr>
          <p:nvPr/>
        </p:nvSpPr>
        <p:spPr bwMode="auto">
          <a:xfrm>
            <a:off x="519952" y="4621981"/>
            <a:ext cx="845203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pl-PL" sz="1600" dirty="0">
                <a:ln w="11430"/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Kierujący pracą:</a:t>
            </a:r>
            <a:r>
              <a:rPr lang="pl-PL" sz="2400" dirty="0">
                <a:ln w="11430"/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sz="2100" dirty="0"/>
              <a:t>dr hab. inż., prof. Pol. Śl. Małgorzata Jastrzębska</a:t>
            </a:r>
            <a:endParaRPr lang="pl-PL" sz="2100" dirty="0">
              <a:ln w="11430"/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0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 bwMode="auto">
          <a:xfrm>
            <a:off x="439947" y="475246"/>
            <a:ext cx="2009955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39947" y="313322"/>
            <a:ext cx="2071478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Dane</a:t>
            </a:r>
          </a:p>
        </p:txBody>
      </p:sp>
      <p:cxnSp>
        <p:nvCxnSpPr>
          <p:cNvPr id="20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248077" y="1219707"/>
            <a:ext cx="819880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96"/>
          <p:cNvSpPr>
            <a:spLocks noChangeArrowheads="1"/>
          </p:cNvSpPr>
          <p:nvPr/>
        </p:nvSpPr>
        <p:spPr bwMode="auto">
          <a:xfrm>
            <a:off x="1562213" y="6003759"/>
            <a:ext cx="5225216" cy="5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Przykładowe dane z wierceń</a:t>
            </a:r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b="43427"/>
          <a:stretch/>
        </p:blipFill>
        <p:spPr bwMode="auto">
          <a:xfrm>
            <a:off x="1207879" y="1579740"/>
            <a:ext cx="6279202" cy="427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96"/>
          <p:cNvSpPr>
            <a:spLocks noChangeArrowheads="1"/>
          </p:cNvSpPr>
          <p:nvPr/>
        </p:nvSpPr>
        <p:spPr bwMode="auto">
          <a:xfrm>
            <a:off x="248077" y="1105407"/>
            <a:ext cx="775518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Analiza danych: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084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7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 bwMode="auto">
          <a:xfrm>
            <a:off x="439947" y="475246"/>
            <a:ext cx="2009955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39947" y="313322"/>
            <a:ext cx="2071478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Dane</a:t>
            </a:r>
          </a:p>
        </p:txBody>
      </p:sp>
      <p:cxnSp>
        <p:nvCxnSpPr>
          <p:cNvPr id="20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248077" y="1219707"/>
            <a:ext cx="819880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96"/>
          <p:cNvSpPr>
            <a:spLocks noChangeArrowheads="1"/>
          </p:cNvSpPr>
          <p:nvPr/>
        </p:nvSpPr>
        <p:spPr bwMode="auto">
          <a:xfrm>
            <a:off x="400477" y="1372107"/>
            <a:ext cx="819880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Filtracja danych: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grunty z warstw o miąższości co najmniej 1,5 m dla gruntów spoistych i 1 m dla gruntów niespoistych,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minimalna odległość od spągu i stropu: 0.75 m dla spoistych i 0.5 m dla niespoistych,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odchylenie sondy od pionu maksymalnie 4 stopnie,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grunty jednorodne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5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 bwMode="auto">
          <a:xfrm>
            <a:off x="439947" y="475246"/>
            <a:ext cx="2009955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39947" y="313322"/>
            <a:ext cx="2071478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Dane</a:t>
            </a:r>
          </a:p>
        </p:txBody>
      </p:sp>
      <p:cxnSp>
        <p:nvCxnSpPr>
          <p:cNvPr id="20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50711" y="1223463"/>
            <a:ext cx="819880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96"/>
          <p:cNvSpPr>
            <a:spLocks noChangeArrowheads="1"/>
          </p:cNvSpPr>
          <p:nvPr/>
        </p:nvSpPr>
        <p:spPr bwMode="auto">
          <a:xfrm>
            <a:off x="3210403" y="572262"/>
            <a:ext cx="819880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Podział danych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C0C6F6C0-A6EC-4D95-A6BB-C8981AEE66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4" y="1028560"/>
            <a:ext cx="4090914" cy="5115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A63B6F4C-A857-42D8-9806-402AC2A480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408" y="1068766"/>
            <a:ext cx="4017842" cy="507575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Rectangle 96">
            <a:extLst>
              <a:ext uri="{FF2B5EF4-FFF2-40B4-BE49-F238E27FC236}">
                <a16:creationId xmlns:a16="http://schemas.microsoft.com/office/drawing/2014/main" id="{B8450A2E-282C-4BC7-8850-D3381C7D2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4" y="6097750"/>
            <a:ext cx="8198806" cy="5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Podziały dostępnych danych na typy SBT (</a:t>
            </a:r>
            <a:r>
              <a:rPr kumimoji="1" lang="pl-PL" sz="1600" b="0" i="1" dirty="0" err="1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Soil</a:t>
            </a: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kumimoji="1" lang="pl-PL" sz="1600" b="0" i="1" dirty="0" err="1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Behaviour</a:t>
            </a: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kumimoji="1" lang="pl-PL" sz="1600" b="0" i="1" dirty="0" err="1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Type</a:t>
            </a: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) (za Robertson 1990)</a:t>
            </a:r>
          </a:p>
        </p:txBody>
      </p:sp>
    </p:spTree>
    <p:extLst>
      <p:ext uri="{BB962C8B-B14F-4D97-AF65-F5344CB8AC3E}">
        <p14:creationId xmlns:p14="http://schemas.microsoft.com/office/powerpoint/2010/main" val="29155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 bwMode="auto">
          <a:xfrm>
            <a:off x="439947" y="475246"/>
            <a:ext cx="2009955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39947" y="313322"/>
            <a:ext cx="2071478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Dane</a:t>
            </a:r>
          </a:p>
        </p:txBody>
      </p:sp>
      <p:cxnSp>
        <p:nvCxnSpPr>
          <p:cNvPr id="20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248077" y="1219707"/>
            <a:ext cx="819880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262" y="1017155"/>
            <a:ext cx="5700436" cy="501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96"/>
          <p:cNvSpPr>
            <a:spLocks noChangeArrowheads="1"/>
          </p:cNvSpPr>
          <p:nvPr/>
        </p:nvSpPr>
        <p:spPr bwMode="auto">
          <a:xfrm>
            <a:off x="3273856" y="6014588"/>
            <a:ext cx="2944064" cy="5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Przykładowe wykresy CPTu</a:t>
            </a: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2511425" y="475246"/>
            <a:ext cx="775518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Reprezentacja danych: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5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 bwMode="auto">
          <a:xfrm>
            <a:off x="439947" y="475246"/>
            <a:ext cx="2009955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39947" y="313322"/>
            <a:ext cx="2071478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Dane</a:t>
            </a:r>
          </a:p>
        </p:txBody>
      </p:sp>
      <p:cxnSp>
        <p:nvCxnSpPr>
          <p:cNvPr id="20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248077" y="1219707"/>
            <a:ext cx="819880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Rectangle 96"/>
          <p:cNvSpPr>
            <a:spLocks noChangeArrowheads="1"/>
          </p:cNvSpPr>
          <p:nvPr/>
        </p:nvSpPr>
        <p:spPr bwMode="auto">
          <a:xfrm>
            <a:off x="2608748" y="5790800"/>
            <a:ext cx="3477464" cy="5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Przykładowe wykresy CPTu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86" y="1099363"/>
            <a:ext cx="5986236" cy="462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2716957" y="608952"/>
            <a:ext cx="775518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Reprezentacja danych: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11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 bwMode="auto">
          <a:xfrm>
            <a:off x="439947" y="475246"/>
            <a:ext cx="2722353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39947" y="328513"/>
            <a:ext cx="2870181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Sztuczna sieć neuronowa</a:t>
            </a:r>
          </a:p>
        </p:txBody>
      </p:sp>
      <p:cxnSp>
        <p:nvCxnSpPr>
          <p:cNvPr id="20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248077" y="1219707"/>
            <a:ext cx="819880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60C9F355-7361-40F8-8215-23E0A5E47D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24" y="1404158"/>
            <a:ext cx="6479014" cy="409458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96">
            <a:extLst>
              <a:ext uri="{FF2B5EF4-FFF2-40B4-BE49-F238E27FC236}">
                <a16:creationId xmlns:a16="http://schemas.microsoft.com/office/drawing/2014/main" id="{D35C3970-6E5D-4C14-B613-BEC7B1491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29" y="5661303"/>
            <a:ext cx="5577641" cy="5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Przykładowa budowa sieci neuronowej</a:t>
            </a:r>
          </a:p>
        </p:txBody>
      </p:sp>
      <p:sp>
        <p:nvSpPr>
          <p:cNvPr id="27" name="Rectangle 96">
            <a:extLst>
              <a:ext uri="{FF2B5EF4-FFF2-40B4-BE49-F238E27FC236}">
                <a16:creationId xmlns:a16="http://schemas.microsoft.com/office/drawing/2014/main" id="{2E005DF4-204A-442D-AC3D-CBCB04C9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237" y="905678"/>
            <a:ext cx="775518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5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19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cxnSp>
        <p:nvCxnSpPr>
          <p:cNvPr id="20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248077" y="1219707"/>
            <a:ext cx="819880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ectangle 96"/>
          <p:cNvSpPr>
            <a:spLocks noChangeArrowheads="1"/>
          </p:cNvSpPr>
          <p:nvPr/>
        </p:nvSpPr>
        <p:spPr bwMode="auto">
          <a:xfrm>
            <a:off x="2109244" y="5679929"/>
            <a:ext cx="4961629" cy="36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Wykres procesu uczenia sieci</a:t>
            </a:r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21D744D3-50E0-4C61-B023-52EEF5822A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" y="1002389"/>
            <a:ext cx="7881257" cy="453271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Prostokąt 27">
            <a:extLst>
              <a:ext uri="{FF2B5EF4-FFF2-40B4-BE49-F238E27FC236}">
                <a16:creationId xmlns:a16="http://schemas.microsoft.com/office/drawing/2014/main" id="{7F4BD1DB-C919-4BF4-81B8-30A8B3956A69}"/>
              </a:ext>
            </a:extLst>
          </p:cNvPr>
          <p:cNvSpPr/>
          <p:nvPr/>
        </p:nvSpPr>
        <p:spPr bwMode="auto">
          <a:xfrm>
            <a:off x="439947" y="475246"/>
            <a:ext cx="2722353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4235B48C-BBFD-427E-A92A-DA2B17ECC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47" y="328513"/>
            <a:ext cx="2870181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Sztuczna sieć neuronowa</a:t>
            </a:r>
          </a:p>
        </p:txBody>
      </p:sp>
    </p:spTree>
    <p:extLst>
      <p:ext uri="{BB962C8B-B14F-4D97-AF65-F5344CB8AC3E}">
        <p14:creationId xmlns:p14="http://schemas.microsoft.com/office/powerpoint/2010/main" val="29155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9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 bwMode="auto">
          <a:xfrm>
            <a:off x="439947" y="475246"/>
            <a:ext cx="2009955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39947" y="313322"/>
            <a:ext cx="2071478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Wyniki</a:t>
            </a:r>
          </a:p>
        </p:txBody>
      </p:sp>
      <p:cxnSp>
        <p:nvCxnSpPr>
          <p:cNvPr id="20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248077" y="1219707"/>
            <a:ext cx="819880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ectangle 96"/>
          <p:cNvSpPr>
            <a:spLocks noChangeArrowheads="1"/>
          </p:cNvSpPr>
          <p:nvPr/>
        </p:nvSpPr>
        <p:spPr bwMode="auto">
          <a:xfrm>
            <a:off x="2116947" y="6024620"/>
            <a:ext cx="4961629" cy="36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Tabela dokładności poszczególnych sieci</a:t>
            </a:r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89061A59-D541-4AEB-AEFE-461D3210FCA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19" b="40497"/>
          <a:stretch/>
        </p:blipFill>
        <p:spPr bwMode="auto">
          <a:xfrm>
            <a:off x="501468" y="910142"/>
            <a:ext cx="8192588" cy="4956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8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 bwMode="auto">
          <a:xfrm>
            <a:off x="439947" y="475246"/>
            <a:ext cx="2009955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39947" y="313322"/>
            <a:ext cx="2071478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Wyniki</a:t>
            </a:r>
          </a:p>
        </p:txBody>
      </p:sp>
      <p:cxnSp>
        <p:nvCxnSpPr>
          <p:cNvPr id="20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248077" y="1219707"/>
            <a:ext cx="819880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ectangle 96"/>
          <p:cNvSpPr>
            <a:spLocks noChangeArrowheads="1"/>
          </p:cNvSpPr>
          <p:nvPr/>
        </p:nvSpPr>
        <p:spPr bwMode="auto">
          <a:xfrm>
            <a:off x="2091185" y="5518835"/>
            <a:ext cx="4961629" cy="36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Tabela dokładności najlepszej sieci dla konkretnych typów SBT</a:t>
            </a:r>
          </a:p>
        </p:txBody>
      </p:sp>
      <p:pic>
        <p:nvPicPr>
          <p:cNvPr id="28" name="Obraz 27">
            <a:extLst>
              <a:ext uri="{FF2B5EF4-FFF2-40B4-BE49-F238E27FC236}">
                <a16:creationId xmlns:a16="http://schemas.microsoft.com/office/drawing/2014/main" id="{26AF9928-B720-4753-ACD6-40FD0A0512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85" y="1002389"/>
            <a:ext cx="4978806" cy="439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5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 bwMode="auto">
          <a:xfrm>
            <a:off x="439947" y="475246"/>
            <a:ext cx="2009955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39947" y="313322"/>
            <a:ext cx="2071478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Wyniki</a:t>
            </a:r>
          </a:p>
        </p:txBody>
      </p:sp>
      <p:cxnSp>
        <p:nvCxnSpPr>
          <p:cNvPr id="20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248077" y="1219707"/>
            <a:ext cx="819880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ectangle 96"/>
          <p:cNvSpPr>
            <a:spLocks noChangeArrowheads="1"/>
          </p:cNvSpPr>
          <p:nvPr/>
        </p:nvSpPr>
        <p:spPr bwMode="auto">
          <a:xfrm>
            <a:off x="5749799" y="5448388"/>
            <a:ext cx="3394201" cy="80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Wykres Robertsona z 1990 r dla SBT 6 (Robertson 1990) </a:t>
            </a:r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751E18B1-18E9-40B6-9C9A-35A36749623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68"/>
          <a:stretch/>
        </p:blipFill>
        <p:spPr bwMode="auto">
          <a:xfrm>
            <a:off x="490656" y="910142"/>
            <a:ext cx="8198806" cy="439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E414DC1A-5D57-4A0C-B791-DB69EF5DE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56" y="5188352"/>
            <a:ext cx="5400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 bwMode="auto">
          <a:xfrm>
            <a:off x="439947" y="475246"/>
            <a:ext cx="1138687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439947" y="313322"/>
            <a:ext cx="2071478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Cel pracy</a:t>
            </a:r>
          </a:p>
        </p:txBody>
      </p:sp>
      <p:sp>
        <p:nvSpPr>
          <p:cNvPr id="28" name="Rectangle 96"/>
          <p:cNvSpPr>
            <a:spLocks noChangeArrowheads="1"/>
          </p:cNvSpPr>
          <p:nvPr/>
        </p:nvSpPr>
        <p:spPr bwMode="auto">
          <a:xfrm>
            <a:off x="439947" y="1493753"/>
            <a:ext cx="8370677" cy="225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Celem pracy jest stworzenie i opisania sieci neuronowej, która będzie w stanie określić rodzaj gruntu na podstawie badania sondą statyczną CPTu. Dodatkowo zakres obejmuje również zebranie wybranych dostępnych analitycznych metod określania rodzaju gruntu na podstawie CPTu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16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80974" y="6438900"/>
            <a:ext cx="8963026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29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401847" y="1412762"/>
            <a:ext cx="8370677" cy="320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Na podstawie przeprowadzonej analizy można stwierdzić: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Sztuczna sieć neuronowa doskonale sprawdza się w przewidywaniu typu SBT gruntu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Osiągnięto dużą dokładność zastosowanej metody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Niezbędna dalsza analiza zagadnienia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SzPct val="150000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defRPr/>
            </a:pPr>
            <a:endParaRPr kumimoji="1" lang="pl-PL" sz="16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16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16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16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Prostokąt 15"/>
          <p:cNvSpPr/>
          <p:nvPr/>
        </p:nvSpPr>
        <p:spPr bwMode="auto">
          <a:xfrm>
            <a:off x="439947" y="475246"/>
            <a:ext cx="1768415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39947" y="313322"/>
            <a:ext cx="2071478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Podsumowanie</a:t>
            </a:r>
          </a:p>
        </p:txBody>
      </p:sp>
      <p:cxnSp>
        <p:nvCxnSpPr>
          <p:cNvPr id="19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6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31" name="Rectangle 96"/>
          <p:cNvSpPr>
            <a:spLocks noChangeArrowheads="1"/>
          </p:cNvSpPr>
          <p:nvPr/>
        </p:nvSpPr>
        <p:spPr bwMode="auto">
          <a:xfrm>
            <a:off x="180974" y="6438900"/>
            <a:ext cx="7553325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Imię NAZWISKO: </a:t>
            </a:r>
            <a:r>
              <a:rPr lang="pl-PL" sz="12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Tytuł pracy dyplomowej</a:t>
            </a:r>
            <a:endParaRPr kumimoji="1" lang="pl-PL" sz="1200" b="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439947" y="1223463"/>
            <a:ext cx="8362049" cy="320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Normy</a:t>
            </a:r>
          </a:p>
          <a:p>
            <a:pPr marL="266700" indent="-266700"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dirty="0">
                <a:ln w="11430"/>
              </a:rPr>
              <a:t>PN-B-04452:2002. Geotechnika. Badania Polowe, PKN</a:t>
            </a:r>
          </a:p>
          <a:p>
            <a:pPr marL="266700" indent="-266700"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1600" b="0" i="1" dirty="0">
              <a:ln w="11430"/>
              <a:solidFill>
                <a:srgbClr val="FF0000"/>
              </a:solidFill>
            </a:endParaRPr>
          </a:p>
          <a:p>
            <a:pPr marL="266700" indent="-266700" algn="l">
              <a:spcBef>
                <a:spcPts val="0"/>
              </a:spcBef>
              <a:spcAft>
                <a:spcPts val="0"/>
              </a:spcAft>
              <a:buSzPct val="150000"/>
              <a:defRPr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Publikacje</a:t>
            </a:r>
          </a:p>
          <a:p>
            <a:pPr marL="266700" indent="-266700"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en-US" sz="1600" b="0" dirty="0">
                <a:ln w="11430"/>
              </a:rPr>
              <a:t>Robertson P.K. (1990): Soil classification using the cone penetration test, Canadian Geotechnical Journal, Vol. 27, No. 1, p. 151-158</a:t>
            </a:r>
            <a:endParaRPr kumimoji="1" lang="pl-PL" sz="1600" b="0" dirty="0">
              <a:ln w="11430"/>
            </a:endParaRPr>
          </a:p>
          <a:p>
            <a:pPr marL="266700" indent="-266700"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en-US" sz="1600" b="0" dirty="0">
                <a:ln w="11430"/>
              </a:rPr>
              <a:t>McCulloch, W.S., Pitts W.H. (1943): A Logical Calculus of the Ideas Immanent in Nervous Activity, Bulletin of Mathematical Biophysics, Vol 7, p. 115-133</a:t>
            </a:r>
            <a:endParaRPr kumimoji="1" lang="pl-PL" sz="1600" b="0" dirty="0">
              <a:ln w="11430"/>
            </a:endParaRPr>
          </a:p>
          <a:p>
            <a:pPr marL="266700" indent="-266700"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1600" i="1" dirty="0">
              <a:ln w="11430"/>
              <a:solidFill>
                <a:srgbClr val="FF0000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defRPr/>
            </a:pPr>
            <a:r>
              <a:rPr kumimoji="1" lang="pl-PL" sz="1600" i="1" dirty="0">
                <a:ln w="11430"/>
                <a:solidFill>
                  <a:srgbClr val="FF0000"/>
                </a:solidFill>
              </a:rPr>
              <a:t>Materiały informacyjne</a:t>
            </a:r>
          </a:p>
          <a:p>
            <a:pPr marL="266700" indent="-266700" algn="l">
              <a:spcBef>
                <a:spcPts val="0"/>
              </a:spcBef>
              <a:spcAft>
                <a:spcPts val="0"/>
              </a:spcAft>
              <a:buSzPct val="150000"/>
              <a:defRPr/>
            </a:pPr>
            <a:r>
              <a:rPr kumimoji="1" lang="en-US" sz="1600" b="0" dirty="0">
                <a:ln w="11430"/>
              </a:rPr>
              <a:t>Gouda. History of Cone Penetration Testing (CPT), https://www.gouda-geo.com/products/cpt-equipment/background-information/history-of-cone-penetration-testing-cpt (2017)</a:t>
            </a:r>
            <a:endParaRPr kumimoji="1" lang="pl-PL" sz="1600" b="0" dirty="0">
              <a:ln w="11430"/>
            </a:endParaRPr>
          </a:p>
          <a:p>
            <a:pPr marL="266700" indent="-266700" algn="l">
              <a:spcBef>
                <a:spcPts val="0"/>
              </a:spcBef>
              <a:spcAft>
                <a:spcPts val="0"/>
              </a:spcAft>
              <a:buSzPct val="150000"/>
              <a:defRPr/>
            </a:pPr>
            <a:r>
              <a:rPr kumimoji="1" lang="pl-PL" sz="1600" b="0" dirty="0" err="1">
                <a:ln w="11430"/>
              </a:rPr>
              <a:t>Baars</a:t>
            </a:r>
            <a:r>
              <a:rPr kumimoji="1" lang="pl-PL" sz="1600" b="0" dirty="0">
                <a:ln w="11430"/>
              </a:rPr>
              <a:t>. Sondowanie CPT i CPTu, http://www.baars.pl/pl/sondowanie-cpt-cptu (2017)</a:t>
            </a:r>
          </a:p>
          <a:p>
            <a:pPr marL="266700" indent="-266700" algn="l">
              <a:spcBef>
                <a:spcPts val="0"/>
              </a:spcBef>
              <a:spcAft>
                <a:spcPts val="0"/>
              </a:spcAft>
              <a:buSzPct val="150000"/>
              <a:defRPr/>
            </a:pPr>
            <a:r>
              <a:rPr kumimoji="1" lang="pl-PL" sz="1600" b="0" dirty="0">
                <a:ln w="11430"/>
              </a:rPr>
              <a:t>Wikipedia. Sieć neuronowa, https://pl.wikipedia.org/wiki/Sieć_neuronowa (2017)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defRPr/>
            </a:pPr>
            <a:endParaRPr kumimoji="1" lang="pl-PL" sz="16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16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16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16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Prostokąt 15"/>
          <p:cNvSpPr/>
          <p:nvPr/>
        </p:nvSpPr>
        <p:spPr bwMode="auto">
          <a:xfrm>
            <a:off x="439947" y="475246"/>
            <a:ext cx="1354347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39947" y="313322"/>
            <a:ext cx="2071478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397644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2954547" y="2720862"/>
            <a:ext cx="3928853" cy="11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3200" b="0" i="1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Dziękuję za uwagę</a:t>
            </a:r>
            <a:endParaRPr kumimoji="1" lang="pl-PL" sz="32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defRPr/>
            </a:pPr>
            <a:endParaRPr kumimoji="1" lang="pl-PL" sz="32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32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32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32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Prostokąt 15"/>
          <p:cNvSpPr/>
          <p:nvPr/>
        </p:nvSpPr>
        <p:spPr bwMode="auto">
          <a:xfrm>
            <a:off x="439947" y="475246"/>
            <a:ext cx="1768415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39947" y="313322"/>
            <a:ext cx="2071478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Podsumowanie</a:t>
            </a:r>
          </a:p>
        </p:txBody>
      </p:sp>
      <p:cxnSp>
        <p:nvCxnSpPr>
          <p:cNvPr id="19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8" name="Rectangle 96"/>
          <p:cNvSpPr>
            <a:spLocks noChangeArrowheads="1"/>
          </p:cNvSpPr>
          <p:nvPr/>
        </p:nvSpPr>
        <p:spPr bwMode="auto">
          <a:xfrm>
            <a:off x="421840" y="1052952"/>
            <a:ext cx="8370677" cy="225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Przedmiotem pracy jest aplikacja, która na podstawie danych dostępnych z badania CPTu określi rodzaj gruntu.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16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Prostokąt 14"/>
          <p:cNvSpPr/>
          <p:nvPr/>
        </p:nvSpPr>
        <p:spPr bwMode="auto">
          <a:xfrm>
            <a:off x="439947" y="475246"/>
            <a:ext cx="1828800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39947" y="313322"/>
            <a:ext cx="2071478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Przedmiot pracy</a:t>
            </a:r>
          </a:p>
        </p:txBody>
      </p:sp>
      <p:cxnSp>
        <p:nvCxnSpPr>
          <p:cNvPr id="18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96"/>
          <p:cNvSpPr>
            <a:spLocks noChangeArrowheads="1"/>
          </p:cNvSpPr>
          <p:nvPr/>
        </p:nvSpPr>
        <p:spPr bwMode="auto">
          <a:xfrm>
            <a:off x="1818357" y="6019281"/>
            <a:ext cx="5577641" cy="5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Budowa sieci neuronowej</a:t>
            </a:r>
          </a:p>
        </p:txBody>
      </p:sp>
      <p:sp>
        <p:nvSpPr>
          <p:cNvPr id="20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DF9085BA-5B72-4B77-BEC1-ED6E538E47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93" y="1924697"/>
            <a:ext cx="6479014" cy="4094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42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8" name="Rectangle 96"/>
          <p:cNvSpPr>
            <a:spLocks noChangeArrowheads="1"/>
          </p:cNvSpPr>
          <p:nvPr/>
        </p:nvSpPr>
        <p:spPr bwMode="auto">
          <a:xfrm>
            <a:off x="211114" y="938717"/>
            <a:ext cx="5554685" cy="225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Zalety: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Wysokie tempo badań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Wyniki dostępne na bieżąco w sposób ciągły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Względy ekonomiczne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Powtarzalność i wysoki stopień zgodności danych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Do głębokości 30-40m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Wady: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Nie podaje bezpośrednio właściwości fizycznych czy mechanicznych gruntu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Interpretacja danych wymaga doświadczenia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16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16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Prostokąt 15"/>
          <p:cNvSpPr/>
          <p:nvPr/>
        </p:nvSpPr>
        <p:spPr bwMode="auto">
          <a:xfrm>
            <a:off x="439947" y="475246"/>
            <a:ext cx="2009955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39947" y="313322"/>
            <a:ext cx="2071478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Badania CPTu</a:t>
            </a:r>
          </a:p>
        </p:txBody>
      </p:sp>
      <p:cxnSp>
        <p:nvCxnSpPr>
          <p:cNvPr id="18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338" name="Picture 2" descr="http://www.baars.pl/sites/default/files/2015-07-30_08-37-19_6D_08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5799" y="895346"/>
            <a:ext cx="3058161" cy="2038773"/>
          </a:xfrm>
          <a:prstGeom prst="rect">
            <a:avLst/>
          </a:prstGeom>
          <a:noFill/>
        </p:spPr>
      </p:pic>
      <p:sp>
        <p:nvSpPr>
          <p:cNvPr id="19" name="Rectangle 96"/>
          <p:cNvSpPr>
            <a:spLocks noChangeArrowheads="1"/>
          </p:cNvSpPr>
          <p:nvPr/>
        </p:nvSpPr>
        <p:spPr bwMode="auto">
          <a:xfrm>
            <a:off x="5318958" y="2963470"/>
            <a:ext cx="3825042" cy="5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Końcówki sondy CPTu [http://www.baars.pl]</a:t>
            </a:r>
          </a:p>
        </p:txBody>
      </p:sp>
      <p:pic>
        <p:nvPicPr>
          <p:cNvPr id="14340" name="Picture 4" descr="al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3959" y="3551632"/>
            <a:ext cx="2540001" cy="2503921"/>
          </a:xfrm>
          <a:prstGeom prst="rect">
            <a:avLst/>
          </a:prstGeom>
          <a:noFill/>
        </p:spPr>
      </p:pic>
      <p:sp>
        <p:nvSpPr>
          <p:cNvPr id="20" name="Rectangle 96"/>
          <p:cNvSpPr>
            <a:spLocks noChangeArrowheads="1"/>
          </p:cNvSpPr>
          <p:nvPr/>
        </p:nvSpPr>
        <p:spPr bwMode="auto">
          <a:xfrm>
            <a:off x="5641438" y="5989075"/>
            <a:ext cx="3825042" cy="5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Samobieżne napędy sond CPTu [http://www.baars.pl]</a:t>
            </a:r>
          </a:p>
        </p:txBody>
      </p: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31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6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8" name="Rectangle 96"/>
          <p:cNvSpPr>
            <a:spLocks noChangeArrowheads="1"/>
          </p:cNvSpPr>
          <p:nvPr/>
        </p:nvSpPr>
        <p:spPr bwMode="auto">
          <a:xfrm>
            <a:off x="458100" y="1173498"/>
            <a:ext cx="4780650" cy="351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Mierzone parametry: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Opór wciskania stożka qc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Opór wciskania tulei ciernej fs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Ciśnienie wody w porach u2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Głębokość pomiaru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16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16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Prostokąt 15"/>
          <p:cNvSpPr/>
          <p:nvPr/>
        </p:nvSpPr>
        <p:spPr bwMode="auto">
          <a:xfrm>
            <a:off x="439947" y="475246"/>
            <a:ext cx="2009955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39947" y="313322"/>
            <a:ext cx="2071478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Badania CPTu</a:t>
            </a:r>
          </a:p>
        </p:txBody>
      </p:sp>
      <p:cxnSp>
        <p:nvCxnSpPr>
          <p:cNvPr id="18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7" name="Picture 2" descr="http://www.baars.pl/sites/default/files/2015-07-30_08-37-19_6D_0840.jpg">
            <a:extLst>
              <a:ext uri="{FF2B5EF4-FFF2-40B4-BE49-F238E27FC236}">
                <a16:creationId xmlns:a16="http://schemas.microsoft.com/office/drawing/2014/main" id="{1AB4F096-A970-41B4-A58B-78267E10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5799" y="895346"/>
            <a:ext cx="3058161" cy="2038773"/>
          </a:xfrm>
          <a:prstGeom prst="rect">
            <a:avLst/>
          </a:prstGeom>
          <a:noFill/>
        </p:spPr>
      </p:pic>
      <p:sp>
        <p:nvSpPr>
          <p:cNvPr id="29" name="Rectangle 96">
            <a:extLst>
              <a:ext uri="{FF2B5EF4-FFF2-40B4-BE49-F238E27FC236}">
                <a16:creationId xmlns:a16="http://schemas.microsoft.com/office/drawing/2014/main" id="{1D73526E-975E-4A4C-9494-7D4B06133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958" y="2963470"/>
            <a:ext cx="3825042" cy="5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Końcówki sondy CPTu [http://www.baars.pl]</a:t>
            </a:r>
          </a:p>
        </p:txBody>
      </p:sp>
      <p:pic>
        <p:nvPicPr>
          <p:cNvPr id="30" name="Picture 4" descr="alt">
            <a:extLst>
              <a:ext uri="{FF2B5EF4-FFF2-40B4-BE49-F238E27FC236}">
                <a16:creationId xmlns:a16="http://schemas.microsoft.com/office/drawing/2014/main" id="{8925B337-90DD-4A4F-B13A-80715A36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3959" y="3551632"/>
            <a:ext cx="2540001" cy="2503921"/>
          </a:xfrm>
          <a:prstGeom prst="rect">
            <a:avLst/>
          </a:prstGeom>
          <a:noFill/>
        </p:spPr>
      </p:pic>
      <p:sp>
        <p:nvSpPr>
          <p:cNvPr id="31" name="Rectangle 96">
            <a:extLst>
              <a:ext uri="{FF2B5EF4-FFF2-40B4-BE49-F238E27FC236}">
                <a16:creationId xmlns:a16="http://schemas.microsoft.com/office/drawing/2014/main" id="{24294ACF-A1F9-4EAF-B41D-0C99BBA7E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438" y="5989075"/>
            <a:ext cx="3825042" cy="5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Samobieżne napędy sond CPTu [http://www.baars.pl]</a:t>
            </a:r>
          </a:p>
        </p:txBody>
      </p:sp>
    </p:spTree>
    <p:extLst>
      <p:ext uri="{BB962C8B-B14F-4D97-AF65-F5344CB8AC3E}">
        <p14:creationId xmlns:p14="http://schemas.microsoft.com/office/powerpoint/2010/main" val="156431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6" grpId="0" animBg="1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8" name="Rectangle 96"/>
          <p:cNvSpPr>
            <a:spLocks noChangeArrowheads="1"/>
          </p:cNvSpPr>
          <p:nvPr/>
        </p:nvSpPr>
        <p:spPr bwMode="auto">
          <a:xfrm>
            <a:off x="170337" y="1002389"/>
            <a:ext cx="8828807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Sztuczne Sieci Neuronowe - Zbiór prostych jednostek obliczeniowych przetwarzających dane, komunikujących się ze sobą i pracujących równolegle.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[Stefanowski 2006] 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Podstawowa jednostka 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obliczeniowa: 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Neuron – specyficzny 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przetwornik sygnału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16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Inspiracją powstania – 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Neuron biologiczny</a:t>
            </a:r>
          </a:p>
        </p:txBody>
      </p:sp>
      <p:sp>
        <p:nvSpPr>
          <p:cNvPr id="16" name="Prostokąt 15"/>
          <p:cNvSpPr/>
          <p:nvPr/>
        </p:nvSpPr>
        <p:spPr bwMode="auto">
          <a:xfrm>
            <a:off x="439947" y="475246"/>
            <a:ext cx="2674445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39946" y="313322"/>
            <a:ext cx="3226707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Sztuczne sieci neuronowe</a:t>
            </a:r>
          </a:p>
        </p:txBody>
      </p:sp>
      <p:cxnSp>
        <p:nvCxnSpPr>
          <p:cNvPr id="18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4169846" y="5627017"/>
            <a:ext cx="4450864" cy="5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Budowa sztucznego i biologicznego neruonu 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(http://pl.wikipedia.org)</a:t>
            </a: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A1460AD5-D416-4D98-8CE3-4D5AF8D37B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60" y="2283444"/>
            <a:ext cx="5128184" cy="3264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431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6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8" name="Rectangle 96"/>
          <p:cNvSpPr>
            <a:spLocks noChangeArrowheads="1"/>
          </p:cNvSpPr>
          <p:nvPr/>
        </p:nvSpPr>
        <p:spPr bwMode="auto">
          <a:xfrm>
            <a:off x="248077" y="1219707"/>
            <a:ext cx="775518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Budowa sieci neuronowych: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Prostokąt 15"/>
          <p:cNvSpPr/>
          <p:nvPr/>
        </p:nvSpPr>
        <p:spPr bwMode="auto">
          <a:xfrm>
            <a:off x="439947" y="475246"/>
            <a:ext cx="2674445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39946" y="313322"/>
            <a:ext cx="3226707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Sztuczne sieci neuronowe</a:t>
            </a:r>
          </a:p>
        </p:txBody>
      </p:sp>
      <p:cxnSp>
        <p:nvCxnSpPr>
          <p:cNvPr id="18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8503BD62-D703-40D8-BC93-95F9750A06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552" y="1762136"/>
            <a:ext cx="6479014" cy="409458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96">
            <a:extLst>
              <a:ext uri="{FF2B5EF4-FFF2-40B4-BE49-F238E27FC236}">
                <a16:creationId xmlns:a16="http://schemas.microsoft.com/office/drawing/2014/main" id="{D1F53310-FB8B-4888-906C-427BA5334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357" y="6019281"/>
            <a:ext cx="5577641" cy="5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Budowa sieci neuronowej</a:t>
            </a:r>
          </a:p>
        </p:txBody>
      </p:sp>
    </p:spTree>
    <p:extLst>
      <p:ext uri="{BB962C8B-B14F-4D97-AF65-F5344CB8AC3E}">
        <p14:creationId xmlns:p14="http://schemas.microsoft.com/office/powerpoint/2010/main" val="156431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6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8" name="Rectangle 96"/>
          <p:cNvSpPr>
            <a:spLocks noChangeArrowheads="1"/>
          </p:cNvSpPr>
          <p:nvPr/>
        </p:nvSpPr>
        <p:spPr bwMode="auto">
          <a:xfrm>
            <a:off x="248077" y="1219707"/>
            <a:ext cx="819880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Zalety sieci neuronowych: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- Uczą się rozwiązywać problem na podstawie zestawu danych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- Nie wymagają znajomości teorii stojącej za problemem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Zdolność uogólniania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Nie potrzeba dużej mocy obliczeniowej do działania sieci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Wady sieci neuronowych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Niezbędna duża ilość danych uczących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Wyniki są przybliżone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Potrzeba dużej mocy obliczeniowej do procesu uczenia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Nieznany jest tok ‘rozumowania’ sieci neuronowej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Prostokąt 15"/>
          <p:cNvSpPr/>
          <p:nvPr/>
        </p:nvSpPr>
        <p:spPr bwMode="auto">
          <a:xfrm>
            <a:off x="439947" y="475246"/>
            <a:ext cx="2674445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39946" y="313322"/>
            <a:ext cx="3226707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Sztuczne sieci neuronowe</a:t>
            </a:r>
          </a:p>
        </p:txBody>
      </p:sp>
      <p:cxnSp>
        <p:nvCxnSpPr>
          <p:cNvPr id="18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31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 bwMode="auto">
          <a:xfrm>
            <a:off x="439947" y="475246"/>
            <a:ext cx="2009955" cy="3652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39947" y="313322"/>
            <a:ext cx="2071478" cy="5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2300" indent="-622300" algn="l">
              <a:lnSpc>
                <a:spcPct val="200000"/>
              </a:lnSpc>
              <a:spcBef>
                <a:spcPct val="20000"/>
              </a:spcBef>
              <a:buSzPct val="150000"/>
              <a:buFont typeface="Monotype Sorts" pitchFamily="2" charset="2"/>
              <a:buNone/>
            </a:pPr>
            <a:r>
              <a:rPr kumimoji="1" lang="pl-PL" sz="1600" i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Dane</a:t>
            </a:r>
          </a:p>
        </p:txBody>
      </p:sp>
      <p:cxnSp>
        <p:nvCxnSpPr>
          <p:cNvPr id="20" name="Łącznik prostoliniowy 6"/>
          <p:cNvCxnSpPr/>
          <p:nvPr/>
        </p:nvCxnSpPr>
        <p:spPr bwMode="auto">
          <a:xfrm>
            <a:off x="248444" y="6467475"/>
            <a:ext cx="523304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180974" y="6438900"/>
            <a:ext cx="8818171" cy="3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spcBef>
                <a:spcPct val="20000"/>
              </a:spcBef>
              <a:spcAft>
                <a:spcPct val="20000"/>
              </a:spcAft>
              <a:buSzPct val="150000"/>
              <a:buFont typeface="Monotype Sorts" pitchFamily="2" charset="2"/>
              <a:buNone/>
              <a:defRPr/>
            </a:pPr>
            <a:r>
              <a:rPr lang="pl-PL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Paweł Słomka:</a:t>
            </a:r>
            <a:r>
              <a:rPr lang="pl-PL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Zastosowanie sztucznych sieci neurnonowych w określaniu rodzaju gruntu na podstawie badań sondą statyczną CPTu</a:t>
            </a:r>
            <a:endParaRPr kumimoji="1" lang="pl-PL" sz="1200" b="0" i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248077" y="1219707"/>
            <a:ext cx="819880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angle 96"/>
          <p:cNvSpPr>
            <a:spLocks noChangeArrowheads="1"/>
          </p:cNvSpPr>
          <p:nvPr/>
        </p:nvSpPr>
        <p:spPr bwMode="auto">
          <a:xfrm>
            <a:off x="1734872" y="4999420"/>
            <a:ext cx="5225216" cy="5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16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Przykładowe dane CPTu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18" y="1665836"/>
            <a:ext cx="8377089" cy="316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96"/>
          <p:cNvSpPr>
            <a:spLocks noChangeArrowheads="1"/>
          </p:cNvSpPr>
          <p:nvPr/>
        </p:nvSpPr>
        <p:spPr bwMode="auto">
          <a:xfrm>
            <a:off x="248077" y="1105407"/>
            <a:ext cx="7755186" cy="46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r>
              <a:rPr kumimoji="1" lang="pl-PL" sz="2400" b="0" i="1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Analiza danych: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ct val="150000"/>
              <a:buFont typeface="Monotype Sorts" pitchFamily="2" charset="2"/>
              <a:buNone/>
              <a:defRPr/>
            </a:pPr>
            <a:endParaRPr kumimoji="1" lang="pl-PL" sz="2400" b="0" i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5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7" grpId="0"/>
      <p:bldP spid="31" grpId="0"/>
    </p:bldLst>
  </p:timing>
</p:sld>
</file>

<file path=ppt/theme/theme1.xml><?xml version="1.0" encoding="utf-8"?>
<a:theme xmlns:a="http://schemas.openxmlformats.org/drawingml/2006/main" name="Projekt domyślny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ojekt domyśln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27181</TotalTime>
  <Words>1002</Words>
  <Application>Microsoft Office PowerPoint</Application>
  <PresentationFormat>Pokaz na ekranie (4:3)</PresentationFormat>
  <Paragraphs>163</Paragraphs>
  <Slides>22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Verdana</vt:lpstr>
      <vt:lpstr>Projekt domyślny</vt:lpstr>
      <vt:lpstr>Zastosowanie sztucznych sieci neurnonowych w określaniu rodzaju gruntu na podstawie badań sondą statyczną CPTu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H6net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Tomek Jaśniok</dc:creator>
  <cp:lastModifiedBy>Pawel</cp:lastModifiedBy>
  <cp:revision>973</cp:revision>
  <dcterms:created xsi:type="dcterms:W3CDTF">2004-06-10T11:00:45Z</dcterms:created>
  <dcterms:modified xsi:type="dcterms:W3CDTF">2017-07-04T21:03:03Z</dcterms:modified>
</cp:coreProperties>
</file>