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9" r:id="rId5"/>
    <p:sldId id="257" r:id="rId6"/>
    <p:sldId id="284" r:id="rId7"/>
    <p:sldId id="285" r:id="rId8"/>
    <p:sldId id="286" r:id="rId9"/>
    <p:sldId id="287" r:id="rId10"/>
    <p:sldId id="288" r:id="rId11"/>
    <p:sldId id="291" r:id="rId12"/>
    <p:sldId id="289" r:id="rId13"/>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04" autoAdjust="0"/>
  </p:normalViewPr>
  <p:slideViewPr>
    <p:cSldViewPr showGuides="1">
      <p:cViewPr varScale="1">
        <p:scale>
          <a:sx n="78" d="100"/>
          <a:sy n="78" d="100"/>
        </p:scale>
        <p:origin x="1812" y="90"/>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20/03/2016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20/03/2016</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 would like to talk</a:t>
            </a:r>
            <a:r>
              <a:rPr lang="en-AU" baseline="0" dirty="0" smtClean="0"/>
              <a:t> about correctness in software development as I see it being sacrificed more and more, which in it self is not a bad thing. The problem is that this trade off is not always clearly or at all communicated to the people who pay for the software which might lead to unpleasant surprises, very often vary late in the project. I don’t believe this lack of communication is something we tend to do intentionally. From experience we very often </a:t>
            </a:r>
            <a:r>
              <a:rPr lang="en-AU" baseline="0" dirty="0" smtClean="0"/>
              <a:t>see </a:t>
            </a:r>
            <a:r>
              <a:rPr lang="en-AU" baseline="0" dirty="0" smtClean="0"/>
              <a:t>this type of decisions as technical decisions that do not affect the business, which I believe is simply </a:t>
            </a:r>
            <a:r>
              <a:rPr lang="en-AU" baseline="0" dirty="0" smtClean="0"/>
              <a:t>not </a:t>
            </a:r>
            <a:r>
              <a:rPr lang="en-AU" baseline="0" dirty="0" smtClean="0"/>
              <a:t>true.  When you think about this, nearly every significant technical decision has a massive impact on the business. </a:t>
            </a:r>
          </a:p>
        </p:txBody>
      </p:sp>
      <p:sp>
        <p:nvSpPr>
          <p:cNvPr id="4" name="Slide Number Placeholder 3"/>
          <p:cNvSpPr>
            <a:spLocks noGrp="1"/>
          </p:cNvSpPr>
          <p:nvPr>
            <p:ph type="sldNum" sz="quarter" idx="10"/>
          </p:nvPr>
        </p:nvSpPr>
        <p:spPr/>
        <p:txBody>
          <a:bodyPr/>
          <a:lstStyle/>
          <a:p>
            <a:fld id="{325FB293-4812-4AD5-9D7B-16C5960DBBF9}" type="slidenum">
              <a:rPr lang="en-AU" smtClean="0"/>
              <a:t>1</a:t>
            </a:fld>
            <a:endParaRPr lang="en-AU"/>
          </a:p>
        </p:txBody>
      </p:sp>
    </p:spTree>
    <p:extLst>
      <p:ext uri="{BB962C8B-B14F-4D97-AF65-F5344CB8AC3E}">
        <p14:creationId xmlns:p14="http://schemas.microsoft.com/office/powerpoint/2010/main" val="194831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AU" dirty="0" smtClean="0"/>
              <a:t>Something</a:t>
            </a:r>
            <a:r>
              <a:rPr lang="en-AU" baseline="0" dirty="0" smtClean="0"/>
              <a:t> is correct or incorrect with respect </a:t>
            </a:r>
            <a:r>
              <a:rPr lang="pl-PL" baseline="0" dirty="0" smtClean="0"/>
              <a:t>to </a:t>
            </a:r>
            <a:r>
              <a:rPr lang="en-AU" baseline="0" dirty="0" smtClean="0"/>
              <a:t>its </a:t>
            </a:r>
            <a:r>
              <a:rPr lang="en-AU" baseline="0" dirty="0" smtClean="0"/>
              <a:t>specification</a:t>
            </a:r>
          </a:p>
          <a:p>
            <a:pPr marL="285750" indent="-285750">
              <a:buFont typeface="Arial" panose="020B0604020202020204" pitchFamily="34" charset="0"/>
              <a:buChar char="•"/>
            </a:pPr>
            <a:r>
              <a:rPr lang="en-AU" baseline="0" dirty="0" smtClean="0"/>
              <a:t>The more precise the specification the easier it is to validate correctness</a:t>
            </a:r>
          </a:p>
          <a:p>
            <a:pPr marL="285750" indent="-285750">
              <a:buFont typeface="Arial" panose="020B0604020202020204" pitchFamily="34" charset="0"/>
              <a:buChar char="•"/>
            </a:pPr>
            <a:r>
              <a:rPr lang="en-AU" baseline="0" dirty="0" smtClean="0"/>
              <a:t>It is an area that for example functional programing guys are very interested in. Their goal is to get to the point where successful compilation of a program means that the program is correct.</a:t>
            </a:r>
          </a:p>
          <a:p>
            <a:pPr marL="285750" indent="-285750">
              <a:buFont typeface="Arial" panose="020B0604020202020204" pitchFamily="34" charset="0"/>
              <a:buChar char="•"/>
            </a:pPr>
            <a:r>
              <a:rPr lang="en-AU" baseline="0" dirty="0" smtClean="0"/>
              <a:t>And what type of specification do we see most often in the real world ?</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300605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AU" dirty="0" smtClean="0"/>
              <a:t>The Acceptance</a:t>
            </a:r>
            <a:r>
              <a:rPr lang="en-AU" baseline="0" dirty="0" smtClean="0"/>
              <a:t> Criteria I’ve seen have a few common attributes.</a:t>
            </a:r>
          </a:p>
          <a:p>
            <a:pPr marL="285750" indent="-285750">
              <a:buFont typeface="Arial" panose="020B0604020202020204" pitchFamily="34" charset="0"/>
              <a:buChar char="•"/>
            </a:pPr>
            <a:r>
              <a:rPr lang="en-AU" baseline="0" dirty="0" smtClean="0"/>
              <a:t>They are mostly a list of goals but they don’t specify how they need to be achieved. </a:t>
            </a:r>
          </a:p>
          <a:p>
            <a:pPr marL="285750" marR="0" indent="-285750" algn="l" defTabSz="108850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aseline="0" dirty="0" smtClean="0"/>
              <a:t>Out of around 600 user stories on my current project, only couple had AC expressed as formulas.</a:t>
            </a:r>
          </a:p>
          <a:p>
            <a:pPr marL="285750" indent="-285750">
              <a:buFont typeface="Arial" panose="020B0604020202020204" pitchFamily="34" charset="0"/>
              <a:buChar char="•"/>
            </a:pPr>
            <a:r>
              <a:rPr lang="en-AU" baseline="0" dirty="0" smtClean="0"/>
              <a:t>And this is a good thing because we can pick the right solution in a given context. E.g. we can propose a solution that solves 80% of the problem which requires only 20% of the effort required by the “prefect solution”.  BTW there is no such a thing as perfect solution.  And if AC were 100% precise we would have to find something else to do. </a:t>
            </a:r>
            <a:endParaRPr lang="en-AU" dirty="0" smtClean="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a:t>
            </a:fld>
            <a:endParaRPr lang="en-AU"/>
          </a:p>
        </p:txBody>
      </p:sp>
    </p:spTree>
    <p:extLst>
      <p:ext uri="{BB962C8B-B14F-4D97-AF65-F5344CB8AC3E}">
        <p14:creationId xmlns:p14="http://schemas.microsoft.com/office/powerpoint/2010/main" val="154064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AU" dirty="0" smtClean="0"/>
              <a:t>This last bit</a:t>
            </a:r>
            <a:r>
              <a:rPr lang="en-AU" baseline="0" dirty="0" smtClean="0"/>
              <a:t> doesn’t get enough attention.</a:t>
            </a:r>
          </a:p>
          <a:p>
            <a:pPr marL="285750" marR="0" indent="-285750" algn="l" defTabSz="108850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aseline="0" dirty="0" smtClean="0"/>
              <a:t>Techniques I’m going to mention here are not bad but when they </a:t>
            </a:r>
            <a:r>
              <a:rPr lang="en-AU" baseline="0" smtClean="0"/>
              <a:t>are used </a:t>
            </a:r>
            <a:r>
              <a:rPr lang="en-AU" baseline="0" dirty="0" smtClean="0"/>
              <a:t>in their plain form, without additional effort to compensate for their weakness, they simply reduce correctness. </a:t>
            </a:r>
          </a:p>
          <a:p>
            <a:pPr marL="285750" indent="-285750">
              <a:buFont typeface="Arial" panose="020B0604020202020204" pitchFamily="34" charset="0"/>
              <a:buChar char="•"/>
            </a:pPr>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179361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AU" baseline="0" dirty="0" smtClean="0"/>
          </a:p>
          <a:p>
            <a:pPr marL="285750" marR="0" indent="-285750" algn="l" defTabSz="108850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aseline="0" dirty="0" smtClean="0"/>
              <a:t>The user can not see the data they just submitted to the system or which is even harder to spot initially ,the data is partially visible. E.g. As a result of an action data used by a report will be updated. But some of it will be updated in multiple steps. So nothing is done around this, then the report might use partially old data and partially new data. Sometimes this is a problem, sometimes it </a:t>
            </a:r>
            <a:r>
              <a:rPr lang="en-AU" baseline="0" dirty="0" smtClean="0"/>
              <a:t>is</a:t>
            </a:r>
            <a:r>
              <a:rPr lang="pl-PL" baseline="0" dirty="0" smtClean="0"/>
              <a:t> not</a:t>
            </a:r>
            <a:r>
              <a:rPr lang="en-AU" baseline="0" dirty="0" smtClean="0"/>
              <a:t>. </a:t>
            </a:r>
            <a:r>
              <a:rPr lang="en-AU" baseline="0" dirty="0" smtClean="0"/>
              <a:t>Run a report, only part of the data is updated, the rest still sits in a queue, can use </a:t>
            </a:r>
            <a:r>
              <a:rPr lang="en-AU" baseline="0" dirty="0" smtClean="0"/>
              <a:t>snapshots</a:t>
            </a:r>
            <a:r>
              <a:rPr lang="pl-PL" baseline="0" dirty="0" smtClean="0"/>
              <a:t> to work around.</a:t>
            </a:r>
            <a:endParaRPr lang="en-AU" baseline="0" dirty="0" smtClean="0"/>
          </a:p>
          <a:p>
            <a:pPr marL="285750" indent="-285750">
              <a:buFont typeface="Arial" panose="020B0604020202020204" pitchFamily="34" charset="0"/>
              <a:buChar char="•"/>
            </a:pPr>
            <a:r>
              <a:rPr lang="en-AU" baseline="0" dirty="0" smtClean="0"/>
              <a:t>Can be solved at the UI level, user training, more effort, and if not, nasty surprises, might be easier to buy a bigger box.</a:t>
            </a:r>
          </a:p>
          <a:p>
            <a:pPr marL="285750" indent="-285750">
              <a:buFont typeface="Arial" panose="020B0604020202020204" pitchFamily="34" charset="0"/>
              <a:buChar char="•"/>
            </a:pPr>
            <a:r>
              <a:rPr lang="en-AU" baseline="0" dirty="0" smtClean="0"/>
              <a:t>Out of order, create and update, easy to spot, not a great user experience, but the data won’t be corrupted. Now imagine 2 updates. introduce sequence numbers and defer messages when they are arrive out of order</a:t>
            </a:r>
          </a:p>
          <a:p>
            <a:pPr marL="285750" indent="-285750">
              <a:buFont typeface="Arial" panose="020B0604020202020204" pitchFamily="34" charset="0"/>
              <a:buChar char="•"/>
            </a:pPr>
            <a:endParaRPr lang="en-AU" baseline="0" dirty="0" smtClean="0"/>
          </a:p>
          <a:p>
            <a:pPr marL="0" indent="0">
              <a:buFont typeface="Arial" panose="020B0604020202020204" pitchFamily="34" charset="0"/>
              <a:buNone/>
            </a:pPr>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392993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r>
              <a:rPr lang="en-AU" baseline="0" dirty="0" smtClean="0"/>
              <a:t>Application reads a message off a queue and processes it and the result is stored in a database.</a:t>
            </a:r>
          </a:p>
          <a:p>
            <a:pPr marL="285750" indent="-285750">
              <a:buFont typeface="Arial" panose="020B0604020202020204" pitchFamily="34" charset="0"/>
              <a:buChar char="•"/>
            </a:pPr>
            <a:r>
              <a:rPr lang="en-AU" baseline="0" dirty="0" smtClean="0"/>
              <a:t>Data persisted in DB, but message not marked as processed so it will be retried, as most systems have their delivery mode set  to at least once.</a:t>
            </a:r>
          </a:p>
          <a:p>
            <a:pPr marL="285750" indent="-285750">
              <a:buFont typeface="Arial" panose="020B0604020202020204" pitchFamily="34" charset="0"/>
              <a:buChar char="•"/>
            </a:pPr>
            <a:r>
              <a:rPr lang="en-AU" baseline="0" dirty="0" smtClean="0"/>
              <a:t>What if </a:t>
            </a:r>
            <a:r>
              <a:rPr lang="pl-PL" baseline="0" dirty="0" smtClean="0"/>
              <a:t>a </a:t>
            </a:r>
            <a:r>
              <a:rPr lang="en-AU" baseline="0" dirty="0" smtClean="0"/>
              <a:t>message </a:t>
            </a:r>
            <a:r>
              <a:rPr lang="en-AU" baseline="0" dirty="0" smtClean="0"/>
              <a:t>gets marked as processed but data does not get stored in the database.</a:t>
            </a:r>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164713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r>
              <a:rPr lang="en-AU" baseline="0" dirty="0" smtClean="0"/>
              <a:t>Optimistic concurrency / Pessimistic concurrency, do you have it? If not users will overwrite each other data without knowing about it.</a:t>
            </a:r>
          </a:p>
          <a:p>
            <a:pPr marL="285750" indent="-285750">
              <a:buFont typeface="Arial" panose="020B0604020202020204" pitchFamily="34" charset="0"/>
              <a:buChar char="•"/>
            </a:pPr>
            <a:r>
              <a:rPr lang="en-AU" baseline="0" dirty="0" smtClean="0"/>
              <a:t>Lack of properly defined unit of work, even against single transactional resource (no distributed transactions required) can lead to partial update and data corruption. Multiple components to process a request, each with its own unit of work.</a:t>
            </a:r>
          </a:p>
          <a:p>
            <a:pPr marL="285750" indent="-285750">
              <a:buFont typeface="Arial" panose="020B0604020202020204" pitchFamily="34" charset="0"/>
              <a:buChar char="•"/>
            </a:pPr>
            <a:r>
              <a:rPr lang="en-AU" baseline="0" dirty="0" smtClean="0"/>
              <a:t>If you don’t have anything beside your CI that runs one e2e test a time, you know you can handle one user.</a:t>
            </a:r>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3841806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r>
              <a:rPr lang="en-AU" baseline="0" dirty="0" smtClean="0"/>
              <a:t>The goal was not </a:t>
            </a:r>
            <a:r>
              <a:rPr lang="pl-PL" baseline="0" dirty="0" smtClean="0"/>
              <a:t>to </a:t>
            </a:r>
            <a:r>
              <a:rPr lang="en-AU" baseline="0" dirty="0" smtClean="0"/>
              <a:t>scare </a:t>
            </a:r>
            <a:r>
              <a:rPr lang="en-AU" baseline="0" dirty="0" smtClean="0"/>
              <a:t>you to such an extent that you will not use NoSQL or messaging without DTC. These are tools in our toolbox and they can be used, just we need to make sure that level or correctness is on the pros/cons list because in most case it is hard/expensive to change it late in the project.</a:t>
            </a:r>
          </a:p>
          <a:p>
            <a:pPr marL="285750" indent="-285750">
              <a:buFont typeface="Arial" panose="020B0604020202020204" pitchFamily="34" charset="0"/>
              <a:buChar char="•"/>
            </a:pPr>
            <a:r>
              <a:rPr lang="en-AU" baseline="0" dirty="0" smtClean="0"/>
              <a:t>Make it work first and then scarify correctness bit by bit when you have a good reason, speed is a good reason, availability is a good reason.</a:t>
            </a:r>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a:p>
            <a:pPr marL="285750" indent="-285750">
              <a:buFont typeface="Arial" panose="020B0604020202020204" pitchFamily="34" charset="0"/>
              <a:buChar char="•"/>
            </a:pPr>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9</a:t>
            </a:fld>
            <a:endParaRPr lang="en-AU"/>
          </a:p>
        </p:txBody>
      </p:sp>
    </p:spTree>
    <p:extLst>
      <p:ext uri="{BB962C8B-B14F-4D97-AF65-F5344CB8AC3E}">
        <p14:creationId xmlns:p14="http://schemas.microsoft.com/office/powerpoint/2010/main" val="318514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p:txBody>
          <a:bodyPr/>
          <a:lstStyle>
            <a:lvl1pPr>
              <a:buClrTx/>
              <a:defRPr/>
            </a:lvl1pPr>
            <a:lvl2pPr>
              <a:buClrTx/>
              <a:defRPr/>
            </a:lvl2pPr>
            <a:lvl3pPr>
              <a:buClrTx/>
              <a:defRPr/>
            </a:lvl3pPr>
            <a:lvl4pPr>
              <a:buClrTx/>
              <a:defRPr/>
            </a:lvl4pPr>
            <a:lvl5pPr>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p>
            <a:fld id="{2AB80E0E-1F2C-4E6E-B168-928DCCD9FC96}" type="datetime1">
              <a:rPr lang="en-AU" smtClean="0"/>
              <a:t>20/03/2016</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3345A4CD-9276-444C-86E6-50A9930741D5}" type="datetime1">
              <a:rPr lang="en-AU" smtClean="0"/>
              <a:t>20/03/2016</a:t>
            </a:fld>
            <a:endParaRPr lang="en-AU"/>
          </a:p>
        </p:txBody>
      </p:sp>
      <p:sp>
        <p:nvSpPr>
          <p:cNvPr id="3" name="Footer Placeholder 2"/>
          <p:cNvSpPr>
            <a:spLocks noGrp="1"/>
          </p:cNvSpPr>
          <p:nvPr>
            <p:ph type="ftr" sz="quarter" idx="11"/>
          </p:nvPr>
        </p:nvSpPr>
        <p:spPr/>
        <p:txBody>
          <a:bodyPr/>
          <a:lstStyle/>
          <a:p>
            <a:r>
              <a:rPr lang="en-AU" smtClean="0"/>
              <a:t>/ Copyright ©2014 by Readify Pty Ltd</a:t>
            </a:r>
            <a:endParaRPr lang="en-AU"/>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smtClean="0"/>
              <a:t>Page</a:t>
            </a:r>
            <a:endParaRPr lang="en-AU" dirty="0"/>
          </a:p>
        </p:txBody>
      </p:sp>
    </p:spTree>
    <p:extLst>
      <p:ext uri="{BB962C8B-B14F-4D97-AF65-F5344CB8AC3E}">
        <p14:creationId xmlns:p14="http://schemas.microsoft.com/office/powerpoint/2010/main" val="85692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smtClean="0"/>
              <a:t>Quote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quote source</a:t>
            </a:r>
            <a:endParaRPr lang="en-AU" noProof="0" dirty="0"/>
          </a:p>
        </p:txBody>
      </p:sp>
    </p:spTree>
    <p:extLst>
      <p:ext uri="{BB962C8B-B14F-4D97-AF65-F5344CB8AC3E}">
        <p14:creationId xmlns:p14="http://schemas.microsoft.com/office/powerpoint/2010/main" val="642817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act_Digita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92"/>
            <a:ext cx="12193413" cy="6858795"/>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rgbClr val="CDFF00"/>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31073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829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_Gree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466"/>
            <a:ext cx="12234761" cy="6882053"/>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2"/>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371920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act_Purp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3"/>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03153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843349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act_Oran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51"/>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5"/>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100296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06806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5117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lour Referenc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20/03/2016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pic>
        <p:nvPicPr>
          <p:cNvPr id="8" name="Picture 7"/>
          <p:cNvPicPr>
            <a:picLocks noChangeAspect="1"/>
          </p:cNvPicPr>
          <p:nvPr userDrawn="1"/>
        </p:nvPicPr>
        <p:blipFill>
          <a:blip r:embed="rId3"/>
          <a:stretch>
            <a:fillRect/>
          </a:stretch>
        </p:blipFill>
        <p:spPr>
          <a:xfrm>
            <a:off x="4078982" y="1581206"/>
            <a:ext cx="7200800" cy="4786074"/>
          </a:xfrm>
          <a:prstGeom prst="rect">
            <a:avLst/>
          </a:prstGeom>
        </p:spPr>
      </p:pic>
      <p:sp>
        <p:nvSpPr>
          <p:cNvPr id="9" name="TextBox 8"/>
          <p:cNvSpPr txBox="1"/>
          <p:nvPr userDrawn="1"/>
        </p:nvSpPr>
        <p:spPr>
          <a:xfrm>
            <a:off x="4078982" y="693490"/>
            <a:ext cx="5957208" cy="523220"/>
          </a:xfrm>
          <a:prstGeom prst="rect">
            <a:avLst/>
          </a:prstGeom>
          <a:noFill/>
        </p:spPr>
        <p:txBody>
          <a:bodyPr wrap="none" rtlCol="0">
            <a:spAutoFit/>
          </a:bodyPr>
          <a:lstStyle/>
          <a:p>
            <a:r>
              <a:rPr lang="en-AU" sz="2800" dirty="0" smtClean="0">
                <a:solidFill>
                  <a:schemeClr val="accent5"/>
                </a:solidFill>
              </a:rPr>
              <a:t>This slide</a:t>
            </a:r>
            <a:r>
              <a:rPr lang="en-AU" sz="2800" baseline="0" dirty="0" smtClean="0">
                <a:solidFill>
                  <a:schemeClr val="accent5"/>
                </a:solidFill>
              </a:rPr>
              <a:t> is for colour reference only</a:t>
            </a:r>
            <a:endParaRPr lang="en-AU" sz="2800" dirty="0">
              <a:solidFill>
                <a:schemeClr val="accent5"/>
              </a:solidFill>
            </a:endParaRPr>
          </a:p>
        </p:txBody>
      </p:sp>
      <p:sp>
        <p:nvSpPr>
          <p:cNvPr id="11" name="TextBox 10"/>
          <p:cNvSpPr txBox="1"/>
          <p:nvPr userDrawn="1"/>
        </p:nvSpPr>
        <p:spPr>
          <a:xfrm>
            <a:off x="354054" y="477466"/>
            <a:ext cx="1857047" cy="415498"/>
          </a:xfrm>
          <a:prstGeom prst="rect">
            <a:avLst/>
          </a:prstGeom>
          <a:noFill/>
        </p:spPr>
        <p:txBody>
          <a:bodyPr wrap="none" rtlCol="0">
            <a:spAutoFit/>
          </a:bodyPr>
          <a:lstStyle/>
          <a:p>
            <a:r>
              <a:rPr lang="en-AU" noProof="0" dirty="0" smtClean="0">
                <a:solidFill>
                  <a:schemeClr val="accent5"/>
                </a:solidFill>
              </a:rPr>
              <a:t>Colour Palette</a:t>
            </a:r>
            <a:endParaRPr lang="en-AU" dirty="0">
              <a:solidFill>
                <a:schemeClr val="accent5"/>
              </a:solidFill>
            </a:endParaRPr>
          </a:p>
        </p:txBody>
      </p:sp>
      <p:sp>
        <p:nvSpPr>
          <p:cNvPr id="14" name="TextBox 13"/>
          <p:cNvSpPr txBox="1"/>
          <p:nvPr userDrawn="1"/>
        </p:nvSpPr>
        <p:spPr>
          <a:xfrm>
            <a:off x="334566" y="1197546"/>
            <a:ext cx="2287806" cy="4893647"/>
          </a:xfrm>
          <a:prstGeom prst="rect">
            <a:avLst/>
          </a:prstGeom>
          <a:noFill/>
        </p:spPr>
        <p:txBody>
          <a:bodyPr wrap="none" rtlCol="0">
            <a:spAutoFit/>
          </a:bodyPr>
          <a:lstStyle/>
          <a:p>
            <a:r>
              <a:rPr lang="en-AU" sz="1200" b="0" i="0" u="none" strike="noStrike" baseline="0" dirty="0" smtClean="0">
                <a:solidFill>
                  <a:srgbClr val="F8941E"/>
                </a:solidFill>
                <a:latin typeface="SegoeUI-Semilight"/>
              </a:rPr>
              <a:t>Our identity features large </a:t>
            </a:r>
          </a:p>
          <a:p>
            <a:r>
              <a:rPr lang="en-AU" sz="1200" b="0" i="0" u="none" strike="noStrike" baseline="0" dirty="0" smtClean="0">
                <a:solidFill>
                  <a:srgbClr val="F8941E"/>
                </a:solidFill>
                <a:latin typeface="SegoeUI-Semilight"/>
              </a:rPr>
              <a:t>areas of navy and white, </a:t>
            </a:r>
          </a:p>
          <a:p>
            <a:r>
              <a:rPr lang="en-AU" sz="1200" b="0" i="0" u="none" strike="noStrike" baseline="0" dirty="0" smtClean="0">
                <a:solidFill>
                  <a:srgbClr val="F8941E"/>
                </a:solidFill>
                <a:latin typeface="SegoeUI-Semilight"/>
              </a:rPr>
              <a:t>punctuated by a selected </a:t>
            </a:r>
          </a:p>
          <a:p>
            <a:r>
              <a:rPr lang="en-AU" sz="1200" b="0" i="0" u="none" strike="noStrike" baseline="0" dirty="0" smtClean="0">
                <a:solidFill>
                  <a:srgbClr val="F8941E"/>
                </a:solidFill>
                <a:latin typeface="SegoeUI-Semilight"/>
              </a:rPr>
              <a:t>palette of highlight colours.</a:t>
            </a:r>
          </a:p>
          <a:p>
            <a:endParaRPr lang="en-AU" sz="900" b="1" i="0" u="none" strike="noStrike" baseline="0" dirty="0" smtClean="0">
              <a:solidFill>
                <a:srgbClr val="FFFFFF"/>
              </a:solidFill>
              <a:latin typeface="SegoeUI-Bold"/>
            </a:endParaRPr>
          </a:p>
          <a:p>
            <a:r>
              <a:rPr lang="en-AU" sz="900" b="1" i="0" u="none" strike="noStrike" baseline="0" dirty="0" smtClean="0">
                <a:solidFill>
                  <a:srgbClr val="FFFFFF"/>
                </a:solidFill>
                <a:latin typeface="SegoeUI-Bold"/>
              </a:rPr>
              <a:t>Base colours</a:t>
            </a:r>
          </a:p>
          <a:p>
            <a:r>
              <a:rPr lang="en-AU" sz="900" b="0" i="0" u="none" strike="noStrike" baseline="0" dirty="0" smtClean="0">
                <a:solidFill>
                  <a:srgbClr val="FFFFFF"/>
                </a:solidFill>
                <a:latin typeface="SegoeUI"/>
              </a:rPr>
              <a:t>Navy and white colour the majority of</a:t>
            </a:r>
          </a:p>
          <a:p>
            <a:r>
              <a:rPr lang="en-AU" sz="900" b="0" i="0" u="none" strike="noStrike" baseline="0" dirty="0" smtClean="0">
                <a:solidFill>
                  <a:srgbClr val="FFFFFF"/>
                </a:solidFill>
                <a:latin typeface="SegoeUI"/>
              </a:rPr>
              <a:t>backgrounds and copy in all applications.</a:t>
            </a:r>
          </a:p>
          <a:p>
            <a:r>
              <a:rPr lang="en-AU" sz="900" b="1" i="0" u="none" strike="noStrike" baseline="0" dirty="0" smtClean="0">
                <a:solidFill>
                  <a:srgbClr val="FFFFFF"/>
                </a:solidFill>
                <a:latin typeface="SegoeUI-Bold"/>
              </a:rPr>
              <a:t>Highlight colours</a:t>
            </a:r>
          </a:p>
          <a:p>
            <a:r>
              <a:rPr lang="en-AU" sz="900" b="0" i="0" u="none" strike="noStrike" baseline="0" dirty="0" smtClean="0">
                <a:solidFill>
                  <a:srgbClr val="FFFFFF"/>
                </a:solidFill>
                <a:latin typeface="SegoeUI"/>
              </a:rPr>
              <a:t>Highlight colours are used in conjunction</a:t>
            </a:r>
          </a:p>
          <a:p>
            <a:r>
              <a:rPr lang="en-AU" sz="900" b="0" i="0" u="none" strike="noStrike" baseline="0" dirty="0" smtClean="0">
                <a:solidFill>
                  <a:srgbClr val="FFFFFF"/>
                </a:solidFill>
                <a:latin typeface="SegoeUI"/>
              </a:rPr>
              <a:t>with the base colours to create a vibrant</a:t>
            </a:r>
          </a:p>
          <a:p>
            <a:r>
              <a:rPr lang="en-AU" sz="900" b="0" i="0" u="none" strike="noStrike" baseline="0" dirty="0" smtClean="0">
                <a:solidFill>
                  <a:srgbClr val="FFFFFF"/>
                </a:solidFill>
                <a:latin typeface="SegoeUI"/>
              </a:rPr>
              <a:t>and diverse identity.</a:t>
            </a:r>
          </a:p>
          <a:p>
            <a:endParaRPr lang="en-AU" sz="900" b="0" i="0" u="none" strike="noStrike" baseline="0" dirty="0" smtClean="0">
              <a:solidFill>
                <a:srgbClr val="FFFFFF"/>
              </a:solidFill>
              <a:latin typeface="SegoeUI"/>
            </a:endParaRPr>
          </a:p>
          <a:p>
            <a:r>
              <a:rPr lang="en-AU" sz="900" b="0" i="0" u="none" strike="noStrike" baseline="0" dirty="0" smtClean="0">
                <a:solidFill>
                  <a:srgbClr val="FFFFFF"/>
                </a:solidFill>
                <a:latin typeface="SegoeUI"/>
              </a:rPr>
              <a:t>Highlight colours can be used for:</a:t>
            </a:r>
          </a:p>
          <a:p>
            <a:r>
              <a:rPr lang="en-AU" sz="900" b="0" i="0" u="none" strike="noStrike" baseline="0" dirty="0" smtClean="0">
                <a:solidFill>
                  <a:srgbClr val="FFFFFF"/>
                </a:solidFill>
                <a:latin typeface="SegoeUI"/>
              </a:rPr>
              <a:t>• headings and subheadings</a:t>
            </a:r>
          </a:p>
          <a:p>
            <a:r>
              <a:rPr lang="en-AU" sz="900" b="0" i="0" u="none" strike="noStrike" baseline="0" dirty="0" smtClean="0">
                <a:solidFill>
                  <a:srgbClr val="FFFFFF"/>
                </a:solidFill>
                <a:latin typeface="SegoeUI"/>
              </a:rPr>
              <a:t>• highlight copy</a:t>
            </a:r>
          </a:p>
          <a:p>
            <a:r>
              <a:rPr lang="en-AU" sz="900" b="0" i="0" u="none" strike="noStrike" baseline="0" dirty="0" smtClean="0">
                <a:solidFill>
                  <a:srgbClr val="FFFFFF"/>
                </a:solidFill>
                <a:latin typeface="SegoeUI"/>
              </a:rPr>
              <a:t>• rules and/or boxes</a:t>
            </a:r>
          </a:p>
          <a:p>
            <a:r>
              <a:rPr lang="en-AU" sz="900" b="0" i="0" u="none" strike="noStrike" baseline="0" dirty="0" smtClean="0">
                <a:solidFill>
                  <a:srgbClr val="FFFFFF"/>
                </a:solidFill>
                <a:latin typeface="SegoeUI"/>
              </a:rPr>
              <a:t>• links and/or buttons</a:t>
            </a:r>
          </a:p>
          <a:p>
            <a:r>
              <a:rPr lang="en-AU" sz="900" b="0" i="0" u="none" strike="noStrike" baseline="0" dirty="0" smtClean="0">
                <a:solidFill>
                  <a:srgbClr val="FFFFFF"/>
                </a:solidFill>
                <a:latin typeface="SegoeUI"/>
              </a:rPr>
              <a:t>• tinting images</a:t>
            </a:r>
          </a:p>
          <a:p>
            <a:r>
              <a:rPr lang="fr-FR" sz="900" b="0" i="0" u="none" strike="noStrike" baseline="0" dirty="0" smtClean="0">
                <a:solidFill>
                  <a:srgbClr val="FFFFFF"/>
                </a:solidFill>
                <a:latin typeface="SegoeUI"/>
              </a:rPr>
              <a:t>• </a:t>
            </a:r>
            <a:r>
              <a:rPr lang="fr-FR" sz="900" b="0" i="0" u="none" strike="noStrike" baseline="0" dirty="0" err="1" smtClean="0">
                <a:solidFill>
                  <a:srgbClr val="FFFFFF"/>
                </a:solidFill>
                <a:latin typeface="SegoeUI"/>
              </a:rPr>
              <a:t>graphic</a:t>
            </a:r>
            <a:r>
              <a:rPr lang="fr-FR" sz="900" b="0" i="0" u="none" strike="noStrike" baseline="0" dirty="0" smtClean="0">
                <a:solidFill>
                  <a:srgbClr val="FFFFFF"/>
                </a:solidFill>
                <a:latin typeface="SegoeUI"/>
              </a:rPr>
              <a:t> </a:t>
            </a:r>
            <a:r>
              <a:rPr lang="fr-FR" sz="900" b="0" i="0" u="none" strike="noStrike" baseline="0" dirty="0" err="1" smtClean="0">
                <a:solidFill>
                  <a:srgbClr val="FFFFFF"/>
                </a:solidFill>
                <a:latin typeface="SegoeUI"/>
              </a:rPr>
              <a:t>devices</a:t>
            </a:r>
            <a:r>
              <a:rPr lang="fr-FR" sz="900" b="0" i="0" u="none" strike="noStrike" baseline="0" dirty="0" smtClean="0">
                <a:solidFill>
                  <a:srgbClr val="FFFFFF"/>
                </a:solidFill>
                <a:latin typeface="SegoeUI"/>
              </a:rPr>
              <a:t> </a:t>
            </a:r>
          </a:p>
          <a:p>
            <a:endParaRPr lang="en-AU" sz="900" b="1" i="0" u="none" strike="noStrike" baseline="0" dirty="0" smtClean="0">
              <a:solidFill>
                <a:srgbClr val="FFFFFF"/>
              </a:solidFill>
              <a:latin typeface="SegoeUI-Bold"/>
            </a:endParaRPr>
          </a:p>
          <a:p>
            <a:r>
              <a:rPr lang="en-AU" sz="900" b="1" i="0" u="none" strike="noStrike" baseline="0" dirty="0" smtClean="0">
                <a:solidFill>
                  <a:srgbClr val="FFFFFF"/>
                </a:solidFill>
                <a:latin typeface="SegoeUI-Bold"/>
              </a:rPr>
              <a:t>Highlight tints</a:t>
            </a:r>
          </a:p>
          <a:p>
            <a:r>
              <a:rPr lang="en-AU" sz="900" b="0" i="0" u="none" strike="noStrike" baseline="0" dirty="0" smtClean="0">
                <a:solidFill>
                  <a:srgbClr val="FFFFFF"/>
                </a:solidFill>
                <a:latin typeface="SegoeUI"/>
              </a:rPr>
              <a:t>Tints are used for charts and diagrams.</a:t>
            </a:r>
          </a:p>
          <a:p>
            <a:r>
              <a:rPr lang="en-AU" sz="900" b="1" i="0" u="none" strike="noStrike" baseline="0" dirty="0" smtClean="0">
                <a:solidFill>
                  <a:srgbClr val="FFFFFF"/>
                </a:solidFill>
                <a:latin typeface="SegoeUI-Bold"/>
              </a:rPr>
              <a:t>Do not over-use </a:t>
            </a:r>
            <a:r>
              <a:rPr lang="en-AU" sz="900" b="0" i="0" u="none" strike="noStrike" baseline="0" dirty="0" smtClean="0">
                <a:solidFill>
                  <a:srgbClr val="FFFFFF"/>
                </a:solidFill>
                <a:latin typeface="SegoeUI"/>
              </a:rPr>
              <a:t>– using one secondary</a:t>
            </a:r>
          </a:p>
          <a:p>
            <a:r>
              <a:rPr lang="en-AU" sz="900" b="0" i="0" u="none" strike="noStrike" baseline="0" dirty="0" smtClean="0">
                <a:solidFill>
                  <a:srgbClr val="FFFFFF"/>
                </a:solidFill>
                <a:latin typeface="SegoeUI"/>
              </a:rPr>
              <a:t>colour per page is recommended.</a:t>
            </a:r>
          </a:p>
          <a:p>
            <a:endParaRPr lang="en-AU" sz="900" b="0" i="0" u="none" strike="noStrike" baseline="0" dirty="0" smtClean="0">
              <a:solidFill>
                <a:srgbClr val="FFFFFF"/>
              </a:solidFill>
              <a:latin typeface="SegoeUI"/>
            </a:endParaRPr>
          </a:p>
          <a:p>
            <a:r>
              <a:rPr lang="en-AU" sz="900" b="1" i="0" u="none" strike="noStrike" baseline="0" dirty="0" smtClean="0">
                <a:solidFill>
                  <a:srgbClr val="FFFFFF"/>
                </a:solidFill>
                <a:latin typeface="SegoeUI-Bold"/>
              </a:rPr>
              <a:t>Please don’t</a:t>
            </a:r>
          </a:p>
          <a:p>
            <a:r>
              <a:rPr lang="en-AU" sz="900" b="0" i="0" u="none" strike="noStrike" baseline="0" dirty="0" smtClean="0">
                <a:solidFill>
                  <a:srgbClr val="FFFFFF"/>
                </a:solidFill>
                <a:latin typeface="SegoeUI"/>
              </a:rPr>
              <a:t>• use any colours outside of the specified</a:t>
            </a:r>
          </a:p>
          <a:p>
            <a:r>
              <a:rPr lang="en-AU" sz="900" b="0" i="0" u="none" strike="noStrike" baseline="0" dirty="0" smtClean="0">
                <a:solidFill>
                  <a:srgbClr val="FFFFFF"/>
                </a:solidFill>
                <a:latin typeface="SegoeUI"/>
              </a:rPr>
              <a:t>colour palette</a:t>
            </a:r>
          </a:p>
          <a:p>
            <a:r>
              <a:rPr lang="en-AU" sz="900" b="0" i="0" u="none" strike="noStrike" baseline="0" dirty="0" smtClean="0">
                <a:solidFill>
                  <a:srgbClr val="FFFFFF"/>
                </a:solidFill>
                <a:latin typeface="SegoeUI"/>
              </a:rPr>
              <a:t>• create non-specified tints</a:t>
            </a:r>
          </a:p>
          <a:p>
            <a:r>
              <a:rPr lang="en-AU" sz="900" b="0" i="0" u="none" strike="noStrike" baseline="0" dirty="0" smtClean="0">
                <a:solidFill>
                  <a:srgbClr val="FFFFFF"/>
                </a:solidFill>
                <a:latin typeface="SegoeUI"/>
              </a:rPr>
              <a:t>• use only the secondary colour palette</a:t>
            </a:r>
          </a:p>
          <a:p>
            <a:endParaRPr lang="en-AU" dirty="0"/>
          </a:p>
        </p:txBody>
      </p:sp>
    </p:spTree>
    <p:extLst>
      <p:ext uri="{BB962C8B-B14F-4D97-AF65-F5344CB8AC3E}">
        <p14:creationId xmlns:p14="http://schemas.microsoft.com/office/powerpoint/2010/main" val="3496403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3292843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352503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611009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96102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20/03/2016</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t>Page</a:t>
            </a:r>
            <a:endParaRPr lang="en-AU" sz="800" spc="-30" baseline="0" dirty="0"/>
          </a:p>
        </p:txBody>
      </p:sp>
    </p:spTree>
    <p:extLst>
      <p:ext uri="{BB962C8B-B14F-4D97-AF65-F5344CB8AC3E}">
        <p14:creationId xmlns:p14="http://schemas.microsoft.com/office/powerpoint/2010/main" val="3887475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91834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970538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76958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060904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68079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50" baseline="0">
                <a:solidFill>
                  <a:schemeClr val="bg1"/>
                </a:solidFill>
              </a:defRPr>
            </a:lvl1pPr>
            <a:lvl2pPr marL="358775" indent="-179388">
              <a:buClrTx/>
              <a:defRPr sz="2000" spc="-50" baseline="0">
                <a:solidFill>
                  <a:schemeClr val="bg1"/>
                </a:solidFill>
              </a:defRPr>
            </a:lvl2pPr>
            <a:lvl3pPr marL="538163" indent="-179388">
              <a:buClrTx/>
              <a:defRPr sz="2000" spc="-50" baseline="0">
                <a:solidFill>
                  <a:schemeClr val="bg1"/>
                </a:solidFill>
              </a:defRPr>
            </a:lvl3pPr>
            <a:lvl4pPr marL="717550" indent="-179388">
              <a:buClrTx/>
              <a:defRPr sz="2000" spc="-50" baseline="0">
                <a:solidFill>
                  <a:schemeClr val="bg1"/>
                </a:solidFill>
              </a:defRPr>
            </a:lvl4pPr>
            <a:lvl5pPr marL="896938" indent="-179388">
              <a:buClrTx/>
              <a:defRPr sz="2000" spc="-50" baseline="0">
                <a:solidFill>
                  <a:schemeClr val="bg1"/>
                </a:solidFill>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20/03/2016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1658285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3587629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84246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2637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9435627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1832015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1997706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8592966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13704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511935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41034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792462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1341893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40314901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lvl1pPr>
          </a:lstStyle>
          <a:p>
            <a:r>
              <a:rPr lang="en-AU" noProof="0" dirty="0" smtClean="0"/>
              <a:t>Insert text</a:t>
            </a:r>
            <a:endParaRPr lang="en-AU" noProof="0" dirty="0"/>
          </a:p>
        </p:txBody>
      </p:sp>
    </p:spTree>
    <p:extLst>
      <p:ext uri="{BB962C8B-B14F-4D97-AF65-F5344CB8AC3E}">
        <p14:creationId xmlns:p14="http://schemas.microsoft.com/office/powerpoint/2010/main" val="3688486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536142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4011283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252732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32728093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0522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3281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5"/>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p>
            <a:fld id="{81365592-B95A-4E1B-8688-B9BAC9237151}" type="datetime1">
              <a:rPr lang="en-AU" smtClean="0"/>
              <a:t>20/03/2016</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Tree>
    <p:extLst>
      <p:ext uri="{BB962C8B-B14F-4D97-AF65-F5344CB8AC3E}">
        <p14:creationId xmlns:p14="http://schemas.microsoft.com/office/powerpoint/2010/main" val="84922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2"/>
                </a:solidFill>
              </a:defRPr>
            </a:lvl1pPr>
          </a:lstStyle>
          <a:p>
            <a:r>
              <a:rPr lang="en-AU" noProof="0" dirty="0" smtClean="0"/>
              <a:t>Click to add title</a:t>
            </a:r>
            <a:endParaRPr lang="en-AU" noProof="0" dirty="0"/>
          </a:p>
        </p:txBody>
      </p:sp>
      <p:sp>
        <p:nvSpPr>
          <p:cNvPr id="4" name="Date Placeholder 3"/>
          <p:cNvSpPr>
            <a:spLocks noGrp="1"/>
          </p:cNvSpPr>
          <p:nvPr>
            <p:ph type="dt" sz="half" idx="10"/>
          </p:nvPr>
        </p:nvSpPr>
        <p:spPr/>
        <p:txBody>
          <a:bodyPr/>
          <a:lstStyle/>
          <a:p>
            <a:fld id="{AD4CC7D5-0035-4193-9F83-5592C7C73289}" type="datetime1">
              <a:rPr lang="en-AU" smtClean="0"/>
              <a:t>20/03/2016</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noProof="0" smtClean="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20/03/2016</a:t>
            </a:fld>
            <a:endParaRPr lang="en-AU"/>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C2E27-7A8C-4707-AD07-B4E8FCCC602F}" type="datetime1">
              <a:rPr lang="en-AU" smtClean="0"/>
              <a:t>20/03/2016</a:t>
            </a:fld>
            <a:endParaRPr lang="en-AU"/>
          </a:p>
        </p:txBody>
      </p:sp>
      <p:sp>
        <p:nvSpPr>
          <p:cNvPr id="3" name="Footer Placeholder 2"/>
          <p:cNvSpPr>
            <a:spLocks noGrp="1"/>
          </p:cNvSpPr>
          <p:nvPr>
            <p:ph type="ftr" sz="quarter" idx="11"/>
          </p:nvPr>
        </p:nvSpPr>
        <p:spPr/>
        <p:txBody>
          <a:bodyPr/>
          <a:lstStyle/>
          <a:p>
            <a:r>
              <a:rPr lang="en-AU" smtClean="0"/>
              <a:t>/ Copyright ©2014 by Readify Pty Ltd</a:t>
            </a:r>
            <a:endParaRPr lang="en-AU"/>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9"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smtClean="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20/03/2016</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smtClean="0"/>
              <a:t>/ Copyright ©2014 by </a:t>
            </a:r>
            <a:r>
              <a:rPr lang="en-AU" dirty="0" err="1" smtClean="0"/>
              <a:t>Readify</a:t>
            </a:r>
            <a:r>
              <a:rPr lang="en-AU" dirty="0" smtClean="0"/>
              <a:t> Pty Ltd</a:t>
            </a:r>
            <a:endParaRPr lang="en-AU" dirty="0"/>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t>Page</a:t>
            </a:r>
            <a:endParaRPr lang="en-AU" sz="800" spc="-30" baseline="0" dirty="0"/>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97" r:id="rId2"/>
    <p:sldLayoutId id="2147483683" r:id="rId3"/>
    <p:sldLayoutId id="2147483678" r:id="rId4"/>
    <p:sldLayoutId id="2147483679" r:id="rId5"/>
    <p:sldLayoutId id="2147483680" r:id="rId6"/>
    <p:sldLayoutId id="2147483681" r:id="rId7"/>
    <p:sldLayoutId id="2147483654" r:id="rId8"/>
    <p:sldLayoutId id="2147483655" r:id="rId9"/>
    <p:sldLayoutId id="2147483682" r:id="rId10"/>
    <p:sldLayoutId id="2147483684" r:id="rId11"/>
    <p:sldLayoutId id="2147483694" r:id="rId12"/>
    <p:sldLayoutId id="2147483685" r:id="rId13"/>
    <p:sldLayoutId id="2147483693" r:id="rId14"/>
    <p:sldLayoutId id="2147483695" r:id="rId15"/>
    <p:sldLayoutId id="2147483692" r:id="rId16"/>
    <p:sldLayoutId id="2147483696" r:id="rId17"/>
    <p:sldLayoutId id="2147483649" r:id="rId18"/>
    <p:sldLayoutId id="2147483656" r:id="rId19"/>
    <p:sldLayoutId id="2147483658" r:id="rId20"/>
    <p:sldLayoutId id="2147483657" r:id="rId21"/>
    <p:sldLayoutId id="2147483659" r:id="rId22"/>
    <p:sldLayoutId id="2147483660" r:id="rId23"/>
    <p:sldLayoutId id="2147483651" r:id="rId24"/>
    <p:sldLayoutId id="2147483661" r:id="rId25"/>
    <p:sldLayoutId id="2147483663" r:id="rId26"/>
    <p:sldLayoutId id="2147483662" r:id="rId27"/>
    <p:sldLayoutId id="2147483664" r:id="rId28"/>
    <p:sldLayoutId id="2147483665" r:id="rId29"/>
    <p:sldLayoutId id="2147483666" r:id="rId30"/>
    <p:sldLayoutId id="2147483667" r:id="rId31"/>
    <p:sldLayoutId id="2147483669" r:id="rId32"/>
    <p:sldLayoutId id="2147483668" r:id="rId33"/>
    <p:sldLayoutId id="2147483670" r:id="rId34"/>
    <p:sldLayoutId id="2147483671" r:id="rId35"/>
    <p:sldLayoutId id="2147483672" r:id="rId36"/>
    <p:sldLayoutId id="2147483673" r:id="rId37"/>
    <p:sldLayoutId id="2147483675" r:id="rId38"/>
    <p:sldLayoutId id="2147483674" r:id="rId39"/>
    <p:sldLayoutId id="2147483676" r:id="rId40"/>
    <p:sldLayoutId id="2147483677" r:id="rId41"/>
    <p:sldLayoutId id="2147483686" r:id="rId42"/>
    <p:sldLayoutId id="2147483687" r:id="rId43"/>
    <p:sldLayoutId id="2147483689" r:id="rId44"/>
    <p:sldLayoutId id="2147483688" r:id="rId45"/>
    <p:sldLayoutId id="2147483690" r:id="rId46"/>
    <p:sldLayoutId id="2147483691" r:id="rId47"/>
  </p:sldLayoutIdLst>
  <p:hf hdr="0" dt="0"/>
  <p:txStyles>
    <p:titleStyle>
      <a:lvl1pPr algn="l" defTabSz="1088502" rtl="0" eaLnBrk="1" latinLnBrk="0" hangingPunct="1">
        <a:lnSpc>
          <a:spcPts val="5000"/>
        </a:lnSpc>
        <a:spcBef>
          <a:spcPct val="0"/>
        </a:spcBef>
        <a:buNone/>
        <a:defRPr sz="5800" kern="1200" spc="-20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Correctness</a:t>
            </a:r>
            <a:endParaRPr lang="en-AU" dirty="0"/>
          </a:p>
        </p:txBody>
      </p:sp>
      <p:sp>
        <p:nvSpPr>
          <p:cNvPr id="3" name="Subtitle 2"/>
          <p:cNvSpPr>
            <a:spLocks noGrp="1"/>
          </p:cNvSpPr>
          <p:nvPr>
            <p:ph type="subTitle" idx="1"/>
          </p:nvPr>
        </p:nvSpPr>
        <p:spPr/>
        <p:txBody>
          <a:bodyPr/>
          <a:lstStyle/>
          <a:p>
            <a:r>
              <a:rPr lang="en-AU" dirty="0" smtClean="0"/>
              <a:t>02 September 2014</a:t>
            </a:r>
          </a:p>
          <a:p>
            <a:r>
              <a:rPr lang="en-AU" dirty="0" smtClean="0"/>
              <a:t>Pawel Pabich</a:t>
            </a:r>
            <a:endParaRPr lang="en-AU" dirty="0"/>
          </a:p>
        </p:txBody>
      </p:sp>
    </p:spTree>
    <p:extLst>
      <p:ext uri="{BB962C8B-B14F-4D97-AF65-F5344CB8AC3E}">
        <p14:creationId xmlns:p14="http://schemas.microsoft.com/office/powerpoint/2010/main" val="2104993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4"/>
                </a:solidFill>
              </a:rPr>
              <a:t>Agenda</a:t>
            </a:r>
            <a:endParaRPr lang="en-AU" dirty="0">
              <a:solidFill>
                <a:schemeClr val="accent4"/>
              </a:solidFill>
            </a:endParaRPr>
          </a:p>
        </p:txBody>
      </p:sp>
      <p:sp>
        <p:nvSpPr>
          <p:cNvPr id="3" name="Content Placeholder 2"/>
          <p:cNvSpPr>
            <a:spLocks noGrp="1"/>
          </p:cNvSpPr>
          <p:nvPr>
            <p:ph idx="1"/>
          </p:nvPr>
        </p:nvSpPr>
        <p:spPr/>
        <p:txBody>
          <a:bodyPr/>
          <a:lstStyle/>
          <a:p>
            <a:pPr>
              <a:buClr>
                <a:schemeClr val="accent4"/>
              </a:buClr>
            </a:pPr>
            <a:r>
              <a:rPr lang="en-AU" dirty="0" smtClean="0"/>
              <a:t>What is correctness </a:t>
            </a:r>
          </a:p>
          <a:p>
            <a:pPr>
              <a:buClr>
                <a:schemeClr val="accent4"/>
              </a:buClr>
            </a:pPr>
            <a:r>
              <a:rPr lang="en-AU" dirty="0" smtClean="0"/>
              <a:t>Why is it often overlooked</a:t>
            </a:r>
          </a:p>
          <a:p>
            <a:pPr>
              <a:buClr>
                <a:schemeClr val="accent4"/>
              </a:buClr>
            </a:pPr>
            <a:r>
              <a:rPr lang="en-AU" dirty="0" smtClean="0"/>
              <a:t>Examples of how correctness gets sacrificed </a:t>
            </a:r>
          </a:p>
          <a:p>
            <a:pPr>
              <a:buClr>
                <a:schemeClr val="accent4"/>
              </a:buClr>
            </a:pPr>
            <a:r>
              <a:rPr lang="en-AU" dirty="0" smtClean="0"/>
              <a:t>I’m scared, now what ?</a:t>
            </a:r>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2</a:t>
            </a:fld>
            <a:endParaRPr lang="en-AU"/>
          </a:p>
        </p:txBody>
      </p:sp>
    </p:spTree>
    <p:extLst>
      <p:ext uri="{BB962C8B-B14F-4D97-AF65-F5344CB8AC3E}">
        <p14:creationId xmlns:p14="http://schemas.microsoft.com/office/powerpoint/2010/main" val="1122341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1"/>
                </a:solidFill>
              </a:rPr>
              <a:t>What is correctness?</a:t>
            </a:r>
            <a:endParaRPr lang="en-AU" dirty="0">
              <a:solidFill>
                <a:schemeClr val="accent1"/>
              </a:solidFill>
            </a:endParaRPr>
          </a:p>
        </p:txBody>
      </p:sp>
      <p:sp>
        <p:nvSpPr>
          <p:cNvPr id="3" name="Content Placeholder 2"/>
          <p:cNvSpPr>
            <a:spLocks noGrp="1"/>
          </p:cNvSpPr>
          <p:nvPr>
            <p:ph idx="1"/>
          </p:nvPr>
        </p:nvSpPr>
        <p:spPr>
          <a:xfrm>
            <a:off x="838622" y="1694577"/>
            <a:ext cx="7776864" cy="4527011"/>
          </a:xfrm>
        </p:spPr>
        <p:txBody>
          <a:bodyPr/>
          <a:lstStyle/>
          <a:p>
            <a:pPr marL="0" indent="0">
              <a:buNone/>
            </a:pPr>
            <a:r>
              <a:rPr lang="en-AU" sz="5000" dirty="0"/>
              <a:t>“In theoretical computer science, correctness of an algorithm is asserted when it is said that the algorithm is correct with respect to a specification</a:t>
            </a:r>
            <a:r>
              <a:rPr lang="en-AU" sz="5000" dirty="0" smtClean="0"/>
              <a:t>.” - Wikipedia</a:t>
            </a:r>
            <a:endParaRPr lang="en-AU" sz="5000"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3</a:t>
            </a:fld>
            <a:endParaRPr lang="en-AU"/>
          </a:p>
        </p:txBody>
      </p:sp>
    </p:spTree>
    <p:extLst>
      <p:ext uri="{BB962C8B-B14F-4D97-AF65-F5344CB8AC3E}">
        <p14:creationId xmlns:p14="http://schemas.microsoft.com/office/powerpoint/2010/main" val="1781151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82" y="333450"/>
            <a:ext cx="10801200" cy="1143265"/>
          </a:xfrm>
        </p:spPr>
        <p:txBody>
          <a:bodyPr/>
          <a:lstStyle/>
          <a:p>
            <a:r>
              <a:rPr lang="en-AU" dirty="0" smtClean="0">
                <a:solidFill>
                  <a:schemeClr val="accent1"/>
                </a:solidFill>
              </a:rPr>
              <a:t>Acceptance Criteria as Specification</a:t>
            </a:r>
            <a:endParaRPr lang="en-AU" dirty="0">
              <a:solidFill>
                <a:schemeClr val="accent1"/>
              </a:solidFill>
            </a:endParaRPr>
          </a:p>
        </p:txBody>
      </p:sp>
      <p:sp>
        <p:nvSpPr>
          <p:cNvPr id="3" name="Content Placeholder 2"/>
          <p:cNvSpPr>
            <a:spLocks noGrp="1"/>
          </p:cNvSpPr>
          <p:nvPr>
            <p:ph idx="1"/>
          </p:nvPr>
        </p:nvSpPr>
        <p:spPr>
          <a:xfrm>
            <a:off x="838621" y="1694577"/>
            <a:ext cx="8329677" cy="4527011"/>
          </a:xfrm>
        </p:spPr>
        <p:txBody>
          <a:bodyPr/>
          <a:lstStyle/>
          <a:p>
            <a:r>
              <a:rPr lang="en-AU" sz="5000" dirty="0" smtClean="0"/>
              <a:t>Goal oriented</a:t>
            </a:r>
          </a:p>
          <a:p>
            <a:r>
              <a:rPr lang="en-AU" sz="5000" dirty="0" smtClean="0"/>
              <a:t>Expressed in natural language</a:t>
            </a:r>
          </a:p>
          <a:p>
            <a:r>
              <a:rPr lang="en-AU" sz="5000" dirty="0" smtClean="0"/>
              <a:t>Rarely precise</a:t>
            </a:r>
          </a:p>
          <a:p>
            <a:pPr marL="0" indent="0">
              <a:buNone/>
            </a:pPr>
            <a:endParaRPr lang="en-AU" sz="5000" dirty="0" smtClean="0"/>
          </a:p>
          <a:p>
            <a:pPr marL="0" indent="0">
              <a:buNone/>
            </a:pPr>
            <a:endParaRPr lang="en-AU" sz="5000" dirty="0" smtClean="0"/>
          </a:p>
          <a:p>
            <a:endParaRPr lang="en-AU" sz="5000" dirty="0" smtClean="0"/>
          </a:p>
          <a:p>
            <a:endParaRPr lang="en-AU" sz="5000" dirty="0" smtClean="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4</a:t>
            </a:fld>
            <a:endParaRPr lang="en-AU"/>
          </a:p>
        </p:txBody>
      </p:sp>
    </p:spTree>
    <p:extLst>
      <p:ext uri="{BB962C8B-B14F-4D97-AF65-F5344CB8AC3E}">
        <p14:creationId xmlns:p14="http://schemas.microsoft.com/office/powerpoint/2010/main" val="290124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82" y="333450"/>
            <a:ext cx="10801200" cy="1143265"/>
          </a:xfrm>
        </p:spPr>
        <p:txBody>
          <a:bodyPr/>
          <a:lstStyle/>
          <a:p>
            <a:r>
              <a:rPr lang="en-AU" dirty="0" smtClean="0">
                <a:solidFill>
                  <a:schemeClr val="accent1"/>
                </a:solidFill>
              </a:rPr>
              <a:t>One problem, many solutions</a:t>
            </a:r>
            <a:endParaRPr lang="en-AU" dirty="0">
              <a:solidFill>
                <a:schemeClr val="accent1"/>
              </a:solidFill>
            </a:endParaRPr>
          </a:p>
        </p:txBody>
      </p:sp>
      <p:sp>
        <p:nvSpPr>
          <p:cNvPr id="3" name="Content Placeholder 2"/>
          <p:cNvSpPr>
            <a:spLocks noGrp="1"/>
          </p:cNvSpPr>
          <p:nvPr>
            <p:ph idx="1"/>
          </p:nvPr>
        </p:nvSpPr>
        <p:spPr>
          <a:xfrm>
            <a:off x="838621" y="1694577"/>
            <a:ext cx="8329677" cy="4527011"/>
          </a:xfrm>
        </p:spPr>
        <p:txBody>
          <a:bodyPr/>
          <a:lstStyle/>
          <a:p>
            <a:r>
              <a:rPr lang="en-AU" sz="5000" dirty="0" smtClean="0"/>
              <a:t>Different effort</a:t>
            </a:r>
          </a:p>
          <a:p>
            <a:r>
              <a:rPr lang="en-AU" sz="5000" dirty="0" smtClean="0"/>
              <a:t>Different cost</a:t>
            </a:r>
          </a:p>
          <a:p>
            <a:r>
              <a:rPr lang="en-AU" sz="5000" dirty="0" smtClean="0"/>
              <a:t>… but also different level of correctness</a:t>
            </a:r>
          </a:p>
          <a:p>
            <a:pPr marL="0" indent="0">
              <a:buNone/>
            </a:pPr>
            <a:endParaRPr lang="en-AU" sz="5000" dirty="0" smtClean="0"/>
          </a:p>
          <a:p>
            <a:endParaRPr lang="en-AU" sz="5000" dirty="0" smtClean="0"/>
          </a:p>
          <a:p>
            <a:endParaRPr lang="en-AU" sz="5000" dirty="0" smtClean="0"/>
          </a:p>
        </p:txBody>
      </p:sp>
      <p:sp>
        <p:nvSpPr>
          <p:cNvPr id="4" name="Footer Placeholder 3"/>
          <p:cNvSpPr>
            <a:spLocks noGrp="1"/>
          </p:cNvSpPr>
          <p:nvPr>
            <p:ph type="ftr" sz="quarter" idx="11"/>
          </p:nvPr>
        </p:nvSpPr>
        <p:spPr/>
        <p:txBody>
          <a:bodyPr/>
          <a:lstStyle/>
          <a:p>
            <a:r>
              <a:rPr lang="en-AU" dirty="0" smtClean="0"/>
              <a:t>/ Copyright ©2014 by Readify Pty Ltd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a:t>
            </a:fld>
            <a:endParaRPr lang="en-AU"/>
          </a:p>
        </p:txBody>
      </p:sp>
    </p:spTree>
    <p:extLst>
      <p:ext uri="{BB962C8B-B14F-4D97-AF65-F5344CB8AC3E}">
        <p14:creationId xmlns:p14="http://schemas.microsoft.com/office/powerpoint/2010/main" val="287099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82" y="333450"/>
            <a:ext cx="10801200" cy="1143265"/>
          </a:xfrm>
        </p:spPr>
        <p:txBody>
          <a:bodyPr/>
          <a:lstStyle/>
          <a:p>
            <a:r>
              <a:rPr lang="en-AU" dirty="0" smtClean="0">
                <a:solidFill>
                  <a:schemeClr val="accent1"/>
                </a:solidFill>
              </a:rPr>
              <a:t>Just make it asynchronous</a:t>
            </a:r>
            <a:endParaRPr lang="en-AU" dirty="0">
              <a:solidFill>
                <a:schemeClr val="accent1"/>
              </a:solidFill>
            </a:endParaRPr>
          </a:p>
        </p:txBody>
      </p:sp>
      <p:sp>
        <p:nvSpPr>
          <p:cNvPr id="3" name="Content Placeholder 2"/>
          <p:cNvSpPr>
            <a:spLocks noGrp="1"/>
          </p:cNvSpPr>
          <p:nvPr>
            <p:ph idx="1"/>
          </p:nvPr>
        </p:nvSpPr>
        <p:spPr>
          <a:xfrm>
            <a:off x="838621" y="1694577"/>
            <a:ext cx="8329677" cy="4527011"/>
          </a:xfrm>
        </p:spPr>
        <p:txBody>
          <a:bodyPr/>
          <a:lstStyle/>
          <a:p>
            <a:pPr marL="0" indent="0">
              <a:buNone/>
            </a:pPr>
            <a:endParaRPr lang="en-AU" sz="5000" dirty="0" smtClean="0"/>
          </a:p>
          <a:p>
            <a:r>
              <a:rPr lang="en-AU" sz="5000" dirty="0" smtClean="0"/>
              <a:t>Eventual consistency</a:t>
            </a:r>
          </a:p>
          <a:p>
            <a:r>
              <a:rPr lang="en-AU" sz="5000" dirty="0" smtClean="0"/>
              <a:t>Out of order message delivery</a:t>
            </a:r>
          </a:p>
          <a:p>
            <a:pPr marL="0" indent="0">
              <a:buNone/>
            </a:pPr>
            <a:endParaRPr lang="en-AU" sz="5000" dirty="0" smtClean="0"/>
          </a:p>
        </p:txBody>
      </p:sp>
      <p:sp>
        <p:nvSpPr>
          <p:cNvPr id="4" name="Footer Placeholder 3"/>
          <p:cNvSpPr>
            <a:spLocks noGrp="1"/>
          </p:cNvSpPr>
          <p:nvPr>
            <p:ph type="ftr" sz="quarter" idx="11"/>
          </p:nvPr>
        </p:nvSpPr>
        <p:spPr/>
        <p:txBody>
          <a:bodyPr/>
          <a:lstStyle/>
          <a:p>
            <a:r>
              <a:rPr lang="en-AU" dirty="0" smtClean="0"/>
              <a:t>/ Copyright ©2014 by Readify Pty Ltd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6</a:t>
            </a:fld>
            <a:endParaRPr lang="en-AU"/>
          </a:p>
        </p:txBody>
      </p:sp>
    </p:spTree>
    <p:extLst>
      <p:ext uri="{BB962C8B-B14F-4D97-AF65-F5344CB8AC3E}">
        <p14:creationId xmlns:p14="http://schemas.microsoft.com/office/powerpoint/2010/main" val="20526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82" y="333450"/>
            <a:ext cx="10801200" cy="1143265"/>
          </a:xfrm>
        </p:spPr>
        <p:txBody>
          <a:bodyPr/>
          <a:lstStyle/>
          <a:p>
            <a:r>
              <a:rPr lang="en-AU" dirty="0" smtClean="0">
                <a:solidFill>
                  <a:schemeClr val="accent1"/>
                </a:solidFill>
              </a:rPr>
              <a:t>Distributed </a:t>
            </a:r>
            <a:r>
              <a:rPr lang="en-AU" dirty="0" err="1" smtClean="0">
                <a:solidFill>
                  <a:schemeClr val="accent1"/>
                </a:solidFill>
              </a:rPr>
              <a:t>tx</a:t>
            </a:r>
            <a:r>
              <a:rPr lang="en-AU" dirty="0" smtClean="0">
                <a:solidFill>
                  <a:schemeClr val="accent1"/>
                </a:solidFill>
              </a:rPr>
              <a:t> are so last week</a:t>
            </a:r>
            <a:endParaRPr lang="en-AU" dirty="0">
              <a:solidFill>
                <a:schemeClr val="accent1"/>
              </a:solidFill>
            </a:endParaRPr>
          </a:p>
        </p:txBody>
      </p:sp>
      <p:sp>
        <p:nvSpPr>
          <p:cNvPr id="3" name="Content Placeholder 2"/>
          <p:cNvSpPr>
            <a:spLocks noGrp="1"/>
          </p:cNvSpPr>
          <p:nvPr>
            <p:ph idx="1"/>
          </p:nvPr>
        </p:nvSpPr>
        <p:spPr>
          <a:xfrm>
            <a:off x="838621" y="1694577"/>
            <a:ext cx="8329677" cy="4527011"/>
          </a:xfrm>
        </p:spPr>
        <p:txBody>
          <a:bodyPr/>
          <a:lstStyle/>
          <a:p>
            <a:pPr marL="0" indent="0">
              <a:buNone/>
            </a:pPr>
            <a:endParaRPr lang="en-AU" sz="5000" dirty="0" smtClean="0"/>
          </a:p>
          <a:p>
            <a:r>
              <a:rPr lang="en-AU" sz="5000" dirty="0" smtClean="0"/>
              <a:t>Duplicate data</a:t>
            </a:r>
          </a:p>
          <a:p>
            <a:r>
              <a:rPr lang="en-AU" sz="5000" dirty="0" smtClean="0"/>
              <a:t>Lost data</a:t>
            </a:r>
          </a:p>
          <a:p>
            <a:pPr marL="0" indent="0">
              <a:buNone/>
            </a:pPr>
            <a:endParaRPr lang="en-AU" sz="5000" dirty="0" smtClean="0"/>
          </a:p>
          <a:p>
            <a:endParaRPr lang="en-AU" sz="5000" dirty="0" smtClean="0"/>
          </a:p>
        </p:txBody>
      </p:sp>
      <p:sp>
        <p:nvSpPr>
          <p:cNvPr id="4" name="Footer Placeholder 3"/>
          <p:cNvSpPr>
            <a:spLocks noGrp="1"/>
          </p:cNvSpPr>
          <p:nvPr>
            <p:ph type="ftr" sz="quarter" idx="11"/>
          </p:nvPr>
        </p:nvSpPr>
        <p:spPr/>
        <p:txBody>
          <a:bodyPr/>
          <a:lstStyle/>
          <a:p>
            <a:r>
              <a:rPr lang="en-AU" dirty="0" smtClean="0"/>
              <a:t>/ Copyright ©2014 by Readify Pty Ltd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7</a:t>
            </a:fld>
            <a:endParaRPr lang="en-AU"/>
          </a:p>
        </p:txBody>
      </p:sp>
    </p:spTree>
    <p:extLst>
      <p:ext uri="{BB962C8B-B14F-4D97-AF65-F5344CB8AC3E}">
        <p14:creationId xmlns:p14="http://schemas.microsoft.com/office/powerpoint/2010/main" val="335930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82" y="333450"/>
            <a:ext cx="10801200" cy="1143265"/>
          </a:xfrm>
        </p:spPr>
        <p:txBody>
          <a:bodyPr/>
          <a:lstStyle/>
          <a:p>
            <a:r>
              <a:rPr lang="en-AU" dirty="0" smtClean="0">
                <a:solidFill>
                  <a:schemeClr val="accent1"/>
                </a:solidFill>
              </a:rPr>
              <a:t>Other “details”</a:t>
            </a:r>
            <a:endParaRPr lang="en-AU" dirty="0">
              <a:solidFill>
                <a:schemeClr val="accent1"/>
              </a:solidFill>
            </a:endParaRPr>
          </a:p>
        </p:txBody>
      </p:sp>
      <p:sp>
        <p:nvSpPr>
          <p:cNvPr id="3" name="Content Placeholder 2"/>
          <p:cNvSpPr>
            <a:spLocks noGrp="1"/>
          </p:cNvSpPr>
          <p:nvPr>
            <p:ph idx="1"/>
          </p:nvPr>
        </p:nvSpPr>
        <p:spPr>
          <a:xfrm>
            <a:off x="838621" y="1694577"/>
            <a:ext cx="8329677" cy="4527011"/>
          </a:xfrm>
        </p:spPr>
        <p:txBody>
          <a:bodyPr/>
          <a:lstStyle/>
          <a:p>
            <a:pPr marL="0" indent="0">
              <a:buNone/>
            </a:pPr>
            <a:endParaRPr lang="en-AU" sz="5000" dirty="0" smtClean="0"/>
          </a:p>
          <a:p>
            <a:r>
              <a:rPr lang="en-AU" sz="5000" dirty="0" smtClean="0"/>
              <a:t>Concurrency control</a:t>
            </a:r>
          </a:p>
          <a:p>
            <a:r>
              <a:rPr lang="en-AU" sz="5000" dirty="0"/>
              <a:t>Unit of </a:t>
            </a:r>
            <a:r>
              <a:rPr lang="en-AU" sz="5000" dirty="0" smtClean="0"/>
              <a:t>work</a:t>
            </a:r>
          </a:p>
          <a:p>
            <a:r>
              <a:rPr lang="en-AU" sz="5000" dirty="0" smtClean="0"/>
              <a:t>Load testing</a:t>
            </a:r>
          </a:p>
          <a:p>
            <a:endParaRPr lang="en-AU" sz="5000" dirty="0" smtClean="0"/>
          </a:p>
          <a:p>
            <a:endParaRPr lang="en-AU" sz="5000" dirty="0" smtClean="0"/>
          </a:p>
          <a:p>
            <a:endParaRPr lang="en-AU" sz="5000" dirty="0" smtClean="0"/>
          </a:p>
          <a:p>
            <a:endParaRPr lang="en-AU" sz="5000" dirty="0" smtClean="0"/>
          </a:p>
          <a:p>
            <a:pPr marL="0" indent="0">
              <a:buNone/>
            </a:pPr>
            <a:endParaRPr lang="en-AU" sz="5000" dirty="0" smtClean="0"/>
          </a:p>
          <a:p>
            <a:endParaRPr lang="en-AU" sz="5000" dirty="0" smtClean="0"/>
          </a:p>
        </p:txBody>
      </p:sp>
      <p:sp>
        <p:nvSpPr>
          <p:cNvPr id="4" name="Footer Placeholder 3"/>
          <p:cNvSpPr>
            <a:spLocks noGrp="1"/>
          </p:cNvSpPr>
          <p:nvPr>
            <p:ph type="ftr" sz="quarter" idx="11"/>
          </p:nvPr>
        </p:nvSpPr>
        <p:spPr/>
        <p:txBody>
          <a:bodyPr/>
          <a:lstStyle/>
          <a:p>
            <a:r>
              <a:rPr lang="en-AU" dirty="0" smtClean="0"/>
              <a:t>/ Copyright ©2014 by Readify Pty Ltd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8</a:t>
            </a:fld>
            <a:endParaRPr lang="en-AU"/>
          </a:p>
        </p:txBody>
      </p:sp>
    </p:spTree>
    <p:extLst>
      <p:ext uri="{BB962C8B-B14F-4D97-AF65-F5344CB8AC3E}">
        <p14:creationId xmlns:p14="http://schemas.microsoft.com/office/powerpoint/2010/main" val="14960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82" y="333450"/>
            <a:ext cx="10801200" cy="1143265"/>
          </a:xfrm>
        </p:spPr>
        <p:txBody>
          <a:bodyPr/>
          <a:lstStyle/>
          <a:p>
            <a:r>
              <a:rPr lang="en-AU" dirty="0" smtClean="0">
                <a:solidFill>
                  <a:schemeClr val="accent1"/>
                </a:solidFill>
              </a:rPr>
              <a:t>No perfect solution aka </a:t>
            </a:r>
            <a:r>
              <a:rPr lang="en-AU" smtClean="0">
                <a:solidFill>
                  <a:schemeClr val="accent1"/>
                </a:solidFill>
              </a:rPr>
              <a:t>real world</a:t>
            </a:r>
            <a:endParaRPr lang="en-AU" dirty="0">
              <a:solidFill>
                <a:schemeClr val="accent1"/>
              </a:solidFill>
            </a:endParaRPr>
          </a:p>
        </p:txBody>
      </p:sp>
      <p:sp>
        <p:nvSpPr>
          <p:cNvPr id="3" name="Content Placeholder 2"/>
          <p:cNvSpPr>
            <a:spLocks noGrp="1"/>
          </p:cNvSpPr>
          <p:nvPr>
            <p:ph idx="1"/>
          </p:nvPr>
        </p:nvSpPr>
        <p:spPr>
          <a:xfrm>
            <a:off x="838621" y="909515"/>
            <a:ext cx="8329677" cy="5312074"/>
          </a:xfrm>
        </p:spPr>
        <p:txBody>
          <a:bodyPr/>
          <a:lstStyle/>
          <a:p>
            <a:pPr marL="0" indent="0">
              <a:buNone/>
            </a:pPr>
            <a:endParaRPr lang="en-AU" sz="5000" dirty="0" smtClean="0"/>
          </a:p>
          <a:p>
            <a:r>
              <a:rPr lang="en-AU" sz="5000" dirty="0" smtClean="0"/>
              <a:t>Make level of correctness explicit</a:t>
            </a:r>
          </a:p>
          <a:p>
            <a:r>
              <a:rPr lang="en-AU" sz="5000" dirty="0" smtClean="0"/>
              <a:t>Have good reason to scarify correctness</a:t>
            </a:r>
          </a:p>
          <a:p>
            <a:r>
              <a:rPr lang="en-AU" sz="5000" dirty="0"/>
              <a:t>Help the business decide</a:t>
            </a:r>
          </a:p>
          <a:p>
            <a:endParaRPr lang="en-AU" sz="5000" dirty="0" smtClean="0"/>
          </a:p>
          <a:p>
            <a:endParaRPr lang="en-AU" sz="5000" dirty="0" smtClean="0"/>
          </a:p>
          <a:p>
            <a:endParaRPr lang="en-AU" sz="5000" dirty="0" smtClean="0"/>
          </a:p>
        </p:txBody>
      </p:sp>
      <p:sp>
        <p:nvSpPr>
          <p:cNvPr id="4" name="Footer Placeholder 3"/>
          <p:cNvSpPr>
            <a:spLocks noGrp="1"/>
          </p:cNvSpPr>
          <p:nvPr>
            <p:ph type="ftr" sz="quarter" idx="11"/>
          </p:nvPr>
        </p:nvSpPr>
        <p:spPr/>
        <p:txBody>
          <a:bodyPr/>
          <a:lstStyle/>
          <a:p>
            <a:r>
              <a:rPr lang="en-AU" dirty="0" smtClean="0"/>
              <a:t>/ Copyright ©2014 by Readify Pty Ltd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9</a:t>
            </a:fld>
            <a:endParaRPr lang="en-AU"/>
          </a:p>
        </p:txBody>
      </p:sp>
    </p:spTree>
    <p:extLst>
      <p:ext uri="{BB962C8B-B14F-4D97-AF65-F5344CB8AC3E}">
        <p14:creationId xmlns:p14="http://schemas.microsoft.com/office/powerpoint/2010/main" val="14052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PT Template" id="{D3A8159E-EC5E-4BE2-A53D-4F41700401BB}" vid="{5675FB5C-C390-422A-BB07-322425CFE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F4577662BC9B459680E989E26340F8" ma:contentTypeVersion="0" ma:contentTypeDescription="Create a new document." ma:contentTypeScope="" ma:versionID="95f147e19c97aa4289eebe4aae59e79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2FCBA9-0E7F-4D64-B543-2B2870B85E8B}">
  <ds:schemaRefs>
    <ds:schemaRef ds:uri="http://schemas.microsoft.com/sharepoint/v3/contenttype/forms"/>
  </ds:schemaRefs>
</ds:datastoreItem>
</file>

<file path=customXml/itemProps2.xml><?xml version="1.0" encoding="utf-8"?>
<ds:datastoreItem xmlns:ds="http://schemas.openxmlformats.org/officeDocument/2006/customXml" ds:itemID="{1B9FA1EF-CD23-4139-920B-9EDB05CD48C7}">
  <ds:schemaRefs>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7810AD4-83FA-41A8-B6F1-9A798FABE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Readify PPT Template</Template>
  <TotalTime>411</TotalTime>
  <Words>1027</Words>
  <Application>Microsoft Office PowerPoint</Application>
  <PresentationFormat>Custom</PresentationFormat>
  <Paragraphs>101</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SegoeUI</vt:lpstr>
      <vt:lpstr>SegoeUI-Bold</vt:lpstr>
      <vt:lpstr>SegoeUI-Semilight</vt:lpstr>
      <vt:lpstr>Readify Theme</vt:lpstr>
      <vt:lpstr>Correctness</vt:lpstr>
      <vt:lpstr>Agenda</vt:lpstr>
      <vt:lpstr>What is correctness?</vt:lpstr>
      <vt:lpstr>Acceptance Criteria as Specification</vt:lpstr>
      <vt:lpstr>One problem, many solutions</vt:lpstr>
      <vt:lpstr>Just make it asynchronous</vt:lpstr>
      <vt:lpstr>Distributed tx are so last week</vt:lpstr>
      <vt:lpstr>Other “details”</vt:lpstr>
      <vt:lpstr>No perfect solution aka real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Correctness</dc:title>
  <dc:creator>Pawel Pabich</dc:creator>
  <cp:lastModifiedBy>Pawel Pabich</cp:lastModifiedBy>
  <cp:revision>74</cp:revision>
  <dcterms:created xsi:type="dcterms:W3CDTF">2014-09-01T14:20:29Z</dcterms:created>
  <dcterms:modified xsi:type="dcterms:W3CDTF">2016-03-20T12:47:12Z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0x01010017F4577662BC9B459680E989E26340F8</vt:lpwstr>
  </property>
</Properties>
</file>