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9" r:id="rId7"/>
    <p:sldId id="258" r:id="rId8"/>
    <p:sldId id="260" r:id="rId9"/>
    <p:sldId id="261" r:id="rId10"/>
    <p:sldId id="268" r:id="rId11"/>
    <p:sldId id="263" r:id="rId12"/>
    <p:sldId id="264" r:id="rId13"/>
    <p:sldId id="265" r:id="rId14"/>
    <p:sldId id="266" r:id="rId15"/>
    <p:sldId id="267" r:id="rId16"/>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80207" autoAdjust="0"/>
  </p:normalViewPr>
  <p:slideViewPr>
    <p:cSldViewPr showGuides="1">
      <p:cViewPr varScale="1">
        <p:scale>
          <a:sx n="93" d="100"/>
          <a:sy n="93" d="100"/>
        </p:scale>
        <p:origin x="1098" y="90"/>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4" d="100"/>
          <a:sy n="74" d="100"/>
        </p:scale>
        <p:origin x="2376" y="45"/>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20/03/2016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20/03/2016</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This</a:t>
            </a:r>
            <a:r>
              <a:rPr lang="pl-PL" baseline="0" dirty="0" smtClean="0"/>
              <a:t> is a high level overview and we won’t be diving into details.  It’s more about knowing what than how. Happy to answer questions later on.</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a:t>
            </a:fld>
            <a:endParaRPr lang="en-AU"/>
          </a:p>
        </p:txBody>
      </p:sp>
    </p:spTree>
    <p:extLst>
      <p:ext uri="{BB962C8B-B14F-4D97-AF65-F5344CB8AC3E}">
        <p14:creationId xmlns:p14="http://schemas.microsoft.com/office/powerpoint/2010/main" val="129214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aseline="0" dirty="0" smtClean="0"/>
              <a:t>NoSQL / distributed systems are a bit like JS farmeworks. Each day there is a new one created.  What makes them different is that it’s extremly hard to build a correct distributed system. Many of them claim guarantees on their websites that their software doesn’t really implement.  </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a:t>
            </a:fld>
            <a:endParaRPr lang="en-AU"/>
          </a:p>
        </p:txBody>
      </p:sp>
    </p:spTree>
    <p:extLst>
      <p:ext uri="{BB962C8B-B14F-4D97-AF65-F5344CB8AC3E}">
        <p14:creationId xmlns:p14="http://schemas.microsoft.com/office/powerpoint/2010/main" val="4362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Centralized state, does</a:t>
            </a:r>
            <a:r>
              <a:rPr lang="pl-PL" baseline="0" dirty="0" smtClean="0"/>
              <a:t> not matter how many processing units(web applicaiton or </a:t>
            </a:r>
            <a:r>
              <a:rPr lang="pl-PL" baseline="0" dirty="0" smtClean="0"/>
              <a:t>services) </a:t>
            </a:r>
            <a:r>
              <a:rPr lang="pl-PL" baseline="0" dirty="0" smtClean="0"/>
              <a:t>are using </a:t>
            </a:r>
            <a:r>
              <a:rPr lang="pl-PL" baseline="0" dirty="0" smtClean="0"/>
              <a:t>it.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104072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The first one</a:t>
            </a:r>
            <a:r>
              <a:rPr lang="pl-PL" baseline="0" dirty="0" smtClean="0"/>
              <a:t> </a:t>
            </a:r>
            <a:r>
              <a:rPr lang="pl-PL" baseline="0" dirty="0" smtClean="0"/>
              <a:t>for fun and the second one is what we are going to use.</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a:t>
            </a:fld>
            <a:endParaRPr lang="en-AU"/>
          </a:p>
        </p:txBody>
      </p:sp>
    </p:spTree>
    <p:extLst>
      <p:ext uri="{BB962C8B-B14F-4D97-AF65-F5344CB8AC3E}">
        <p14:creationId xmlns:p14="http://schemas.microsoft.com/office/powerpoint/2010/main" val="360817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You can read what you have just written</a:t>
            </a:r>
            <a:r>
              <a:rPr lang="pl-PL" baseline="0" dirty="0" smtClean="0"/>
              <a:t>. AC would not make sense for distributed systems as by very defintion they consits of more than one machine. AP means you should </a:t>
            </a:r>
            <a:r>
              <a:rPr lang="pl-PL" baseline="0" dirty="0" smtClean="0"/>
              <a:t>get </a:t>
            </a:r>
            <a:r>
              <a:rPr lang="pl-PL" baseline="0" dirty="0" smtClean="0"/>
              <a:t>an answer but you might not get the latest data. CP means, you might not get an answer (error) but when you do you will get the latest data. Mix of AP/CP different operations require different gurnatees. Writes versus Reads. Newtonaian and Quantum phisics.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81830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Time to</a:t>
            </a:r>
            <a:r>
              <a:rPr lang="pl-PL" baseline="0" dirty="0" smtClean="0"/>
              <a:t> figure out whether a given event happend before or after another event.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182665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Cluster of machines,</a:t>
            </a:r>
            <a:r>
              <a:rPr lang="pl-PL" baseline="0" dirty="0" smtClean="0"/>
              <a:t> a lot of </a:t>
            </a:r>
            <a:r>
              <a:rPr lang="pl-PL" baseline="0" dirty="0" smtClean="0"/>
              <a:t>knobs and </a:t>
            </a:r>
            <a:r>
              <a:rPr lang="pl-PL" baseline="0" dirty="0" smtClean="0"/>
              <a:t>switches and a wrong combination of them can lead to </a:t>
            </a:r>
            <a:r>
              <a:rPr lang="pl-PL" baseline="0" dirty="0" smtClean="0"/>
              <a:t>lost </a:t>
            </a:r>
            <a:r>
              <a:rPr lang="pl-PL" baseline="0" dirty="0" smtClean="0"/>
              <a:t>data. Use as a service.</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7</a:t>
            </a:fld>
            <a:endParaRPr lang="en-AU"/>
          </a:p>
        </p:txBody>
      </p:sp>
    </p:spTree>
    <p:extLst>
      <p:ext uri="{BB962C8B-B14F-4D97-AF65-F5344CB8AC3E}">
        <p14:creationId xmlns:p14="http://schemas.microsoft.com/office/powerpoint/2010/main" val="4140776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Based on Kyle Kingsbury</a:t>
            </a:r>
            <a:r>
              <a:rPr lang="pl-PL" baseline="0" dirty="0" smtClean="0"/>
              <a:t> resesarch. His blog is excellent source of </a:t>
            </a:r>
            <a:r>
              <a:rPr lang="pl-PL" baseline="0" dirty="0" smtClean="0"/>
              <a:t>information</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3801136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Some of</a:t>
            </a:r>
            <a:r>
              <a:rPr lang="pl-PL" baseline="0" dirty="0" smtClean="0"/>
              <a:t> the DS, the good ones </a:t>
            </a:r>
            <a:r>
              <a:rPr lang="pl-PL" baseline="0" dirty="0" smtClean="0">
                <a:sym typeface="Wingdings" panose="05000000000000000000" pitchFamily="2" charset="2"/>
              </a:rPr>
              <a:t>, are very explict in terms what they do and do not support</a:t>
            </a:r>
            <a:r>
              <a:rPr lang="pl-PL" baseline="0" dirty="0" smtClean="0">
                <a:sym typeface="Wingdings" panose="05000000000000000000" pitchFamily="2" charset="2"/>
              </a:rPr>
              <a: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11</a:t>
            </a:fld>
            <a:endParaRPr lang="en-AU"/>
          </a:p>
        </p:txBody>
      </p:sp>
    </p:spTree>
    <p:extLst>
      <p:ext uri="{BB962C8B-B14F-4D97-AF65-F5344CB8AC3E}">
        <p14:creationId xmlns:p14="http://schemas.microsoft.com/office/powerpoint/2010/main" val="1615498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81" y="0"/>
            <a:ext cx="12176532" cy="685958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95117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53281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Freestyle_Whit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3816" y="6390524"/>
            <a:ext cx="426390" cy="239670"/>
          </a:xfrm>
          <a:prstGeom prst="rect">
            <a:avLst/>
          </a:prstGeom>
        </p:spPr>
      </p:pic>
      <p:sp>
        <p:nvSpPr>
          <p:cNvPr id="12" name="Title 1"/>
          <p:cNvSpPr>
            <a:spLocks noGrp="1"/>
          </p:cNvSpPr>
          <p:nvPr>
            <p:ph type="title" hasCustomPrompt="1"/>
          </p:nvPr>
        </p:nvSpPr>
        <p:spPr>
          <a:xfrm>
            <a:off x="838622" y="333450"/>
            <a:ext cx="10048720" cy="1143265"/>
          </a:xfrm>
        </p:spPr>
        <p:txBody>
          <a:bodyPr/>
          <a:lstStyle>
            <a:lvl1pPr>
              <a:defRPr>
                <a:solidFill>
                  <a:schemeClr val="accent1"/>
                </a:solidFill>
              </a:defRPr>
            </a:lvl1pPr>
          </a:lstStyle>
          <a:p>
            <a:r>
              <a:rPr lang="en-AU" noProof="0" dirty="0" smtClean="0"/>
              <a:t>Click to add title</a:t>
            </a:r>
            <a:endParaRPr lang="en-AU" noProof="0" dirty="0"/>
          </a:p>
        </p:txBody>
      </p:sp>
      <p:sp>
        <p:nvSpPr>
          <p:cNvPr id="13" name="Content Placeholder 2"/>
          <p:cNvSpPr>
            <a:spLocks noGrp="1"/>
          </p:cNvSpPr>
          <p:nvPr>
            <p:ph idx="1" hasCustomPrompt="1"/>
          </p:nvPr>
        </p:nvSpPr>
        <p:spPr>
          <a:xfrm>
            <a:off x="838622" y="1694577"/>
            <a:ext cx="10048720" cy="4527011"/>
          </a:xfrm>
        </p:spPr>
        <p:txBody>
          <a:bodyPr/>
          <a:lstStyle>
            <a:lvl1pPr>
              <a:buClr>
                <a:srgbClr val="E5007E"/>
              </a:buClr>
              <a:defRPr spc="0" baseline="0"/>
            </a:lvl1pPr>
            <a:lvl2pPr>
              <a:buClr>
                <a:srgbClr val="E5007E"/>
              </a:buClr>
              <a:defRPr spc="0" baseline="0"/>
            </a:lvl2pPr>
            <a:lvl3pPr>
              <a:buClr>
                <a:srgbClr val="E5007E"/>
              </a:buClr>
              <a:defRPr spc="0" baseline="0"/>
            </a:lvl3pPr>
            <a:lvl4pPr>
              <a:buClr>
                <a:srgbClr val="E5007E"/>
              </a:buClr>
              <a:defRPr spc="0" baseline="0"/>
            </a:lvl4pPr>
            <a:lvl5pPr>
              <a:buClr>
                <a:srgbClr val="E5007E"/>
              </a:buClr>
              <a:defRPr spc="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Tree>
    <p:extLst>
      <p:ext uri="{BB962C8B-B14F-4D97-AF65-F5344CB8AC3E}">
        <p14:creationId xmlns:p14="http://schemas.microsoft.com/office/powerpoint/2010/main" val="4029328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Freestyle_Black">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3816" y="6390524"/>
            <a:ext cx="426390" cy="239670"/>
          </a:xfrm>
          <a:prstGeom prst="rect">
            <a:avLst/>
          </a:prstGeom>
        </p:spPr>
      </p:pic>
      <p:sp>
        <p:nvSpPr>
          <p:cNvPr id="12" name="Title 1"/>
          <p:cNvSpPr>
            <a:spLocks noGrp="1"/>
          </p:cNvSpPr>
          <p:nvPr>
            <p:ph type="title" hasCustomPrompt="1"/>
          </p:nvPr>
        </p:nvSpPr>
        <p:spPr>
          <a:xfrm>
            <a:off x="838622" y="333450"/>
            <a:ext cx="10048720" cy="1143265"/>
          </a:xfrm>
        </p:spPr>
        <p:txBody>
          <a:bodyPr/>
          <a:lstStyle>
            <a:lvl1pPr>
              <a:defRPr>
                <a:solidFill>
                  <a:schemeClr val="accent1"/>
                </a:solidFill>
              </a:defRPr>
            </a:lvl1pPr>
          </a:lstStyle>
          <a:p>
            <a:r>
              <a:rPr lang="en-AU" noProof="0" dirty="0" smtClean="0"/>
              <a:t>Click to add title</a:t>
            </a:r>
            <a:endParaRPr lang="en-AU" noProof="0" dirty="0"/>
          </a:p>
        </p:txBody>
      </p:sp>
      <p:sp>
        <p:nvSpPr>
          <p:cNvPr id="13" name="Content Placeholder 2"/>
          <p:cNvSpPr>
            <a:spLocks noGrp="1"/>
          </p:cNvSpPr>
          <p:nvPr>
            <p:ph idx="1" hasCustomPrompt="1"/>
          </p:nvPr>
        </p:nvSpPr>
        <p:spPr>
          <a:xfrm>
            <a:off x="838622" y="1694577"/>
            <a:ext cx="10048720" cy="4527011"/>
          </a:xfrm>
        </p:spPr>
        <p:txBody>
          <a:bodyPr/>
          <a:lstStyle>
            <a:lvl1pPr>
              <a:buClr>
                <a:srgbClr val="E5007E"/>
              </a:buClr>
              <a:defRPr spc="0" baseline="0">
                <a:solidFill>
                  <a:schemeClr val="bg1"/>
                </a:solidFill>
              </a:defRPr>
            </a:lvl1pPr>
            <a:lvl2pPr>
              <a:buClr>
                <a:srgbClr val="E5007E"/>
              </a:buClr>
              <a:defRPr spc="0" baseline="0">
                <a:solidFill>
                  <a:schemeClr val="bg1"/>
                </a:solidFill>
              </a:defRPr>
            </a:lvl2pPr>
            <a:lvl3pPr>
              <a:buClr>
                <a:srgbClr val="E5007E"/>
              </a:buClr>
              <a:defRPr spc="0" baseline="0">
                <a:solidFill>
                  <a:schemeClr val="bg1"/>
                </a:solidFill>
              </a:defRPr>
            </a:lvl3pPr>
            <a:lvl4pPr>
              <a:buClr>
                <a:srgbClr val="E5007E"/>
              </a:buClr>
              <a:defRPr spc="0" baseline="0">
                <a:solidFill>
                  <a:schemeClr val="bg1"/>
                </a:solidFill>
              </a:defRPr>
            </a:lvl4pPr>
            <a:lvl5pPr>
              <a:buClr>
                <a:srgbClr val="E5007E"/>
              </a:buClr>
              <a:defRPr spc="0" baseline="0">
                <a:solidFill>
                  <a:schemeClr val="bg1"/>
                </a:solidFill>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Tree>
    <p:extLst>
      <p:ext uri="{BB962C8B-B14F-4D97-AF65-F5344CB8AC3E}">
        <p14:creationId xmlns:p14="http://schemas.microsoft.com/office/powerpoint/2010/main" val="3133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p>
            <a:fld id="{81365592-B95A-4E1B-8688-B9BAC9237151}" type="datetime1">
              <a:rPr lang="en-AU" smtClean="0"/>
              <a:t>20/03/2016</a:t>
            </a:fld>
            <a:endParaRPr lang="en-AU"/>
          </a:p>
        </p:txBody>
      </p:sp>
      <p:sp>
        <p:nvSpPr>
          <p:cNvPr id="5" name="Footer Placeholder 4"/>
          <p:cNvSpPr>
            <a:spLocks noGrp="1"/>
          </p:cNvSpPr>
          <p:nvPr>
            <p:ph type="ftr" sz="quarter" idx="11"/>
          </p:nvPr>
        </p:nvSpPr>
        <p:spPr/>
        <p:txBody>
          <a:body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Tree>
    <p:extLst>
      <p:ext uri="{BB962C8B-B14F-4D97-AF65-F5344CB8AC3E}">
        <p14:creationId xmlns:p14="http://schemas.microsoft.com/office/powerpoint/2010/main" val="84922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B0F0"/>
                </a:solidFill>
              </a:defRPr>
            </a:lvl1pPr>
          </a:lstStyle>
          <a:p>
            <a:r>
              <a:rPr lang="en-AU" noProof="0" dirty="0" smtClean="0"/>
              <a:t>Click to add title</a:t>
            </a:r>
            <a:endParaRPr lang="en-AU" noProof="0" dirty="0"/>
          </a:p>
        </p:txBody>
      </p:sp>
      <p:sp>
        <p:nvSpPr>
          <p:cNvPr id="4" name="Date Placeholder 3"/>
          <p:cNvSpPr>
            <a:spLocks noGrp="1"/>
          </p:cNvSpPr>
          <p:nvPr>
            <p:ph type="dt" sz="half" idx="10"/>
          </p:nvPr>
        </p:nvSpPr>
        <p:spPr/>
        <p:txBody>
          <a:bodyPr/>
          <a:lstStyle/>
          <a:p>
            <a:fld id="{AD4CC7D5-0035-4193-9F83-5592C7C73289}" type="datetime1">
              <a:rPr lang="en-AU" smtClean="0"/>
              <a:t>20/03/2016</a:t>
            </a:fld>
            <a:endParaRPr lang="en-AU"/>
          </a:p>
        </p:txBody>
      </p:sp>
      <p:sp>
        <p:nvSpPr>
          <p:cNvPr id="5" name="Footer Placeholder 4"/>
          <p:cNvSpPr>
            <a:spLocks noGrp="1"/>
          </p:cNvSpPr>
          <p:nvPr>
            <p:ph type="ftr" sz="quarter" idx="11"/>
          </p:nvPr>
        </p:nvSpPr>
        <p:spPr/>
        <p:txBody>
          <a:body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noProof="0" smtClean="0"/>
              <a:t>Click to edit Master title style</a:t>
            </a:r>
            <a:endParaRPr lang="en-AU" noProof="0" dirty="0"/>
          </a:p>
        </p:txBody>
      </p:sp>
      <p:sp>
        <p:nvSpPr>
          <p:cNvPr id="3" name="Date Placeholder 2"/>
          <p:cNvSpPr>
            <a:spLocks noGrp="1"/>
          </p:cNvSpPr>
          <p:nvPr>
            <p:ph type="dt" sz="half" idx="10"/>
          </p:nvPr>
        </p:nvSpPr>
        <p:spPr/>
        <p:txBody>
          <a:bodyPr/>
          <a:lstStyle/>
          <a:p>
            <a:fld id="{AB9362CC-52A7-47E4-B186-2D952EF52122}" type="datetime1">
              <a:rPr lang="en-AU" smtClean="0"/>
              <a:t>20/03/2016</a:t>
            </a:fld>
            <a:endParaRPr lang="en-AU"/>
          </a:p>
        </p:txBody>
      </p:sp>
      <p:sp>
        <p:nvSpPr>
          <p:cNvPr id="4" name="Footer Placeholder 3"/>
          <p:cNvSpPr>
            <a:spLocks noGrp="1"/>
          </p:cNvSpPr>
          <p:nvPr>
            <p:ph type="ftr" sz="quarter" idx="11"/>
          </p:nvPr>
        </p:nvSpPr>
        <p:spPr/>
        <p:txBody>
          <a:bodyPr/>
          <a:lstStyle/>
          <a:p>
            <a:r>
              <a:rPr lang="en-AU" dirty="0"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smtClean="0"/>
              <a:t>Quote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quote source</a:t>
            </a:r>
            <a:endParaRPr lang="en-AU" noProof="0" dirty="0"/>
          </a:p>
        </p:txBody>
      </p:sp>
    </p:spTree>
    <p:extLst>
      <p:ext uri="{BB962C8B-B14F-4D97-AF65-F5344CB8AC3E}">
        <p14:creationId xmlns:p14="http://schemas.microsoft.com/office/powerpoint/2010/main" val="64281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act/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20/03/2016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8290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act/Thank you__Gree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466"/>
            <a:ext cx="12234761" cy="6882053"/>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2"/>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20/03/2016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2371920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act/Thank you__Purp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3"/>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20/03/2016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031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3292843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act/Thank you_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4"/>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20/03/2016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2843349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Thank you__Oran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51"/>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5"/>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10029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Thank you__Digita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0" y="794"/>
            <a:ext cx="12193413" cy="6858795"/>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tx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20/03/2016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310737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4480E61-56EE-4ADF-8779-ECE37FDE8329}"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Tree>
    <p:extLst>
      <p:ext uri="{BB962C8B-B14F-4D97-AF65-F5344CB8AC3E}">
        <p14:creationId xmlns:p14="http://schemas.microsoft.com/office/powerpoint/2010/main" val="4918346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8DF6330-03F8-4D88-A646-B563CDC9AF8D}"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970538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0044588-2A83-44A9-A3CC-C3B7B17A516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Tree>
    <p:extLst>
      <p:ext uri="{BB962C8B-B14F-4D97-AF65-F5344CB8AC3E}">
        <p14:creationId xmlns:p14="http://schemas.microsoft.com/office/powerpoint/2010/main" val="476958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41D22EE6-4B31-412E-8723-91D4ADC54A19}"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060904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A261D82-8DC8-458B-8902-24081A8340A2}"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680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tx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p>
            <a:fld id="{420BB56F-B44B-46AA-97B1-CA041AECB16C}" type="datetime1">
              <a:rPr lang="en-AU" smtClean="0"/>
              <a:t>20/03/2016</a:t>
            </a:fld>
            <a:endParaRPr lang="en-AU"/>
          </a:p>
        </p:txBody>
      </p:sp>
      <p:sp>
        <p:nvSpPr>
          <p:cNvPr id="5" name="Footer Placeholder 4"/>
          <p:cNvSpPr>
            <a:spLocks noGrp="1"/>
          </p:cNvSpPr>
          <p:nvPr>
            <p:ph type="ftr" sz="quarter" idx="11"/>
          </p:nvPr>
        </p:nvSpPr>
        <p:spPr/>
        <p:txBody>
          <a:body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t>Page</a:t>
            </a:r>
            <a:endParaRPr lang="en-AU" sz="800" spc="-30" baseline="0" dirty="0"/>
          </a:p>
        </p:txBody>
      </p:sp>
    </p:spTree>
    <p:extLst>
      <p:ext uri="{BB962C8B-B14F-4D97-AF65-F5344CB8AC3E}">
        <p14:creationId xmlns:p14="http://schemas.microsoft.com/office/powerpoint/2010/main" val="3887475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8424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35250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5DF3D236-8947-4982-93B0-9FCFCBDDAAAA}"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22637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07585B30-36BA-40E4-B8EC-C9A27658475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943562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0101A2FF-CDC1-40C1-873E-97295C411EAE}"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1832015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BA96EB8D-2F5F-4C3C-9779-37FE3E8D319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199770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D0C959DE-A79C-459E-8034-77D6B0EBD4F3}"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Tree>
    <p:extLst>
      <p:ext uri="{BB962C8B-B14F-4D97-AF65-F5344CB8AC3E}">
        <p14:creationId xmlns:p14="http://schemas.microsoft.com/office/powerpoint/2010/main" val="3587629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C6CAFF4A-1ACD-4FAE-A33D-FFAFDD26098E}"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2137047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04F744D-E263-4258-9535-CA1100C058C5}"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5119357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E19FA2E3-1277-4A05-A117-6DAAA0A59214}"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410341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CD818C87-C82A-4436-B0CF-391780521B37}"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1341893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FAE3E39A-5791-4850-A246-16D6E2F6AEB6}"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403149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6110096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7C98056B-DCE9-4980-AB4F-9933835EDDF0}" type="datetime1">
              <a:rPr lang="en-AU" smtClean="0"/>
              <a:t>20/03/2016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Tree>
    <p:extLst>
      <p:ext uri="{BB962C8B-B14F-4D97-AF65-F5344CB8AC3E}">
        <p14:creationId xmlns:p14="http://schemas.microsoft.com/office/powerpoint/2010/main" val="8592966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1536142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40112835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25273228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9220" cy="6866736"/>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32728093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10522223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9" y="0"/>
            <a:ext cx="12190722" cy="6867582"/>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tx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368848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96102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tx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90680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p:txBody>
          <a:bodyPr/>
          <a:lstStyle>
            <a:lvl1pPr>
              <a:buClr>
                <a:srgbClr val="E5007E"/>
              </a:buClr>
              <a:defRPr spc="0" baseline="0"/>
            </a:lvl1pPr>
            <a:lvl2pPr>
              <a:buClr>
                <a:srgbClr val="E5007E"/>
              </a:buClr>
              <a:defRPr spc="0" baseline="0"/>
            </a:lvl2pPr>
            <a:lvl3pPr>
              <a:buClr>
                <a:srgbClr val="E5007E"/>
              </a:buClr>
              <a:defRPr spc="0" baseline="0"/>
            </a:lvl3pPr>
            <a:lvl4pPr>
              <a:buClr>
                <a:srgbClr val="E5007E"/>
              </a:buClr>
              <a:defRPr spc="0" baseline="0"/>
            </a:lvl4pPr>
            <a:lvl5pPr>
              <a:buClr>
                <a:srgbClr val="E5007E"/>
              </a:buClr>
              <a:defRPr spc="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p>
            <a:fld id="{2AB80E0E-1F2C-4E6E-B168-928DCCD9FC96}" type="datetime1">
              <a:rPr lang="en-AU" smtClean="0"/>
              <a:t>20/03/2016</a:t>
            </a:fld>
            <a:endParaRPr lang="en-AU" dirty="0"/>
          </a:p>
        </p:txBody>
      </p:sp>
      <p:sp>
        <p:nvSpPr>
          <p:cNvPr id="5" name="Footer Placeholder 4"/>
          <p:cNvSpPr>
            <a:spLocks noGrp="1"/>
          </p:cNvSpPr>
          <p:nvPr>
            <p:ph type="ftr" sz="quarter" idx="11"/>
          </p:nvPr>
        </p:nvSpPr>
        <p:spPr/>
        <p:txBody>
          <a:body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0" baseline="0">
                <a:solidFill>
                  <a:schemeClr val="bg1"/>
                </a:solidFill>
              </a:defRPr>
            </a:lvl1pPr>
            <a:lvl2pPr marL="358775" indent="-179388">
              <a:buClrTx/>
              <a:defRPr sz="2000" spc="0" baseline="0">
                <a:solidFill>
                  <a:schemeClr val="bg1"/>
                </a:solidFill>
              </a:defRPr>
            </a:lvl2pPr>
            <a:lvl3pPr marL="538163" indent="-179388">
              <a:buClrTx/>
              <a:defRPr sz="2000" spc="0" baseline="0">
                <a:solidFill>
                  <a:schemeClr val="bg1"/>
                </a:solidFill>
              </a:defRPr>
            </a:lvl3pPr>
            <a:lvl4pPr marL="717550" indent="-179388">
              <a:buClrTx/>
              <a:defRPr sz="2000" spc="0" baseline="0">
                <a:solidFill>
                  <a:schemeClr val="bg1"/>
                </a:solidFill>
              </a:defRPr>
            </a:lvl4pPr>
            <a:lvl5pPr marL="896938" indent="-179388">
              <a:buClrTx/>
              <a:defRPr sz="2000" spc="0" baseline="0">
                <a:solidFill>
                  <a:schemeClr val="bg1"/>
                </a:solidFill>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20/03/2016</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dirty="0" smtClean="0"/>
              <a:t>/ Copyright ©2015 by Readify Limited</a:t>
            </a:r>
            <a:endParaRPr lang="en-AU" dirty="0"/>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16582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5792462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jpe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8"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smtClean="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4FD292-6CBB-42F0-8BF6-EA5D415F7BA5}" type="datetime1">
              <a:rPr lang="en-AU" smtClean="0"/>
              <a:pPr/>
              <a:t>20/03/2016</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smtClean="0"/>
              <a:t>/ Copyright ©2014 by Readify Limited</a:t>
            </a:r>
            <a:endParaRPr lang="en-AU" dirty="0"/>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t>Page</a:t>
            </a:r>
            <a:endParaRPr lang="en-AU" sz="800" spc="-30" baseline="0" dirty="0"/>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6" r:id="rId1"/>
    <p:sldLayoutId id="2147483658" r:id="rId2"/>
    <p:sldLayoutId id="2147483657" r:id="rId3"/>
    <p:sldLayoutId id="2147483659" r:id="rId4"/>
    <p:sldLayoutId id="2147483660" r:id="rId5"/>
    <p:sldLayoutId id="2147483649" r:id="rId6"/>
    <p:sldLayoutId id="2147483650" r:id="rId7"/>
    <p:sldLayoutId id="2147483683" r:id="rId8"/>
    <p:sldLayoutId id="2147483678" r:id="rId9"/>
    <p:sldLayoutId id="2147483679" r:id="rId10"/>
    <p:sldLayoutId id="2147483698" r:id="rId11"/>
    <p:sldLayoutId id="2147483699" r:id="rId12"/>
    <p:sldLayoutId id="2147483680" r:id="rId13"/>
    <p:sldLayoutId id="2147483681" r:id="rId14"/>
    <p:sldLayoutId id="2147483654" r:id="rId15"/>
    <p:sldLayoutId id="2147483684" r:id="rId16"/>
    <p:sldLayoutId id="2147483685" r:id="rId17"/>
    <p:sldLayoutId id="2147483693" r:id="rId18"/>
    <p:sldLayoutId id="2147483695" r:id="rId19"/>
    <p:sldLayoutId id="2147483692" r:id="rId20"/>
    <p:sldLayoutId id="2147483696" r:id="rId21"/>
    <p:sldLayoutId id="2147483694" r:id="rId22"/>
    <p:sldLayoutId id="2147483661" r:id="rId23"/>
    <p:sldLayoutId id="2147483663" r:id="rId24"/>
    <p:sldLayoutId id="2147483662" r:id="rId25"/>
    <p:sldLayoutId id="2147483664" r:id="rId26"/>
    <p:sldLayoutId id="2147483665" r:id="rId27"/>
    <p:sldLayoutId id="2147483651" r:id="rId28"/>
    <p:sldLayoutId id="2147483667" r:id="rId29"/>
    <p:sldLayoutId id="2147483669" r:id="rId30"/>
    <p:sldLayoutId id="2147483668" r:id="rId31"/>
    <p:sldLayoutId id="2147483670" r:id="rId32"/>
    <p:sldLayoutId id="2147483671" r:id="rId33"/>
    <p:sldLayoutId id="2147483666" r:id="rId34"/>
    <p:sldLayoutId id="2147483673" r:id="rId35"/>
    <p:sldLayoutId id="2147483675" r:id="rId36"/>
    <p:sldLayoutId id="2147483674" r:id="rId37"/>
    <p:sldLayoutId id="2147483676" r:id="rId38"/>
    <p:sldLayoutId id="2147483677" r:id="rId39"/>
    <p:sldLayoutId id="2147483672" r:id="rId40"/>
    <p:sldLayoutId id="2147483687" r:id="rId41"/>
    <p:sldLayoutId id="2147483689" r:id="rId42"/>
    <p:sldLayoutId id="2147483688" r:id="rId43"/>
    <p:sldLayoutId id="2147483690" r:id="rId44"/>
    <p:sldLayoutId id="2147483691" r:id="rId45"/>
    <p:sldLayoutId id="2147483686" r:id="rId46"/>
  </p:sldLayoutIdLst>
  <p:hf hdr="0" dt="0"/>
  <p:txStyles>
    <p:titleStyle>
      <a:lvl1pPr algn="l" defTabSz="1088502" rtl="0" eaLnBrk="1" latinLnBrk="0" hangingPunct="1">
        <a:lnSpc>
          <a:spcPts val="5000"/>
        </a:lnSpc>
        <a:spcBef>
          <a:spcPct val="0"/>
        </a:spcBef>
        <a:buNone/>
        <a:defRPr sz="5800" kern="1200" spc="-200" baseline="0">
          <a:solidFill>
            <a:srgbClr val="00B0F0"/>
          </a:solidFill>
          <a:latin typeface="+mj-lt"/>
          <a:ea typeface="+mj-ea"/>
          <a:cs typeface="+mj-cs"/>
        </a:defRPr>
      </a:lvl1pPr>
    </p:titleStyle>
    <p:bodyStyle>
      <a:lvl1pPr marL="265113" indent="-265113" algn="l" defTabSz="1088502" rtl="0" eaLnBrk="1" latinLnBrk="0" hangingPunct="1">
        <a:spcBef>
          <a:spcPts val="1200"/>
        </a:spcBef>
        <a:buClr>
          <a:srgbClr val="E5007E"/>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hyr.com/posts/323-jepsen-elasticsearch-1-5-0"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aphyr.com/posts/322-jepsen-mongodb-stale-read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aphyr.com/posts/284-jepsen-mongodb"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aphyr.com/posts/315-jepsen-rabbitmq"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sz="6600" dirty="0" smtClean="0"/>
              <a:t>How do distributed systems differ from regular apps?</a:t>
            </a:r>
            <a:endParaRPr lang="en-AU" sz="6600" dirty="0"/>
          </a:p>
        </p:txBody>
      </p:sp>
      <p:sp>
        <p:nvSpPr>
          <p:cNvPr id="3" name="Subtitle 2"/>
          <p:cNvSpPr>
            <a:spLocks noGrp="1"/>
          </p:cNvSpPr>
          <p:nvPr>
            <p:ph type="subTitle" idx="1"/>
          </p:nvPr>
        </p:nvSpPr>
        <p:spPr/>
        <p:txBody>
          <a:bodyPr/>
          <a:lstStyle/>
          <a:p>
            <a:r>
              <a:rPr lang="pl-PL" dirty="0" smtClean="0"/>
              <a:t>Pawel Pabich</a:t>
            </a:r>
          </a:p>
          <a:p>
            <a:r>
              <a:rPr lang="pl-PL" smtClean="0"/>
              <a:t>18/03/2016</a:t>
            </a:r>
            <a:endParaRPr lang="en-AU" dirty="0"/>
          </a:p>
        </p:txBody>
      </p:sp>
    </p:spTree>
    <p:extLst>
      <p:ext uri="{BB962C8B-B14F-4D97-AF65-F5344CB8AC3E}">
        <p14:creationId xmlns:p14="http://schemas.microsoft.com/office/powerpoint/2010/main" val="2101783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558" y="333450"/>
            <a:ext cx="11377264" cy="1143265"/>
          </a:xfrm>
        </p:spPr>
        <p:txBody>
          <a:bodyPr/>
          <a:lstStyle/>
          <a:p>
            <a:r>
              <a:rPr lang="pl-PL" dirty="0" smtClean="0"/>
              <a:t>Elastic Search </a:t>
            </a:r>
            <a:r>
              <a:rPr lang="pl-PL" dirty="0"/>
              <a:t>(might be fixed by now)</a:t>
            </a:r>
            <a:endParaRPr lang="en-AU" dirty="0"/>
          </a:p>
        </p:txBody>
      </p:sp>
      <p:sp>
        <p:nvSpPr>
          <p:cNvPr id="3" name="Content Placeholder 2"/>
          <p:cNvSpPr>
            <a:spLocks noGrp="1"/>
          </p:cNvSpPr>
          <p:nvPr>
            <p:ph idx="1"/>
          </p:nvPr>
        </p:nvSpPr>
        <p:spPr/>
        <p:txBody>
          <a:bodyPr/>
          <a:lstStyle/>
          <a:p>
            <a:r>
              <a:rPr lang="pl-PL" dirty="0"/>
              <a:t>Loss of asknowledged writes </a:t>
            </a:r>
          </a:p>
          <a:p>
            <a:endParaRPr lang="en-AU" dirty="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10</a:t>
            </a:fld>
            <a:endParaRPr lang="en-AU"/>
          </a:p>
        </p:txBody>
      </p:sp>
      <p:sp>
        <p:nvSpPr>
          <p:cNvPr id="6" name="Content Placeholder 2"/>
          <p:cNvSpPr txBox="1">
            <a:spLocks/>
          </p:cNvSpPr>
          <p:nvPr/>
        </p:nvSpPr>
        <p:spPr>
          <a:xfrm>
            <a:off x="943030" y="2997746"/>
            <a:ext cx="10048720" cy="1008112"/>
          </a:xfrm>
          <a:prstGeom prst="rect">
            <a:avLst/>
          </a:prstGeom>
        </p:spPr>
        <p:txBody>
          <a:bodyPr vert="horz" lIns="0" tIns="0" rIns="0" bIns="0" rtlCol="0">
            <a:noAutofit/>
          </a:bodyPr>
          <a:lstStyle>
            <a:lvl1pPr marL="265113" indent="-265113" algn="l" defTabSz="1088502" rtl="0" eaLnBrk="1" latinLnBrk="0" hangingPunct="1">
              <a:spcBef>
                <a:spcPts val="1200"/>
              </a:spcBef>
              <a:buClr>
                <a:srgbClr val="E5007E"/>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AU" sz="1600" dirty="0">
                <a:hlinkClick r:id="rId2"/>
              </a:rPr>
              <a:t>https://aphyr.com/posts/323-jepsen-elasticsearch-1-5-0</a:t>
            </a:r>
            <a:endParaRPr lang="pl-PL" sz="1600" dirty="0" smtClean="0"/>
          </a:p>
          <a:p>
            <a:endParaRPr lang="pl-PL" dirty="0" smtClean="0"/>
          </a:p>
        </p:txBody>
      </p:sp>
      <p:sp>
        <p:nvSpPr>
          <p:cNvPr id="7" name="Title 1"/>
          <p:cNvSpPr txBox="1">
            <a:spLocks/>
          </p:cNvSpPr>
          <p:nvPr/>
        </p:nvSpPr>
        <p:spPr>
          <a:xfrm>
            <a:off x="910630" y="2637706"/>
            <a:ext cx="10048720" cy="376463"/>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1"/>
                </a:solidFill>
                <a:latin typeface="+mj-lt"/>
                <a:ea typeface="+mj-ea"/>
                <a:cs typeface="+mj-cs"/>
              </a:defRPr>
            </a:lvl1pPr>
          </a:lstStyle>
          <a:p>
            <a:r>
              <a:rPr lang="pl-PL" sz="2800" dirty="0" smtClean="0">
                <a:solidFill>
                  <a:schemeClr val="tx1"/>
                </a:solidFill>
              </a:rPr>
              <a:t>Links</a:t>
            </a:r>
            <a:endParaRPr lang="en-AU" sz="2800" dirty="0">
              <a:solidFill>
                <a:schemeClr val="tx1"/>
              </a:solidFill>
            </a:endParaRPr>
          </a:p>
        </p:txBody>
      </p:sp>
    </p:spTree>
    <p:extLst>
      <p:ext uri="{BB962C8B-B14F-4D97-AF65-F5344CB8AC3E}">
        <p14:creationId xmlns:p14="http://schemas.microsoft.com/office/powerpoint/2010/main" val="2311825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So everything is broken ?</a:t>
            </a:r>
            <a:endParaRPr lang="en-AU" dirty="0"/>
          </a:p>
        </p:txBody>
      </p:sp>
      <p:sp>
        <p:nvSpPr>
          <p:cNvPr id="3" name="Content Placeholder 2"/>
          <p:cNvSpPr>
            <a:spLocks noGrp="1"/>
          </p:cNvSpPr>
          <p:nvPr>
            <p:ph idx="1"/>
          </p:nvPr>
        </p:nvSpPr>
        <p:spPr/>
        <p:txBody>
          <a:bodyPr/>
          <a:lstStyle/>
          <a:p>
            <a:r>
              <a:rPr lang="pl-PL" dirty="0" smtClean="0"/>
              <a:t>No, but distributed systems are hard</a:t>
            </a:r>
          </a:p>
          <a:p>
            <a:r>
              <a:rPr lang="pl-PL" dirty="0" smtClean="0"/>
              <a:t>Be very careful when choosing </a:t>
            </a:r>
            <a:r>
              <a:rPr lang="pl-PL" b="1" dirty="0" smtClean="0"/>
              <a:t>primary</a:t>
            </a:r>
            <a:r>
              <a:rPr lang="pl-PL" dirty="0" smtClean="0"/>
              <a:t> data store</a:t>
            </a:r>
          </a:p>
          <a:p>
            <a:r>
              <a:rPr lang="pl-PL" dirty="0" smtClean="0"/>
              <a:t>Be aware of trade-offs, they </a:t>
            </a:r>
            <a:r>
              <a:rPr lang="pl-PL" b="1" dirty="0" smtClean="0"/>
              <a:t>always</a:t>
            </a:r>
            <a:r>
              <a:rPr lang="pl-PL" dirty="0" smtClean="0"/>
              <a:t> exist</a:t>
            </a:r>
          </a:p>
          <a:p>
            <a:r>
              <a:rPr lang="pl-PL" dirty="0" smtClean="0"/>
              <a:t>Read </a:t>
            </a:r>
            <a:r>
              <a:rPr lang="pl-PL" b="1" dirty="0" smtClean="0"/>
              <a:t>docs, </a:t>
            </a:r>
            <a:r>
              <a:rPr lang="pl-PL" dirty="0" smtClean="0"/>
              <a:t>the might tell you where the sharp edges are</a:t>
            </a:r>
            <a:endParaRPr lang="pl-PL" b="1" dirty="0" smtClean="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11</a:t>
            </a:fld>
            <a:endParaRPr lang="en-AU"/>
          </a:p>
        </p:txBody>
      </p:sp>
    </p:spTree>
    <p:extLst>
      <p:ext uri="{BB962C8B-B14F-4D97-AF65-F5344CB8AC3E}">
        <p14:creationId xmlns:p14="http://schemas.microsoft.com/office/powerpoint/2010/main" val="293474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Questions ?</a:t>
            </a:r>
            <a:endParaRPr lang="en-AU" dirty="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12</a:t>
            </a:fld>
            <a:endParaRPr lang="en-AU"/>
          </a:p>
        </p:txBody>
      </p:sp>
    </p:spTree>
    <p:extLst>
      <p:ext uri="{BB962C8B-B14F-4D97-AF65-F5344CB8AC3E}">
        <p14:creationId xmlns:p14="http://schemas.microsoft.com/office/powerpoint/2010/main" val="51505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Why are even talking about this?</a:t>
            </a:r>
            <a:endParaRPr lang="en-AU" dirty="0"/>
          </a:p>
        </p:txBody>
      </p:sp>
      <p:sp>
        <p:nvSpPr>
          <p:cNvPr id="3" name="Content Placeholder 2"/>
          <p:cNvSpPr>
            <a:spLocks noGrp="1"/>
          </p:cNvSpPr>
          <p:nvPr>
            <p:ph idx="1"/>
          </p:nvPr>
        </p:nvSpPr>
        <p:spPr/>
        <p:txBody>
          <a:bodyPr/>
          <a:lstStyle/>
          <a:p>
            <a:r>
              <a:rPr lang="pl-PL" dirty="0" smtClean="0"/>
              <a:t>Differnt assumptions</a:t>
            </a:r>
          </a:p>
          <a:p>
            <a:r>
              <a:rPr lang="pl-PL" dirty="0" smtClean="0"/>
              <a:t>Differnt rules</a:t>
            </a:r>
          </a:p>
          <a:p>
            <a:r>
              <a:rPr lang="pl-PL" dirty="0" smtClean="0"/>
              <a:t>A lot of misleading information</a:t>
            </a:r>
            <a:endParaRPr lang="en-AU" dirty="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a:t>
            </a:fld>
            <a:endParaRPr lang="en-AU"/>
          </a:p>
        </p:txBody>
      </p:sp>
    </p:spTree>
    <p:extLst>
      <p:ext uri="{BB962C8B-B14F-4D97-AF65-F5344CB8AC3E}">
        <p14:creationId xmlns:p14="http://schemas.microsoft.com/office/powerpoint/2010/main" val="833718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Defintion – regular app (RA)</a:t>
            </a:r>
            <a:endParaRPr lang="en-AU" dirty="0"/>
          </a:p>
        </p:txBody>
      </p:sp>
      <p:sp>
        <p:nvSpPr>
          <p:cNvPr id="3" name="Content Placeholder 2"/>
          <p:cNvSpPr>
            <a:spLocks noGrp="1"/>
          </p:cNvSpPr>
          <p:nvPr>
            <p:ph idx="1"/>
          </p:nvPr>
        </p:nvSpPr>
        <p:spPr/>
        <p:txBody>
          <a:bodyPr/>
          <a:lstStyle/>
          <a:p>
            <a:r>
              <a:rPr lang="pl-PL" b="1" dirty="0" smtClean="0"/>
              <a:t>All</a:t>
            </a:r>
            <a:r>
              <a:rPr lang="pl-PL" dirty="0" smtClean="0"/>
              <a:t> state changes are processed by a </a:t>
            </a:r>
            <a:r>
              <a:rPr lang="pl-PL" b="1" dirty="0" smtClean="0"/>
              <a:t>single</a:t>
            </a:r>
            <a:r>
              <a:rPr lang="pl-PL" dirty="0" smtClean="0"/>
              <a:t> machine</a:t>
            </a:r>
          </a:p>
          <a:p>
            <a:pPr marL="0" indent="0">
              <a:buNone/>
            </a:pPr>
            <a:endParaRPr lang="pl-PL" dirty="0" smtClean="0"/>
          </a:p>
        </p:txBody>
      </p:sp>
      <p:sp>
        <p:nvSpPr>
          <p:cNvPr id="4" name="Footer Placeholder 3"/>
          <p:cNvSpPr>
            <a:spLocks noGrp="1"/>
          </p:cNvSpPr>
          <p:nvPr>
            <p:ph type="ftr" sz="quarter" idx="11"/>
          </p:nvPr>
        </p:nvSpPr>
        <p:spPr/>
        <p:txBody>
          <a:bodyPr/>
          <a:lstStyle/>
          <a:p>
            <a:r>
              <a:rPr lang="en-AU" dirty="0"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a:t>
            </a:fld>
            <a:endParaRPr lang="en-AU"/>
          </a:p>
        </p:txBody>
      </p:sp>
    </p:spTree>
    <p:extLst>
      <p:ext uri="{BB962C8B-B14F-4D97-AF65-F5344CB8AC3E}">
        <p14:creationId xmlns:p14="http://schemas.microsoft.com/office/powerpoint/2010/main" val="763387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622" y="333450"/>
            <a:ext cx="10513168" cy="1143265"/>
          </a:xfrm>
        </p:spPr>
        <p:txBody>
          <a:bodyPr/>
          <a:lstStyle/>
          <a:p>
            <a:r>
              <a:rPr lang="pl-PL" dirty="0" smtClean="0"/>
              <a:t>Definition - distributed system (DS)</a:t>
            </a:r>
            <a:endParaRPr lang="en-AU" dirty="0"/>
          </a:p>
        </p:txBody>
      </p:sp>
      <p:sp>
        <p:nvSpPr>
          <p:cNvPr id="3" name="Content Placeholder 2"/>
          <p:cNvSpPr>
            <a:spLocks noGrp="1"/>
          </p:cNvSpPr>
          <p:nvPr>
            <p:ph idx="1"/>
          </p:nvPr>
        </p:nvSpPr>
        <p:spPr/>
        <p:txBody>
          <a:bodyPr/>
          <a:lstStyle/>
          <a:p>
            <a:r>
              <a:rPr lang="en-AU" dirty="0"/>
              <a:t> </a:t>
            </a:r>
            <a:r>
              <a:rPr lang="pl-PL" dirty="0" smtClean="0"/>
              <a:t>„</a:t>
            </a:r>
            <a:r>
              <a:rPr lang="en-AU" dirty="0" smtClean="0"/>
              <a:t>A </a:t>
            </a:r>
            <a:r>
              <a:rPr lang="en-AU" dirty="0"/>
              <a:t>distributed system is one in which the failure of a </a:t>
            </a:r>
            <a:r>
              <a:rPr lang="en-AU" dirty="0" smtClean="0"/>
              <a:t>computer</a:t>
            </a:r>
            <a:r>
              <a:rPr lang="pl-PL" dirty="0" smtClean="0"/>
              <a:t> </a:t>
            </a:r>
            <a:r>
              <a:rPr lang="en-AU" dirty="0" smtClean="0"/>
              <a:t>you </a:t>
            </a:r>
            <a:r>
              <a:rPr lang="en-AU" dirty="0"/>
              <a:t>didn't even know existed can render your own </a:t>
            </a:r>
            <a:r>
              <a:rPr lang="en-AU" dirty="0" smtClean="0"/>
              <a:t>computer</a:t>
            </a:r>
            <a:r>
              <a:rPr lang="pl-PL" dirty="0" smtClean="0"/>
              <a:t> </a:t>
            </a:r>
            <a:r>
              <a:rPr lang="en-AU" dirty="0" smtClean="0"/>
              <a:t>unusable</a:t>
            </a:r>
            <a:r>
              <a:rPr lang="pl-PL" dirty="0" smtClean="0"/>
              <a:t>” Leslie Lamport</a:t>
            </a:r>
          </a:p>
          <a:p>
            <a:r>
              <a:rPr lang="pl-PL" dirty="0" smtClean="0"/>
              <a:t>State changes are processed by </a:t>
            </a:r>
            <a:r>
              <a:rPr lang="pl-PL" b="1" dirty="0" smtClean="0"/>
              <a:t>more than one </a:t>
            </a:r>
            <a:r>
              <a:rPr lang="pl-PL" dirty="0" smtClean="0"/>
              <a:t>machine</a:t>
            </a:r>
          </a:p>
          <a:p>
            <a:endParaRPr lang="pl-PL" dirty="0" smtClean="0"/>
          </a:p>
          <a:p>
            <a:endParaRPr lang="pl-PL" dirty="0" smtClean="0"/>
          </a:p>
        </p:txBody>
      </p:sp>
      <p:sp>
        <p:nvSpPr>
          <p:cNvPr id="4" name="Footer Placeholder 3"/>
          <p:cNvSpPr>
            <a:spLocks noGrp="1"/>
          </p:cNvSpPr>
          <p:nvPr>
            <p:ph type="ftr" sz="quarter" idx="11"/>
          </p:nvPr>
        </p:nvSpPr>
        <p:spPr/>
        <p:txBody>
          <a:bodyPr/>
          <a:lstStyle/>
          <a:p>
            <a:r>
              <a:rPr lang="en-AU" dirty="0"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a:t>
            </a:fld>
            <a:endParaRPr lang="en-AU"/>
          </a:p>
        </p:txBody>
      </p:sp>
    </p:spTree>
    <p:extLst>
      <p:ext uri="{BB962C8B-B14F-4D97-AF65-F5344CB8AC3E}">
        <p14:creationId xmlns:p14="http://schemas.microsoft.com/office/powerpoint/2010/main" val="210760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Consistency</a:t>
            </a:r>
            <a:endParaRPr lang="en-AU" dirty="0"/>
          </a:p>
        </p:txBody>
      </p:sp>
      <p:sp>
        <p:nvSpPr>
          <p:cNvPr id="3" name="Content Placeholder 2"/>
          <p:cNvSpPr>
            <a:spLocks noGrp="1"/>
          </p:cNvSpPr>
          <p:nvPr>
            <p:ph idx="1"/>
          </p:nvPr>
        </p:nvSpPr>
        <p:spPr/>
        <p:txBody>
          <a:bodyPr/>
          <a:lstStyle/>
          <a:p>
            <a:r>
              <a:rPr lang="pl-PL" dirty="0" smtClean="0"/>
              <a:t>RA – easily achievable (e.g. ACID)</a:t>
            </a:r>
          </a:p>
          <a:p>
            <a:r>
              <a:rPr lang="pl-PL" dirty="0" smtClean="0"/>
              <a:t>DS – governed by CAP theorem</a:t>
            </a:r>
          </a:p>
          <a:p>
            <a:pPr lvl="1"/>
            <a:r>
              <a:rPr lang="pl-PL" b="1" dirty="0" smtClean="0"/>
              <a:t>C</a:t>
            </a:r>
            <a:r>
              <a:rPr lang="pl-PL" dirty="0" smtClean="0"/>
              <a:t>AP – Consistency</a:t>
            </a:r>
          </a:p>
          <a:p>
            <a:pPr lvl="1"/>
            <a:r>
              <a:rPr lang="pl-PL" dirty="0" smtClean="0"/>
              <a:t>C</a:t>
            </a:r>
            <a:r>
              <a:rPr lang="pl-PL" b="1" dirty="0" smtClean="0"/>
              <a:t>A</a:t>
            </a:r>
            <a:r>
              <a:rPr lang="pl-PL" dirty="0" smtClean="0"/>
              <a:t>P – Availibility</a:t>
            </a:r>
          </a:p>
          <a:p>
            <a:pPr lvl="1"/>
            <a:r>
              <a:rPr lang="pl-PL" dirty="0" smtClean="0"/>
              <a:t>CA</a:t>
            </a:r>
            <a:r>
              <a:rPr lang="pl-PL" b="1" dirty="0" smtClean="0"/>
              <a:t>P</a:t>
            </a:r>
            <a:r>
              <a:rPr lang="pl-PL" dirty="0" smtClean="0"/>
              <a:t> – Partition Tolerance</a:t>
            </a:r>
          </a:p>
          <a:p>
            <a:r>
              <a:rPr lang="pl-PL" dirty="0" smtClean="0"/>
              <a:t>DS Can be either AP or CP or a combination of AP and CP</a:t>
            </a:r>
          </a:p>
          <a:p>
            <a:endParaRPr lang="en-AU" dirty="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a:t>
            </a:fld>
            <a:endParaRPr lang="en-AU"/>
          </a:p>
        </p:txBody>
      </p:sp>
    </p:spTree>
    <p:extLst>
      <p:ext uri="{BB962C8B-B14F-4D97-AF65-F5344CB8AC3E}">
        <p14:creationId xmlns:p14="http://schemas.microsoft.com/office/powerpoint/2010/main" val="306911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Time</a:t>
            </a:r>
            <a:endParaRPr lang="en-AU" dirty="0"/>
          </a:p>
        </p:txBody>
      </p:sp>
      <p:sp>
        <p:nvSpPr>
          <p:cNvPr id="3" name="Content Placeholder 2"/>
          <p:cNvSpPr>
            <a:spLocks noGrp="1"/>
          </p:cNvSpPr>
          <p:nvPr>
            <p:ph idx="1"/>
          </p:nvPr>
        </p:nvSpPr>
        <p:spPr/>
        <p:txBody>
          <a:bodyPr/>
          <a:lstStyle/>
          <a:p>
            <a:r>
              <a:rPr lang="pl-PL" dirty="0" smtClean="0"/>
              <a:t>RA – can be sourced from a single clock</a:t>
            </a:r>
          </a:p>
          <a:p>
            <a:r>
              <a:rPr lang="pl-PL" dirty="0" smtClean="0"/>
              <a:t>DS – no global clock</a:t>
            </a:r>
          </a:p>
          <a:p>
            <a:r>
              <a:rPr lang="pl-PL" dirty="0"/>
              <a:t>DS – use before / after </a:t>
            </a:r>
            <a:r>
              <a:rPr lang="pl-PL" dirty="0" smtClean="0"/>
              <a:t>relationship</a:t>
            </a:r>
          </a:p>
          <a:p>
            <a:r>
              <a:rPr lang="pl-PL" dirty="0" smtClean="0"/>
              <a:t>DS – use virtual time instead (e.g. Vector Clocks)</a:t>
            </a:r>
          </a:p>
          <a:p>
            <a:endParaRPr lang="en-AU" dirty="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6</a:t>
            </a:fld>
            <a:endParaRPr lang="en-AU"/>
          </a:p>
        </p:txBody>
      </p:sp>
    </p:spTree>
    <p:extLst>
      <p:ext uri="{BB962C8B-B14F-4D97-AF65-F5344CB8AC3E}">
        <p14:creationId xmlns:p14="http://schemas.microsoft.com/office/powerpoint/2010/main" val="3300665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Installation and Maintanance</a:t>
            </a:r>
            <a:endParaRPr lang="en-AU" dirty="0"/>
          </a:p>
        </p:txBody>
      </p:sp>
      <p:sp>
        <p:nvSpPr>
          <p:cNvPr id="3" name="Content Placeholder 2"/>
          <p:cNvSpPr>
            <a:spLocks noGrp="1"/>
          </p:cNvSpPr>
          <p:nvPr>
            <p:ph idx="1"/>
          </p:nvPr>
        </p:nvSpPr>
        <p:spPr/>
        <p:txBody>
          <a:bodyPr/>
          <a:lstStyle/>
          <a:p>
            <a:r>
              <a:rPr lang="pl-PL" dirty="0" smtClean="0"/>
              <a:t>RA – relativly simple</a:t>
            </a:r>
          </a:p>
          <a:p>
            <a:r>
              <a:rPr lang="pl-PL" dirty="0" smtClean="0"/>
              <a:t>DS – a lot of knobs and switches, hard to very hard</a:t>
            </a:r>
            <a:endParaRPr lang="en-AU" dirty="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7</a:t>
            </a:fld>
            <a:endParaRPr lang="en-AU"/>
          </a:p>
        </p:txBody>
      </p:sp>
    </p:spTree>
    <p:extLst>
      <p:ext uri="{BB962C8B-B14F-4D97-AF65-F5344CB8AC3E}">
        <p14:creationId xmlns:p14="http://schemas.microsoft.com/office/powerpoint/2010/main" val="3349762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622" y="333450"/>
            <a:ext cx="10945216" cy="1143265"/>
          </a:xfrm>
        </p:spPr>
        <p:txBody>
          <a:bodyPr/>
          <a:lstStyle/>
          <a:p>
            <a:r>
              <a:rPr lang="pl-PL" dirty="0" smtClean="0"/>
              <a:t>Mongo DB (might be fixed by now)</a:t>
            </a:r>
            <a:endParaRPr lang="en-AU" dirty="0"/>
          </a:p>
        </p:txBody>
      </p:sp>
      <p:sp>
        <p:nvSpPr>
          <p:cNvPr id="3" name="Content Placeholder 2"/>
          <p:cNvSpPr>
            <a:spLocks noGrp="1"/>
          </p:cNvSpPr>
          <p:nvPr>
            <p:ph idx="1"/>
          </p:nvPr>
        </p:nvSpPr>
        <p:spPr/>
        <p:txBody>
          <a:bodyPr/>
          <a:lstStyle/>
          <a:p>
            <a:r>
              <a:rPr lang="pl-PL" dirty="0"/>
              <a:t>Stale reads at „the strict consistency level”</a:t>
            </a:r>
          </a:p>
          <a:p>
            <a:r>
              <a:rPr lang="pl-PL" dirty="0" smtClean="0"/>
              <a:t>Loss of asknowledged </a:t>
            </a:r>
            <a:r>
              <a:rPr lang="pl-PL" dirty="0"/>
              <a:t>writes </a:t>
            </a:r>
          </a:p>
          <a:p>
            <a:pPr marL="0" indent="0">
              <a:buNone/>
            </a:pPr>
            <a:endParaRPr lang="pl-PL" dirty="0" smtClean="0"/>
          </a:p>
          <a:p>
            <a:endParaRPr lang="pl-PL" dirty="0" smtClean="0"/>
          </a:p>
          <a:p>
            <a:endParaRPr lang="en-AU" dirty="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8</a:t>
            </a:fld>
            <a:endParaRPr lang="en-AU"/>
          </a:p>
        </p:txBody>
      </p:sp>
      <p:sp>
        <p:nvSpPr>
          <p:cNvPr id="6" name="Content Placeholder 2"/>
          <p:cNvSpPr txBox="1">
            <a:spLocks/>
          </p:cNvSpPr>
          <p:nvPr/>
        </p:nvSpPr>
        <p:spPr>
          <a:xfrm>
            <a:off x="943030" y="3645818"/>
            <a:ext cx="10048720" cy="1008112"/>
          </a:xfrm>
          <a:prstGeom prst="rect">
            <a:avLst/>
          </a:prstGeom>
        </p:spPr>
        <p:txBody>
          <a:bodyPr vert="horz" lIns="0" tIns="0" rIns="0" bIns="0" rtlCol="0">
            <a:noAutofit/>
          </a:bodyPr>
          <a:lstStyle>
            <a:lvl1pPr marL="265113" indent="-265113" algn="l" defTabSz="1088502" rtl="0" eaLnBrk="1" latinLnBrk="0" hangingPunct="1">
              <a:spcBef>
                <a:spcPts val="1200"/>
              </a:spcBef>
              <a:buClr>
                <a:srgbClr val="E5007E"/>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AU" sz="1600" dirty="0" smtClean="0">
                <a:hlinkClick r:id="rId3"/>
              </a:rPr>
              <a:t>https://aphyr.com/posts/322-jepsen-mongodb-stale-reads</a:t>
            </a:r>
            <a:endParaRPr lang="pl-PL" sz="1600" dirty="0" smtClean="0"/>
          </a:p>
          <a:p>
            <a:r>
              <a:rPr lang="pl-PL" sz="1600" dirty="0" smtClean="0">
                <a:hlinkClick r:id="rId4"/>
              </a:rPr>
              <a:t>https://aphyr.com/posts/284-jepsen-mongodb</a:t>
            </a:r>
            <a:endParaRPr lang="pl-PL" sz="1600" dirty="0" smtClean="0"/>
          </a:p>
          <a:p>
            <a:endParaRPr lang="pl-PL" sz="1600" dirty="0" smtClean="0"/>
          </a:p>
          <a:p>
            <a:endParaRPr lang="pl-PL" dirty="0" smtClean="0"/>
          </a:p>
        </p:txBody>
      </p:sp>
      <p:sp>
        <p:nvSpPr>
          <p:cNvPr id="7" name="Title 1"/>
          <p:cNvSpPr txBox="1">
            <a:spLocks/>
          </p:cNvSpPr>
          <p:nvPr/>
        </p:nvSpPr>
        <p:spPr>
          <a:xfrm>
            <a:off x="910630" y="3285778"/>
            <a:ext cx="10048720" cy="376463"/>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1"/>
                </a:solidFill>
                <a:latin typeface="+mj-lt"/>
                <a:ea typeface="+mj-ea"/>
                <a:cs typeface="+mj-cs"/>
              </a:defRPr>
            </a:lvl1pPr>
          </a:lstStyle>
          <a:p>
            <a:r>
              <a:rPr lang="pl-PL" sz="2800" dirty="0" smtClean="0">
                <a:solidFill>
                  <a:schemeClr val="tx1"/>
                </a:solidFill>
              </a:rPr>
              <a:t>Links</a:t>
            </a:r>
            <a:endParaRPr lang="en-AU" sz="2800" dirty="0">
              <a:solidFill>
                <a:schemeClr val="tx1"/>
              </a:solidFill>
            </a:endParaRPr>
          </a:p>
        </p:txBody>
      </p:sp>
    </p:spTree>
    <p:extLst>
      <p:ext uri="{BB962C8B-B14F-4D97-AF65-F5344CB8AC3E}">
        <p14:creationId xmlns:p14="http://schemas.microsoft.com/office/powerpoint/2010/main" val="299706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590" y="333450"/>
            <a:ext cx="10729192" cy="1143265"/>
          </a:xfrm>
        </p:spPr>
        <p:txBody>
          <a:bodyPr/>
          <a:lstStyle/>
          <a:p>
            <a:r>
              <a:rPr lang="pl-PL" dirty="0" smtClean="0"/>
              <a:t>Rabbit MQ (might be fixed by now)</a:t>
            </a:r>
            <a:endParaRPr lang="en-AU" dirty="0"/>
          </a:p>
        </p:txBody>
      </p:sp>
      <p:sp>
        <p:nvSpPr>
          <p:cNvPr id="3" name="Content Placeholder 2"/>
          <p:cNvSpPr>
            <a:spLocks noGrp="1"/>
          </p:cNvSpPr>
          <p:nvPr>
            <p:ph idx="1"/>
          </p:nvPr>
        </p:nvSpPr>
        <p:spPr/>
        <p:txBody>
          <a:bodyPr/>
          <a:lstStyle/>
          <a:p>
            <a:r>
              <a:rPr lang="pl-PL" dirty="0"/>
              <a:t>Loss of asknowledged </a:t>
            </a:r>
            <a:r>
              <a:rPr lang="pl-PL" dirty="0" smtClean="0"/>
              <a:t>messages</a:t>
            </a:r>
          </a:p>
          <a:p>
            <a:r>
              <a:rPr lang="pl-PL" dirty="0" smtClean="0"/>
              <a:t>Duplicate messages</a:t>
            </a:r>
            <a:endParaRPr lang="pl-PL" dirty="0"/>
          </a:p>
          <a:p>
            <a:endParaRPr lang="en-AU" dirty="0"/>
          </a:p>
        </p:txBody>
      </p:sp>
      <p:sp>
        <p:nvSpPr>
          <p:cNvPr id="4" name="Footer Placeholder 3"/>
          <p:cNvSpPr>
            <a:spLocks noGrp="1"/>
          </p:cNvSpPr>
          <p:nvPr>
            <p:ph type="ftr" sz="quarter" idx="11"/>
          </p:nvPr>
        </p:nvSpPr>
        <p:spPr/>
        <p:txBody>
          <a:bodyPr/>
          <a:lstStyle/>
          <a:p>
            <a:r>
              <a:rPr lang="en-AU" smtClean="0"/>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9</a:t>
            </a:fld>
            <a:endParaRPr lang="en-AU"/>
          </a:p>
        </p:txBody>
      </p:sp>
      <p:sp>
        <p:nvSpPr>
          <p:cNvPr id="6" name="Content Placeholder 2"/>
          <p:cNvSpPr txBox="1">
            <a:spLocks/>
          </p:cNvSpPr>
          <p:nvPr/>
        </p:nvSpPr>
        <p:spPr>
          <a:xfrm>
            <a:off x="943030" y="3645818"/>
            <a:ext cx="10048720" cy="1008112"/>
          </a:xfrm>
          <a:prstGeom prst="rect">
            <a:avLst/>
          </a:prstGeom>
        </p:spPr>
        <p:txBody>
          <a:bodyPr vert="horz" lIns="0" tIns="0" rIns="0" bIns="0" rtlCol="0">
            <a:noAutofit/>
          </a:bodyPr>
          <a:lstStyle>
            <a:lvl1pPr marL="265113" indent="-265113" algn="l" defTabSz="1088502" rtl="0" eaLnBrk="1" latinLnBrk="0" hangingPunct="1">
              <a:spcBef>
                <a:spcPts val="1200"/>
              </a:spcBef>
              <a:buClr>
                <a:srgbClr val="E5007E"/>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AU" sz="1600" dirty="0">
                <a:hlinkClick r:id="rId2"/>
              </a:rPr>
              <a:t>https://</a:t>
            </a:r>
            <a:r>
              <a:rPr lang="en-AU" sz="1600" dirty="0" smtClean="0">
                <a:hlinkClick r:id="rId2"/>
              </a:rPr>
              <a:t>aphyr.com/posts/315-jepsen-rabbitmq</a:t>
            </a:r>
            <a:endParaRPr lang="pl-PL" sz="1600" dirty="0" smtClean="0"/>
          </a:p>
          <a:p>
            <a:endParaRPr lang="pl-PL" dirty="0" smtClean="0"/>
          </a:p>
        </p:txBody>
      </p:sp>
      <p:sp>
        <p:nvSpPr>
          <p:cNvPr id="7" name="Title 1"/>
          <p:cNvSpPr txBox="1">
            <a:spLocks/>
          </p:cNvSpPr>
          <p:nvPr/>
        </p:nvSpPr>
        <p:spPr>
          <a:xfrm>
            <a:off x="910630" y="3285778"/>
            <a:ext cx="10048720" cy="376463"/>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1"/>
                </a:solidFill>
                <a:latin typeface="+mj-lt"/>
                <a:ea typeface="+mj-ea"/>
                <a:cs typeface="+mj-cs"/>
              </a:defRPr>
            </a:lvl1pPr>
          </a:lstStyle>
          <a:p>
            <a:r>
              <a:rPr lang="pl-PL" sz="2800" dirty="0" smtClean="0">
                <a:solidFill>
                  <a:schemeClr val="tx1"/>
                </a:solidFill>
              </a:rPr>
              <a:t>Links</a:t>
            </a:r>
            <a:endParaRPr lang="en-AU" sz="2800" dirty="0">
              <a:solidFill>
                <a:schemeClr val="tx1"/>
              </a:solidFill>
            </a:endParaRPr>
          </a:p>
        </p:txBody>
      </p:sp>
    </p:spTree>
    <p:extLst>
      <p:ext uri="{BB962C8B-B14F-4D97-AF65-F5344CB8AC3E}">
        <p14:creationId xmlns:p14="http://schemas.microsoft.com/office/powerpoint/2010/main" val="1776409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adify Theme">
  <a:themeElements>
    <a:clrScheme name="Custom 1">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66FF"/>
      </a:hlink>
      <a:folHlink>
        <a:srgbClr val="333333"/>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dify PowerPoint" id="{7482CBE0-2F65-4338-A319-B54971C8B8DE}" vid="{0C6FE68A-7901-4901-B7FB-8D15656CC7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0705aab-28ed-4f14-9e72-801ff7570ecf">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C79711059E8D46ADE79FA0C3FB19E4" ma:contentTypeVersion="3" ma:contentTypeDescription="Create a new document." ma:contentTypeScope="" ma:versionID="dfdf8cbaa373f208793fd6a155114f93">
  <xsd:schema xmlns:xsd="http://www.w3.org/2001/XMLSchema" xmlns:xs="http://www.w3.org/2001/XMLSchema" xmlns:p="http://schemas.microsoft.com/office/2006/metadata/properties" xmlns:ns2="a0705aab-28ed-4f14-9e72-801ff7570ecf" targetNamespace="http://schemas.microsoft.com/office/2006/metadata/properties" ma:root="true" ma:fieldsID="87d43026dc363fe824c284acf9163b54" ns2:_="">
    <xsd:import namespace="a0705aab-28ed-4f14-9e72-801ff7570ec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705aab-28ed-4f14-9e72-801ff7570e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9FA1EF-CD23-4139-920B-9EDB05CD48C7}">
  <ds:schemaRefs>
    <ds:schemaRef ds:uri="http://purl.org/dc/terms/"/>
    <ds:schemaRef ds:uri="http://schemas.microsoft.com/office/infopath/2007/PartnerControls"/>
    <ds:schemaRef ds:uri="http://www.w3.org/XML/1998/namespace"/>
    <ds:schemaRef ds:uri="http://purl.org/dc/dcmitype/"/>
    <ds:schemaRef ds:uri="http://purl.org/dc/elements/1.1/"/>
    <ds:schemaRef ds:uri="http://schemas.microsoft.com/office/2006/documentManagement/types"/>
    <ds:schemaRef ds:uri="http://schemas.openxmlformats.org/package/2006/metadata/core-properties"/>
    <ds:schemaRef ds:uri="a0705aab-28ed-4f14-9e72-801ff7570ecf"/>
    <ds:schemaRef ds:uri="http://schemas.microsoft.com/office/2006/metadata/properties"/>
  </ds:schemaRefs>
</ds:datastoreItem>
</file>

<file path=customXml/itemProps2.xml><?xml version="1.0" encoding="utf-8"?>
<ds:datastoreItem xmlns:ds="http://schemas.openxmlformats.org/officeDocument/2006/customXml" ds:itemID="{B72FCBA9-0E7F-4D64-B543-2B2870B85E8B}">
  <ds:schemaRefs>
    <ds:schemaRef ds:uri="http://schemas.microsoft.com/sharepoint/v3/contenttype/forms"/>
  </ds:schemaRefs>
</ds:datastoreItem>
</file>

<file path=customXml/itemProps3.xml><?xml version="1.0" encoding="utf-8"?>
<ds:datastoreItem xmlns:ds="http://schemas.openxmlformats.org/officeDocument/2006/customXml" ds:itemID="{5D7F538D-547E-4D3C-94AB-07D1D7BD8F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705aab-28ed-4f14-9e72-801ff7570e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Readify PowerPoint</Template>
  <TotalTime>1360</TotalTime>
  <Words>665</Words>
  <Application>Microsoft Office PowerPoint</Application>
  <PresentationFormat>Custom</PresentationFormat>
  <Paragraphs>89</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Wingdings</vt:lpstr>
      <vt:lpstr>Readify Theme</vt:lpstr>
      <vt:lpstr>How do distributed systems differ from regular apps?</vt:lpstr>
      <vt:lpstr>Why are even talking about this?</vt:lpstr>
      <vt:lpstr>Defintion – regular app (RA)</vt:lpstr>
      <vt:lpstr>Definition - distributed system (DS)</vt:lpstr>
      <vt:lpstr>Consistency</vt:lpstr>
      <vt:lpstr>Time</vt:lpstr>
      <vt:lpstr>Installation and Maintanance</vt:lpstr>
      <vt:lpstr>Mongo DB (might be fixed by now)</vt:lpstr>
      <vt:lpstr>Rabbit MQ (might be fixed by now)</vt:lpstr>
      <vt:lpstr>Elastic Search (might be fixed by now)</vt:lpstr>
      <vt:lpstr>So everything is broken ?</vt:lpstr>
      <vt:lpstr>Questions ?</vt:lpstr>
    </vt:vector>
  </TitlesOfParts>
  <Company>Readify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Pawel Pabich</dc:creator>
  <cp:lastModifiedBy>Pawel Pabich</cp:lastModifiedBy>
  <cp:revision>76</cp:revision>
  <dcterms:created xsi:type="dcterms:W3CDTF">2016-03-16T23:55:37Z</dcterms:created>
  <dcterms:modified xsi:type="dcterms:W3CDTF">2016-03-20T12:53:30Z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0x010100E6C79711059E8D46ADE79FA0C3FB19E4</vt:lpwstr>
  </property>
</Properties>
</file>