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9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71" r:id="rId19"/>
    <p:sldId id="272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74" r:id="rId28"/>
    <p:sldId id="258" r:id="rId2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6B2EC-57D9-29CF-4C4A-9E4AC4859CEA}" v="2805" dt="2021-11-30T19:49:3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7772400" cy="187220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5085184"/>
            <a:ext cx="7776864" cy="576064"/>
          </a:xfrm>
        </p:spPr>
        <p:txBody>
          <a:bodyPr anchor="ctr"/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22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ńc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31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DE1C8E-4057-4687-9A00-7F587123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9FBB8-5F3C-4A70-8141-847DC87912EC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9DCE0C-CF2A-4CBA-BC91-06421F1D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9315B5-3098-4013-AD09-53285FA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EFB86-FD06-4ABF-A379-CEE38DBDD4E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814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F3EF9F-01CC-478D-B5F5-25754DDE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3F1A-761E-4C79-BEBD-34212E28E9F6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2B25F2-147F-46E8-9223-97D3CC6F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721720-D584-47FC-875A-E8ADA09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D2437-F440-4C35-B77D-AB139792E99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1736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0EC194B7-E143-4737-9216-B819826C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F22A-B972-41F5-8336-9AFB98CAA2A9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8DA72F91-860E-46E7-A9E2-FB9D927D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33DCA662-61A9-41B0-9CD3-1B0D5F84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22AC5-6285-4202-963A-7DEF9AD5C59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546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A3D60479-0ECE-4F19-830E-5B433C3B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E5C0-CF2B-4FFF-AA1A-7FF9FBB8A0B5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A88F6E2E-C1A9-4D83-8368-4516D5C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B2649A41-995A-4A24-9524-5EE8DD62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97150-1DD6-40CA-A608-FE59EC7FFA3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9151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82767C75-C969-4554-90BC-30275EAD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53AA-9F5D-41E4-97FE-737F80711587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8864E76E-5FF7-43FF-85C8-1727CF70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9C893E4E-2BA2-44EE-BDEC-69D25859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B5986-2270-452B-9FC5-5C3E917887E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814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29309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186209"/>
            <a:ext cx="5486400" cy="410688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1008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18AF985E-1513-474D-9FA0-69D48D1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ABAB3-C157-49D8-BB2E-D02B505882A8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A01D4A43-56CF-4161-8595-2AF9211F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373C6DC-D192-42E9-B54E-7A4A21FB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449B6-4204-492F-8B39-E2475476617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598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49CA83-06BB-4660-84AF-C8435ACB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E5A18-C10F-44AB-B856-074C97C9A381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F049F8-5D41-404B-B529-E2F1418E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C60B54-1906-48DD-99EF-EBC0D847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E4B73-4E76-4492-8339-72BFD4242AD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200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530626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5306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B2A943-1515-4C7F-86E3-8961FFD2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C8E46-AF0B-4E17-AC6F-265188D6A3B7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5EC2E7-7A24-45C0-B3D3-C8DB896E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1C6948-F737-48A0-B515-31E2F7DE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DEEC3-8CAB-472B-8467-F453AD85EEF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400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A5E98E15-3FFE-4B25-B535-E9A8426C0D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Tytuł slajdu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106FD077-85DF-4392-8118-42E94551CE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99D62D-A2BB-427D-A811-CBBC81CA3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40425" y="5949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48735CB-58E1-48D0-8CFF-54D54DFCD730}" type="datetimeFigureOut">
              <a:rPr lang="pl-PL"/>
              <a:pPr>
                <a:defRPr/>
              </a:pPr>
              <a:t>30.11.2021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EDE8A7-BAF2-41E7-9E80-6A1F7FA89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3" y="5949950"/>
            <a:ext cx="5399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4C1D3E-4F38-4667-A174-D7BCE54C6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1013" y="5949950"/>
            <a:ext cx="6207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7B989F5-841D-42E4-8B74-B34445782E8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4934EA3D-187F-471A-A967-6D87E712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141663"/>
            <a:ext cx="7772400" cy="1871662"/>
          </a:xfrm>
        </p:spPr>
        <p:txBody>
          <a:bodyPr/>
          <a:lstStyle/>
          <a:p>
            <a:r>
              <a:rPr lang="pl-PL" altLang="pl-PL" dirty="0">
                <a:latin typeface="Verdana"/>
                <a:ea typeface="Verdana"/>
              </a:rPr>
              <a:t>DHS</a:t>
            </a:r>
            <a:endParaRPr lang="pl-PL" alt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9FAED3-D53E-4E1A-9710-0C2C5D2B1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3" y="5084763"/>
            <a:ext cx="7775575" cy="5762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>
                <a:latin typeface="Verdana"/>
                <a:ea typeface="Verdana"/>
              </a:rPr>
              <a:t>Inżynieria Bezpieczeństwa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078B339-38A7-42E7-9B80-CC1588AF12DF}"/>
              </a:ext>
            </a:extLst>
          </p:cNvPr>
          <p:cNvSpPr txBox="1"/>
          <p:nvPr/>
        </p:nvSpPr>
        <p:spPr>
          <a:xfrm>
            <a:off x="684213" y="5876925"/>
            <a:ext cx="7775575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pl-PL" altLang="pl-PL">
                <a:solidFill>
                  <a:srgbClr val="A6A6A6"/>
                </a:solidFill>
                <a:latin typeface="Verdana"/>
                <a:ea typeface="Verdana"/>
                <a:cs typeface="Arial"/>
              </a:rPr>
              <a:t>Paweł Piątek</a:t>
            </a:r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A62B5E-6EA8-4D33-808C-CFBE5D5A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Lista podległych agencji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67DE48-E162-4B04-8FE4-680124A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alibri"/>
                <a:ea typeface="Verdana"/>
              </a:rPr>
              <a:t>Office of Operations </a:t>
            </a:r>
            <a:r>
              <a:rPr lang="pl-PL" dirty="0" err="1">
                <a:latin typeface="Calibri"/>
                <a:ea typeface="Verdana"/>
              </a:rPr>
              <a:t>Coordination</a:t>
            </a:r>
            <a:endParaRPr lang="pl-PL">
              <a:latin typeface="Calibri"/>
              <a:ea typeface="Verdana"/>
            </a:endParaRPr>
          </a:p>
          <a:p>
            <a:r>
              <a:rPr lang="pl-PL" dirty="0" err="1">
                <a:latin typeface="Calibri"/>
                <a:ea typeface="Verdana"/>
              </a:rPr>
              <a:t>Privacy</a:t>
            </a:r>
            <a:r>
              <a:rPr lang="pl-PL" dirty="0">
                <a:latin typeface="Calibri"/>
                <a:ea typeface="Verdana"/>
              </a:rPr>
              <a:t> Office</a:t>
            </a:r>
          </a:p>
          <a:p>
            <a:r>
              <a:rPr lang="pl-PL" dirty="0" err="1">
                <a:latin typeface="Calibri"/>
                <a:ea typeface="Verdana"/>
                <a:cs typeface="Calibri"/>
              </a:rPr>
              <a:t>Citizenship</a:t>
            </a:r>
            <a:r>
              <a:rPr lang="pl-PL" dirty="0">
                <a:latin typeface="Calibri"/>
                <a:ea typeface="Verdana"/>
                <a:cs typeface="Calibri"/>
              </a:rPr>
              <a:t> and </a:t>
            </a:r>
            <a:r>
              <a:rPr lang="pl-PL" dirty="0" err="1">
                <a:latin typeface="Calibri"/>
                <a:ea typeface="Verdana"/>
                <a:cs typeface="Calibri"/>
              </a:rPr>
              <a:t>Immigration</a:t>
            </a:r>
            <a:r>
              <a:rPr lang="pl-PL" dirty="0">
                <a:latin typeface="Calibri"/>
                <a:ea typeface="Verdana"/>
                <a:cs typeface="Calibri"/>
              </a:rPr>
              <a:t> Services Ombudsman</a:t>
            </a:r>
            <a:endParaRPr lang="pl-PL" dirty="0">
              <a:ea typeface="Verdana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for </a:t>
            </a:r>
            <a:r>
              <a:rPr lang="pl-PL" dirty="0" err="1">
                <a:latin typeface="Calibri"/>
                <a:ea typeface="Verdana"/>
                <a:cs typeface="Calibri"/>
              </a:rPr>
              <a:t>Civil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Rights</a:t>
            </a:r>
            <a:r>
              <a:rPr lang="pl-PL" dirty="0">
                <a:latin typeface="Calibri"/>
                <a:ea typeface="Verdana"/>
                <a:cs typeface="Calibri"/>
              </a:rPr>
              <a:t> and </a:t>
            </a:r>
            <a:r>
              <a:rPr lang="pl-PL" dirty="0" err="1">
                <a:latin typeface="Calibri"/>
                <a:ea typeface="Verdana"/>
                <a:cs typeface="Calibri"/>
              </a:rPr>
              <a:t>Civil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Liberties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of the </a:t>
            </a:r>
            <a:r>
              <a:rPr lang="pl-PL" dirty="0" err="1">
                <a:latin typeface="Calibri"/>
                <a:ea typeface="Verdana"/>
                <a:cs typeface="Calibri"/>
              </a:rPr>
              <a:t>Inspector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Genera</a:t>
            </a:r>
            <a:endParaRPr lang="pl-PL" dirty="0">
              <a:latin typeface="Calibri"/>
              <a:ea typeface="Verdana"/>
              <a:cs typeface="Calibri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34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E0FB6-245F-40A2-9E81-9ACA69A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Siedziba DHS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0098E9-86EF-488B-99E9-CDC76E8E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alibri"/>
                <a:ea typeface="Verdana"/>
              </a:rPr>
              <a:t>Na początku działalności siedziba DHS znajdowała się w Waszyngtonie w kompleksie Nebraska </a:t>
            </a:r>
            <a:r>
              <a:rPr lang="pl-PL" dirty="0" err="1">
                <a:latin typeface="Calibri"/>
                <a:ea typeface="Verdana"/>
              </a:rPr>
              <a:t>Avenu</a:t>
            </a:r>
            <a:endParaRPr lang="pl-PL">
              <a:latin typeface="Calibri"/>
              <a:ea typeface="Verdana"/>
            </a:endParaRPr>
          </a:p>
          <a:p>
            <a:r>
              <a:rPr lang="pl-PL" dirty="0">
                <a:latin typeface="Calibri"/>
                <a:ea typeface="Verdana"/>
              </a:rPr>
              <a:t>W 2007 roku DHS wyszedł z inicjatywą stworzenia nowej siedziby na terenie kampusu ST. </a:t>
            </a:r>
            <a:r>
              <a:rPr lang="pl-PL" dirty="0" err="1">
                <a:latin typeface="Calibri"/>
                <a:ea typeface="Verdana"/>
              </a:rPr>
              <a:t>Elizabeths</a:t>
            </a:r>
            <a:r>
              <a:rPr lang="pl-PL" dirty="0">
                <a:latin typeface="Calibri"/>
                <a:ea typeface="Verdana"/>
              </a:rPr>
              <a:t> </a:t>
            </a:r>
            <a:r>
              <a:rPr lang="pl-PL" dirty="0" err="1">
                <a:latin typeface="Calibri"/>
                <a:ea typeface="Verdana"/>
              </a:rPr>
              <a:t>Hospital</a:t>
            </a:r>
            <a:r>
              <a:rPr lang="pl-PL" dirty="0">
                <a:latin typeface="Calibri"/>
                <a:ea typeface="Verdana"/>
              </a:rPr>
              <a:t> w </a:t>
            </a:r>
            <a:r>
              <a:rPr lang="pl-PL" dirty="0" err="1">
                <a:latin typeface="Calibri"/>
                <a:ea typeface="Verdana"/>
              </a:rPr>
              <a:t>Anacostia</a:t>
            </a:r>
            <a:r>
              <a:rPr lang="pl-PL" dirty="0">
                <a:latin typeface="Calibri"/>
                <a:ea typeface="Verdana"/>
              </a:rPr>
              <a:t>.</a:t>
            </a:r>
          </a:p>
          <a:p>
            <a:r>
              <a:rPr lang="pl-PL" dirty="0">
                <a:latin typeface="Calibri"/>
                <a:ea typeface="Verdana"/>
              </a:rPr>
              <a:t>W 2019 roku rozpoczęto proces przenoszenia </a:t>
            </a:r>
            <a:r>
              <a:rPr lang="pl-PL">
                <a:latin typeface="Calibri"/>
                <a:ea typeface="Verdana"/>
              </a:rPr>
              <a:t>siedziby DHS z Nebraska Avenue do ST. Elizabeths Hospital</a:t>
            </a:r>
            <a:endParaRPr lang="pl-PL">
              <a:latin typeface="Calibri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57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D4549-8EDD-4987-9209-FD8F574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Cyberbezpieczeństwo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99971-5FC2-4656-9728-3943AC30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3849"/>
          </a:xfrm>
        </p:spPr>
        <p:txBody>
          <a:bodyPr/>
          <a:lstStyle/>
          <a:p>
            <a:r>
              <a:rPr lang="pl-PL" b="1" err="1">
                <a:latin typeface="Calibri"/>
                <a:ea typeface="Verdana"/>
              </a:rPr>
              <a:t>National</a:t>
            </a:r>
            <a:r>
              <a:rPr lang="pl-PL" b="1" dirty="0">
                <a:latin typeface="Calibri"/>
                <a:ea typeface="Verdana"/>
              </a:rPr>
              <a:t> </a:t>
            </a:r>
            <a:r>
              <a:rPr lang="pl-PL" b="1" err="1">
                <a:latin typeface="Calibri"/>
                <a:ea typeface="Verdana"/>
              </a:rPr>
              <a:t>Cyber</a:t>
            </a:r>
            <a:r>
              <a:rPr lang="pl-PL" b="1" dirty="0">
                <a:latin typeface="Calibri"/>
                <a:ea typeface="Verdana"/>
              </a:rPr>
              <a:t> Security </a:t>
            </a:r>
            <a:r>
              <a:rPr lang="pl-PL" b="1" err="1">
                <a:latin typeface="Calibri"/>
                <a:ea typeface="Verdana"/>
              </a:rPr>
              <a:t>Division</a:t>
            </a:r>
            <a:r>
              <a:rPr lang="pl-PL" b="1" dirty="0">
                <a:latin typeface="Calibri"/>
                <a:ea typeface="Verdana"/>
              </a:rPr>
              <a:t> (NCSD)</a:t>
            </a:r>
            <a:r>
              <a:rPr lang="pl-PL" dirty="0">
                <a:latin typeface="Calibri"/>
                <a:ea typeface="Verdana"/>
              </a:rPr>
              <a:t> jest oddziałem DHS odpowiedzialnym za reagowanie i zarządzanie ryzykiem w sytuacjach związanych</a:t>
            </a:r>
            <a:r>
              <a:rPr lang="pl-PL" dirty="0">
                <a:latin typeface="Verdana"/>
                <a:ea typeface="Verdana"/>
              </a:rPr>
              <a:t> </a:t>
            </a:r>
            <a:r>
              <a:rPr lang="pl-PL" dirty="0">
                <a:latin typeface="Calibri"/>
                <a:ea typeface="Verdana"/>
              </a:rPr>
              <a:t>z </a:t>
            </a:r>
            <a:r>
              <a:rPr lang="pl-PL" err="1">
                <a:latin typeface="Calibri"/>
                <a:ea typeface="Verdana"/>
              </a:rPr>
              <a:t>cyberbezpieczeństwem</a:t>
            </a:r>
            <a:r>
              <a:rPr lang="pl-PL" dirty="0">
                <a:latin typeface="Calibri"/>
                <a:ea typeface="Verdana"/>
              </a:rPr>
              <a:t> na terenie USA.</a:t>
            </a:r>
          </a:p>
          <a:p>
            <a:r>
              <a:rPr lang="pl-PL" dirty="0">
                <a:latin typeface="Calibri"/>
                <a:ea typeface="Verdana"/>
              </a:rPr>
              <a:t>Został stworzony w 2003 roku poprzez połączenie: </a:t>
            </a:r>
            <a:endParaRPr lang="pl-PL" dirty="0">
              <a:latin typeface="Calibri"/>
            </a:endParaRPr>
          </a:p>
          <a:p>
            <a:pPr lvl="1"/>
            <a:r>
              <a:rPr lang="pl-PL" dirty="0">
                <a:latin typeface="Calibri"/>
                <a:ea typeface="Verdana"/>
                <a:cs typeface="Calibri"/>
              </a:rPr>
              <a:t>Critical </a:t>
            </a:r>
            <a:r>
              <a:rPr lang="pl-PL" dirty="0" err="1">
                <a:latin typeface="Calibri"/>
                <a:ea typeface="Verdana"/>
                <a:cs typeface="Calibri"/>
              </a:rPr>
              <a:t>Infrastructure</a:t>
            </a:r>
            <a:r>
              <a:rPr lang="pl-PL" dirty="0">
                <a:latin typeface="Calibri"/>
                <a:ea typeface="Verdana"/>
                <a:cs typeface="Calibri"/>
              </a:rPr>
              <a:t> Assurance Office, </a:t>
            </a:r>
          </a:p>
          <a:p>
            <a:pPr lvl="1"/>
            <a:r>
              <a:rPr lang="pl-PL" dirty="0" err="1">
                <a:latin typeface="Calibri"/>
                <a:ea typeface="Verdana"/>
                <a:cs typeface="Calibri"/>
              </a:rPr>
              <a:t>National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Infrastructure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Protection</a:t>
            </a:r>
            <a:r>
              <a:rPr lang="pl-PL" dirty="0">
                <a:latin typeface="Calibri"/>
                <a:ea typeface="Verdana"/>
                <a:cs typeface="Calibri"/>
              </a:rPr>
              <a:t> Center,</a:t>
            </a:r>
          </a:p>
          <a:p>
            <a:pPr lvl="1"/>
            <a:r>
              <a:rPr lang="pl-PL" dirty="0">
                <a:latin typeface="Calibri"/>
                <a:ea typeface="Verdana"/>
                <a:cs typeface="Calibri"/>
              </a:rPr>
              <a:t> Federal </a:t>
            </a:r>
            <a:r>
              <a:rPr lang="pl-PL" dirty="0" err="1">
                <a:latin typeface="Calibri"/>
                <a:ea typeface="Verdana"/>
                <a:cs typeface="Calibri"/>
              </a:rPr>
              <a:t>Computer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Incident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Response</a:t>
            </a:r>
            <a:r>
              <a:rPr lang="pl-PL" dirty="0">
                <a:latin typeface="Calibri"/>
                <a:ea typeface="Verdana"/>
                <a:cs typeface="Calibri"/>
              </a:rPr>
              <a:t> Center</a:t>
            </a:r>
          </a:p>
          <a:p>
            <a:pPr lvl="1"/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National</a:t>
            </a:r>
            <a:r>
              <a:rPr lang="pl-PL" dirty="0">
                <a:latin typeface="Calibri"/>
                <a:ea typeface="Verdana"/>
                <a:cs typeface="Calibri"/>
              </a:rPr>
              <a:t> Communications System</a:t>
            </a:r>
          </a:p>
        </p:txBody>
      </p:sp>
    </p:spTree>
    <p:extLst>
      <p:ext uri="{BB962C8B-B14F-4D97-AF65-F5344CB8AC3E}">
        <p14:creationId xmlns:p14="http://schemas.microsoft.com/office/powerpoint/2010/main" val="54627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63A45-30C5-4742-8884-9F4EAAA3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NCSD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F58C67-4072-4504-A2E9-CE71ECA0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alibri"/>
                <a:ea typeface="Verdana"/>
              </a:rPr>
              <a:t>Za główne cele NCSD obiera współpracę z sektorem prywatnym, rządem i wojskiem aby przeprowadzać ocenę ryzyka i podatności na zagrożenia w obrębie technologii informatycznych, które mają wpływ na funkcjonowanie infrastruktury cybernetycznej rządu i sektora prywatnego</a:t>
            </a:r>
          </a:p>
          <a:p>
            <a:r>
              <a:rPr lang="pl-PL" dirty="0">
                <a:latin typeface="Calibri"/>
                <a:ea typeface="Verdana"/>
              </a:rPr>
              <a:t>NCDS wykonuje większość obowiązków DHS w ramach krajowej inicjatywy na rzecz </a:t>
            </a:r>
            <a:r>
              <a:rPr lang="pl-PL" dirty="0" err="1">
                <a:latin typeface="Calibri"/>
                <a:ea typeface="Verdana"/>
              </a:rPr>
              <a:t>cyberbezpieczeństwa</a:t>
            </a:r>
            <a:endParaRPr lang="pl-PL">
              <a:latin typeface="Calibri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8298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60CDD-EC9A-4557-82CB-79C3811A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strategiczne NCSD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47DC34-247C-4B68-9DC1-9B5CA149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Calibri"/>
                <a:ea typeface="Verdana"/>
              </a:rPr>
              <a:t>Stworzenie i utrzymywanie krajowego systemu służącego do reagowania w cyberprzestrzeni</a:t>
            </a:r>
          </a:p>
          <a:p>
            <a:r>
              <a:rPr lang="pl-PL" dirty="0">
                <a:latin typeface="Calibri"/>
                <a:ea typeface="Verdana"/>
              </a:rPr>
              <a:t>Wdrożenie programu, który ma służyć do zarządzania ryzykiem cybernetycznym w celu ochrony krytycznej infrastruktury</a:t>
            </a:r>
          </a:p>
        </p:txBody>
      </p:sp>
    </p:spTree>
    <p:extLst>
      <p:ext uri="{BB962C8B-B14F-4D97-AF65-F5344CB8AC3E}">
        <p14:creationId xmlns:p14="http://schemas.microsoft.com/office/powerpoint/2010/main" val="307465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849FD-B117-4A75-B09D-92C8DAEF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CISA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33A8E4-0EA4-4D0A-A130-26DF3D2E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670"/>
          </a:xfrm>
        </p:spPr>
        <p:txBody>
          <a:bodyPr/>
          <a:lstStyle/>
          <a:p>
            <a:r>
              <a:rPr lang="pl-PL" b="1">
                <a:latin typeface="Calibri"/>
                <a:ea typeface="Verdana"/>
              </a:rPr>
              <a:t>Cybersecurity and Infrastructure Security Agency</a:t>
            </a:r>
            <a:r>
              <a:rPr lang="pl-PL" dirty="0">
                <a:latin typeface="Calibri"/>
                <a:ea typeface="Verdana"/>
              </a:rPr>
              <a:t> </a:t>
            </a:r>
            <a:br>
              <a:rPr lang="pl-PL" dirty="0">
                <a:latin typeface="Calibri"/>
                <a:ea typeface="Verdana"/>
              </a:rPr>
            </a:br>
            <a:r>
              <a:rPr lang="pl-PL">
                <a:latin typeface="Calibri"/>
                <a:ea typeface="Verdana"/>
              </a:rPr>
              <a:t>jest agencją federalną USA, która wchodzi w skład DHS.</a:t>
            </a:r>
          </a:p>
          <a:p>
            <a:r>
              <a:rPr lang="pl-PL" dirty="0">
                <a:latin typeface="Calibri"/>
                <a:ea typeface="Verdana"/>
              </a:rPr>
              <a:t>Została utworzona w 2018 roku wraz z podpisaniem </a:t>
            </a:r>
            <a:r>
              <a:rPr lang="pl-PL">
                <a:latin typeface="Calibri"/>
                <a:ea typeface="Verdana"/>
              </a:rPr>
              <a:t>przez Donalada Trumpa ustawy "Cybersecurity and</a:t>
            </a:r>
            <a:r>
              <a:rPr lang="pl-PL" dirty="0">
                <a:latin typeface="Verdana"/>
                <a:ea typeface="Verdana"/>
              </a:rPr>
              <a:t> </a:t>
            </a:r>
            <a:r>
              <a:rPr lang="pl-PL">
                <a:latin typeface="Calibri"/>
                <a:ea typeface="Verdana"/>
                <a:cs typeface="Calibri"/>
              </a:rPr>
              <a:t> Infrastructure Security Agency"</a:t>
            </a:r>
            <a:endParaRPr lang="pl-PL">
              <a:ea typeface="Verdana"/>
              <a:cs typeface="Calibri"/>
            </a:endParaRPr>
          </a:p>
          <a:p>
            <a:r>
              <a:rPr lang="pl-PL" dirty="0">
                <a:latin typeface="Calibri"/>
                <a:ea typeface="Verdana"/>
              </a:rPr>
              <a:t>Głównym zadaniem CISA jest poprawa </a:t>
            </a:r>
            <a:r>
              <a:rPr lang="pl-PL" err="1">
                <a:latin typeface="Calibri"/>
                <a:ea typeface="Verdana"/>
              </a:rPr>
              <a:t>cyberbezpieczeństwa</a:t>
            </a:r>
            <a:r>
              <a:rPr lang="pl-PL" dirty="0">
                <a:latin typeface="Calibri"/>
                <a:ea typeface="Verdana"/>
              </a:rPr>
              <a:t> na wszystkich poziomach rządu USA oraz ulepszenie zabezpieczeń cybernetycznych </a:t>
            </a:r>
            <a:br>
              <a:rPr lang="pl-PL" dirty="0">
                <a:latin typeface="Calibri"/>
                <a:ea typeface="Verdana"/>
              </a:rPr>
            </a:br>
            <a:r>
              <a:rPr lang="pl-PL">
                <a:latin typeface="Calibri"/>
                <a:ea typeface="Verdana"/>
              </a:rPr>
              <a:t>w celu zwiększenia poziomu ochrony przed hakerami </a:t>
            </a:r>
            <a:endParaRPr lang="pl-PL" dirty="0">
              <a:latin typeface="Calibri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86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3F14E-83BA-450F-BC71-E73DB191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Jednostki wchodzące w skład CISA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4DCA42-9235-4F4F-AB0C-56F72971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3391"/>
            <a:ext cx="8229600" cy="4487390"/>
          </a:xfrm>
        </p:spPr>
        <p:txBody>
          <a:bodyPr/>
          <a:lstStyle/>
          <a:p>
            <a:r>
              <a:rPr lang="pl-PL">
                <a:latin typeface="Calibri"/>
                <a:ea typeface="Verdana"/>
                <a:cs typeface="Calibri"/>
              </a:rPr>
              <a:t>National Cybersecurity and Communications Integration Center</a:t>
            </a:r>
            <a:endParaRPr lang="pl-PL" dirty="0">
              <a:latin typeface="Verdana"/>
              <a:ea typeface="Verdana"/>
            </a:endParaRPr>
          </a:p>
          <a:p>
            <a:r>
              <a:rPr lang="pl-PL">
                <a:latin typeface="Calibri"/>
                <a:ea typeface="Verdana"/>
                <a:cs typeface="Calibri"/>
              </a:rPr>
              <a:t>National Council of Statewide Interoperability Coordinators</a:t>
            </a:r>
          </a:p>
          <a:p>
            <a:r>
              <a:rPr lang="pl-PL" err="1">
                <a:latin typeface="Calibri"/>
                <a:ea typeface="Verdana"/>
              </a:rPr>
              <a:t>Infrastyructure</a:t>
            </a:r>
            <a:r>
              <a:rPr lang="pl-PL" dirty="0">
                <a:latin typeface="Calibri"/>
                <a:ea typeface="Verdana"/>
              </a:rPr>
              <a:t> </a:t>
            </a:r>
            <a:r>
              <a:rPr lang="pl-PL" err="1">
                <a:latin typeface="Calibri"/>
                <a:ea typeface="Verdana"/>
              </a:rPr>
              <a:t>security</a:t>
            </a:r>
            <a:r>
              <a:rPr lang="pl-PL" dirty="0">
                <a:latin typeface="Calibri"/>
                <a:ea typeface="Verdana"/>
              </a:rPr>
              <a:t> </a:t>
            </a:r>
            <a:r>
              <a:rPr lang="pl-PL" err="1">
                <a:latin typeface="Calibri"/>
                <a:ea typeface="Verdana"/>
              </a:rPr>
              <a:t>division</a:t>
            </a:r>
            <a:endParaRPr lang="pl-PL">
              <a:latin typeface="Calibri"/>
              <a:ea typeface="Verdana"/>
            </a:endParaRPr>
          </a:p>
          <a:p>
            <a:r>
              <a:rPr lang="pl-PL" err="1">
                <a:latin typeface="Calibri"/>
                <a:ea typeface="Verdana"/>
              </a:rPr>
              <a:t>Emergency</a:t>
            </a:r>
            <a:r>
              <a:rPr lang="pl-PL" dirty="0">
                <a:latin typeface="Calibri"/>
                <a:ea typeface="Verdana"/>
              </a:rPr>
              <a:t> Communications </a:t>
            </a:r>
            <a:r>
              <a:rPr lang="pl-PL" err="1">
                <a:latin typeface="Calibri"/>
                <a:ea typeface="Verdana"/>
              </a:rPr>
              <a:t>Division</a:t>
            </a:r>
            <a:endParaRPr lang="pl-PL">
              <a:latin typeface="Calibri"/>
              <a:ea typeface="Verdana"/>
            </a:endParaRPr>
          </a:p>
          <a:p>
            <a:r>
              <a:rPr lang="pl-PL">
                <a:latin typeface="Calibri"/>
                <a:ea typeface="Verdana"/>
                <a:cs typeface="Calibri"/>
              </a:rPr>
              <a:t>National Risk Managment Center</a:t>
            </a:r>
          </a:p>
          <a:p>
            <a:r>
              <a:rPr lang="pl-PL">
                <a:latin typeface="Calibri"/>
                <a:ea typeface="Verdana"/>
              </a:rPr>
              <a:t>Integrated operations division</a:t>
            </a:r>
            <a:endParaRPr lang="pl-PL" dirty="0">
              <a:latin typeface="Calibri"/>
            </a:endParaRPr>
          </a:p>
          <a:p>
            <a:endParaRPr lang="pl-PL" dirty="0">
              <a:latin typeface="Calibri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435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743E04-9256-4FA9-AA98-0AFAE9B5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Jednostki wchodzące </a:t>
            </a:r>
            <a:r>
              <a:rPr lang="pl-PL">
                <a:latin typeface="Verdana"/>
                <a:ea typeface="Verdana"/>
              </a:rPr>
              <a:t>w skład CISA cd.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A9C410-719E-4181-916B-90FABB9C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843"/>
            <a:ext cx="8229600" cy="4205288"/>
          </a:xfrm>
        </p:spPr>
        <p:txBody>
          <a:bodyPr/>
          <a:lstStyle/>
          <a:p>
            <a:r>
              <a:rPr lang="pl-PL">
                <a:latin typeface="Calibri"/>
                <a:cs typeface="Calibri"/>
              </a:rPr>
              <a:t>Stakeholder Engagement Division</a:t>
            </a:r>
            <a:endParaRPr lang="pl-PL"/>
          </a:p>
          <a:p>
            <a:r>
              <a:rPr lang="pl-PL">
                <a:latin typeface="Calibri"/>
                <a:cs typeface="Calibri"/>
              </a:rPr>
              <a:t>National Initiative for Cybersecurity Careers &amp; Studies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869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82BA0-E577-498B-BDB3-7AE580F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NCCIC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6A4BEE-B756-4420-8B85-640B8D2F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>
                <a:latin typeface="Calibri"/>
                <a:ea typeface="Verdana"/>
                <a:cs typeface="Calibri"/>
              </a:rPr>
              <a:t>National</a:t>
            </a:r>
            <a:r>
              <a:rPr lang="pl-PL" b="1" dirty="0">
                <a:latin typeface="Calibri"/>
                <a:ea typeface="Verdana"/>
                <a:cs typeface="Calibri"/>
              </a:rPr>
              <a:t> </a:t>
            </a:r>
            <a:r>
              <a:rPr lang="pl-PL" b="1" dirty="0" err="1">
                <a:latin typeface="Calibri"/>
                <a:ea typeface="Verdana"/>
                <a:cs typeface="Calibri"/>
              </a:rPr>
              <a:t>Cybersecurity</a:t>
            </a:r>
            <a:r>
              <a:rPr lang="pl-PL" b="1" dirty="0">
                <a:latin typeface="Calibri"/>
                <a:ea typeface="Verdana"/>
                <a:cs typeface="Calibri"/>
              </a:rPr>
              <a:t> and Communications Integration Center</a:t>
            </a:r>
            <a:r>
              <a:rPr lang="pl-PL" dirty="0">
                <a:latin typeface="Calibri"/>
                <a:ea typeface="Verdana"/>
                <a:cs typeface="Calibri"/>
              </a:rPr>
              <a:t> jest częścią CISA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Składa się z 4 oddziałów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pl-PL" sz="2400" dirty="0">
                <a:latin typeface="Calibri"/>
                <a:ea typeface="Verdana"/>
                <a:cs typeface="Calibri"/>
              </a:rPr>
              <a:t>NCCIC Operations &amp; Integration (NO&amp;I)</a:t>
            </a:r>
            <a:endParaRPr lang="en-US" sz="2400">
              <a:latin typeface="Calibri"/>
              <a:ea typeface="Verdana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pl-PL" sz="2400" dirty="0">
                <a:latin typeface="Calibri"/>
                <a:ea typeface="Verdana"/>
                <a:cs typeface="Calibri"/>
              </a:rPr>
              <a:t>United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States</a:t>
            </a:r>
            <a:r>
              <a:rPr lang="pl-PL" sz="2400" dirty="0">
                <a:latin typeface="Calibri"/>
                <a:ea typeface="Verdana"/>
                <a:cs typeface="Calibri"/>
              </a:rPr>
              <a:t>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Computer</a:t>
            </a:r>
            <a:r>
              <a:rPr lang="pl-PL" sz="2400" dirty="0">
                <a:latin typeface="Calibri"/>
                <a:ea typeface="Verdana"/>
                <a:cs typeface="Calibri"/>
              </a:rPr>
              <a:t>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Emergency</a:t>
            </a:r>
            <a:r>
              <a:rPr lang="pl-PL" sz="2400" dirty="0">
                <a:latin typeface="Calibri"/>
                <a:ea typeface="Verdana"/>
                <a:cs typeface="Calibri"/>
              </a:rPr>
              <a:t> Readiness Team (US-CERT)</a:t>
            </a:r>
            <a:endParaRPr lang="en-US" sz="2400">
              <a:latin typeface="Calibri"/>
              <a:ea typeface="Verdana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pl-PL" sz="2400" dirty="0" err="1">
                <a:latin typeface="Calibri"/>
                <a:ea typeface="Verdana"/>
                <a:cs typeface="Calibri"/>
              </a:rPr>
              <a:t>Industrial</a:t>
            </a:r>
            <a:r>
              <a:rPr lang="pl-PL" sz="2400" dirty="0">
                <a:latin typeface="Calibri"/>
                <a:ea typeface="Verdana"/>
                <a:cs typeface="Calibri"/>
              </a:rPr>
              <a:t> Control Systems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Cyber</a:t>
            </a:r>
            <a:r>
              <a:rPr lang="pl-PL" sz="2400" dirty="0">
                <a:latin typeface="Calibri"/>
                <a:ea typeface="Verdana"/>
                <a:cs typeface="Calibri"/>
              </a:rPr>
              <a:t>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Emergency</a:t>
            </a:r>
            <a:r>
              <a:rPr lang="pl-PL" sz="2400" dirty="0">
                <a:latin typeface="Calibri"/>
                <a:ea typeface="Verdana"/>
                <a:cs typeface="Calibri"/>
              </a:rPr>
              <a:t>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Response</a:t>
            </a:r>
            <a:r>
              <a:rPr lang="pl-PL" sz="2400" dirty="0">
                <a:latin typeface="Calibri"/>
                <a:ea typeface="Verdana"/>
                <a:cs typeface="Calibri"/>
              </a:rPr>
              <a:t> Team (ICS-CERT)</a:t>
            </a:r>
            <a:endParaRPr lang="en-US" sz="2400">
              <a:latin typeface="Calibri"/>
              <a:ea typeface="Verdana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pl-PL" sz="2400" dirty="0" err="1">
                <a:latin typeface="Calibri"/>
                <a:ea typeface="Verdana"/>
                <a:cs typeface="Calibri"/>
              </a:rPr>
              <a:t>National</a:t>
            </a:r>
            <a:r>
              <a:rPr lang="pl-PL" sz="2400" dirty="0">
                <a:latin typeface="Calibri"/>
                <a:ea typeface="Verdana"/>
                <a:cs typeface="Calibri"/>
              </a:rPr>
              <a:t> </a:t>
            </a:r>
            <a:r>
              <a:rPr lang="pl-PL" sz="2400" dirty="0" err="1">
                <a:latin typeface="Calibri"/>
                <a:ea typeface="Verdana"/>
                <a:cs typeface="Calibri"/>
              </a:rPr>
              <a:t>Coordinating</a:t>
            </a:r>
            <a:r>
              <a:rPr lang="pl-PL" sz="2400" dirty="0">
                <a:latin typeface="Calibri"/>
                <a:ea typeface="Verdana"/>
                <a:cs typeface="Calibri"/>
              </a:rPr>
              <a:t> Center for Communications (NCC)</a:t>
            </a:r>
            <a:endParaRPr lang="pl-PL" sz="2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10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0FEFB-EE60-480A-AFD0-2252CEDB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Zadanie NCCIC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5A1C6E-EEB8-4310-8089-9C6B2CC5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Koordynacja działań rządu USA w zakresie bezpieczeństwa cybernetycznego</a:t>
            </a:r>
          </a:p>
          <a:p>
            <a:r>
              <a:rPr lang="pl-PL" dirty="0">
                <a:latin typeface="Verdana"/>
                <a:ea typeface="Verdana"/>
              </a:rPr>
              <a:t>Łagodzenie skutków ataków cybernetycznych</a:t>
            </a:r>
          </a:p>
          <a:p>
            <a:r>
              <a:rPr lang="pl-PL" dirty="0">
                <a:latin typeface="Verdana"/>
                <a:ea typeface="Verdana"/>
              </a:rPr>
              <a:t>Koordynacja </a:t>
            </a:r>
            <a:r>
              <a:rPr lang="pl-PL">
                <a:latin typeface="Verdana"/>
                <a:ea typeface="Verdana"/>
              </a:rPr>
              <a:t>krajowej</a:t>
            </a:r>
            <a:r>
              <a:rPr lang="pl-PL" dirty="0">
                <a:latin typeface="Verdana"/>
                <a:ea typeface="Verdana"/>
              </a:rPr>
              <a:t> odpowiedzi w sytuacji znaczących incydentów cybernetycznych</a:t>
            </a:r>
          </a:p>
        </p:txBody>
      </p:sp>
    </p:spTree>
    <p:extLst>
      <p:ext uri="{BB962C8B-B14F-4D97-AF65-F5344CB8AC3E}">
        <p14:creationId xmlns:p14="http://schemas.microsoft.com/office/powerpoint/2010/main" val="280394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>
            <a:extLst>
              <a:ext uri="{FF2B5EF4-FFF2-40B4-BE49-F238E27FC236}">
                <a16:creationId xmlns:a16="http://schemas.microsoft.com/office/drawing/2014/main" id="{7602772C-BDDB-46F4-8CEE-EAF4F871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>
                <a:latin typeface="Verdana"/>
                <a:ea typeface="Verdana"/>
              </a:rPr>
              <a:t>Informacje ogólne</a:t>
            </a:r>
            <a:endParaRPr lang="pl-PL" altLang="pl-PL" dirty="0"/>
          </a:p>
        </p:txBody>
      </p:sp>
      <p:sp>
        <p:nvSpPr>
          <p:cNvPr id="5123" name="Symbol zastępczy zawartości 2">
            <a:extLst>
              <a:ext uri="{FF2B5EF4-FFF2-40B4-BE49-F238E27FC236}">
                <a16:creationId xmlns:a16="http://schemas.microsoft.com/office/drawing/2014/main" id="{96C46F86-AE3F-4449-987C-543D4F6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>
                <a:latin typeface="Calibri"/>
                <a:ea typeface="Verdana"/>
                <a:cs typeface="Calibri"/>
              </a:rPr>
              <a:t>Department of Homeland Security</a:t>
            </a:r>
            <a:r>
              <a:rPr lang="pl-PL">
                <a:latin typeface="Calibri"/>
                <a:ea typeface="Verdana"/>
                <a:cs typeface="Calibri"/>
              </a:rPr>
              <a:t>  (</a:t>
            </a:r>
            <a:r>
              <a:rPr lang="en">
                <a:latin typeface="Calibri"/>
                <a:ea typeface="Verdana"/>
                <a:cs typeface="Calibri"/>
              </a:rPr>
              <a:t>DHS</a:t>
            </a:r>
            <a:r>
              <a:rPr lang="pl-PL">
                <a:latin typeface="Calibri"/>
                <a:ea typeface="Verdana"/>
                <a:cs typeface="Calibri"/>
              </a:rPr>
              <a:t>) – </a:t>
            </a:r>
            <a:r>
              <a:rPr lang="pl-PL" dirty="0">
                <a:latin typeface="Calibri"/>
                <a:ea typeface="Verdana"/>
                <a:cs typeface="Calibri"/>
              </a:rPr>
              <a:t>resort rządu Stanów Zjednoczonych odpowiedzialny za bezpieczeństwo wewnętrzne Stanów Zjednoczonych.</a:t>
            </a:r>
          </a:p>
          <a:p>
            <a:r>
              <a:rPr lang="pl-PL" b="1" dirty="0">
                <a:latin typeface="Calibri"/>
                <a:ea typeface="Verdana"/>
                <a:cs typeface="Calibri"/>
              </a:rPr>
              <a:t>DHS</a:t>
            </a:r>
            <a:r>
              <a:rPr lang="pl-PL" dirty="0">
                <a:latin typeface="Calibri"/>
                <a:ea typeface="Verdana"/>
                <a:cs typeface="Calibri"/>
              </a:rPr>
              <a:t> został utworzony po zamachach terrorystycznych na Stany Zjednoczone, które miały </a:t>
            </a:r>
            <a:r>
              <a:rPr lang="pl-PL">
                <a:latin typeface="Calibri"/>
                <a:ea typeface="Verdana"/>
                <a:cs typeface="Calibri"/>
              </a:rPr>
              <a:t>miejsce 11.09.2001 r.</a:t>
            </a:r>
          </a:p>
          <a:p>
            <a:endParaRPr lang="pl-PL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5EECE-D65D-4A68-9BB2-E4E2DE25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NCCWIC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B39BA1-B1A0-4297-8E83-37A2C9B9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err="1">
                <a:latin typeface="Calibri"/>
                <a:ea typeface="Verdana"/>
              </a:rPr>
              <a:t>National</a:t>
            </a:r>
            <a:r>
              <a:rPr lang="pl-PL" b="1" dirty="0">
                <a:latin typeface="Calibri"/>
                <a:ea typeface="Verdana"/>
              </a:rPr>
              <a:t> </a:t>
            </a:r>
            <a:r>
              <a:rPr lang="pl-PL" b="1" err="1">
                <a:latin typeface="Calibri"/>
                <a:ea typeface="Verdana"/>
              </a:rPr>
              <a:t>Council</a:t>
            </a:r>
            <a:r>
              <a:rPr lang="pl-PL" b="1" dirty="0">
                <a:latin typeface="Calibri"/>
                <a:ea typeface="Verdana"/>
              </a:rPr>
              <a:t> of </a:t>
            </a:r>
            <a:r>
              <a:rPr lang="pl-PL" b="1" err="1">
                <a:latin typeface="Calibri"/>
                <a:ea typeface="Verdana"/>
              </a:rPr>
              <a:t>Statewide</a:t>
            </a:r>
            <a:r>
              <a:rPr lang="pl-PL" b="1" dirty="0">
                <a:latin typeface="Calibri"/>
                <a:ea typeface="Verdana"/>
              </a:rPr>
              <a:t> </a:t>
            </a:r>
            <a:r>
              <a:rPr lang="pl-PL" b="1" err="1">
                <a:latin typeface="Calibri"/>
                <a:ea typeface="Verdana"/>
              </a:rPr>
              <a:t>Interoperability</a:t>
            </a:r>
            <a:r>
              <a:rPr lang="pl-PL" b="1" dirty="0">
                <a:latin typeface="Calibri"/>
                <a:ea typeface="Verdana"/>
              </a:rPr>
              <a:t> </a:t>
            </a:r>
            <a:r>
              <a:rPr lang="pl-PL" b="1">
                <a:latin typeface="Calibri"/>
                <a:ea typeface="Verdana"/>
              </a:rPr>
              <a:t>Coordinators</a:t>
            </a:r>
            <a:r>
              <a:rPr lang="pl-PL">
                <a:latin typeface="Calibri"/>
                <a:ea typeface="Verdana"/>
              </a:rPr>
              <a:t>  wchodzi w skład CISA. Głównym </a:t>
            </a:r>
            <a:r>
              <a:rPr lang="pl-PL" dirty="0">
                <a:latin typeface="Calibri"/>
                <a:ea typeface="Verdana"/>
              </a:rPr>
              <a:t>zadaniem NCCWIC jest koordynacja działań, które mają poprawić łączność na terenie całego kraju.</a:t>
            </a:r>
          </a:p>
          <a:p>
            <a:r>
              <a:rPr lang="pl-PL" dirty="0">
                <a:latin typeface="Calibri"/>
                <a:ea typeface="Verdana"/>
              </a:rPr>
              <a:t>Działania te prowadzone są po to aby usprawnić współpracę pomiędzy służbami bezpieczeństwa publicznego oraz organizacjami pozarządowymi w sytuacjach kryzysowych</a:t>
            </a:r>
          </a:p>
        </p:txBody>
      </p:sp>
    </p:spTree>
    <p:extLst>
      <p:ext uri="{BB962C8B-B14F-4D97-AF65-F5344CB8AC3E}">
        <p14:creationId xmlns:p14="http://schemas.microsoft.com/office/powerpoint/2010/main" val="219735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1C3689-757F-4B7A-905C-3B54D069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Verdana"/>
                <a:ea typeface="Verdana"/>
              </a:rPr>
              <a:t>Infrastyructure</a:t>
            </a:r>
            <a:r>
              <a:rPr lang="pl-PL" dirty="0">
                <a:latin typeface="Verdana"/>
                <a:ea typeface="Verdana"/>
              </a:rPr>
              <a:t> </a:t>
            </a:r>
            <a:r>
              <a:rPr lang="pl-PL" dirty="0" err="1">
                <a:latin typeface="Verdana"/>
                <a:ea typeface="Verdana"/>
              </a:rPr>
              <a:t>security</a:t>
            </a:r>
            <a:r>
              <a:rPr lang="pl-PL" dirty="0">
                <a:latin typeface="Verdana"/>
                <a:ea typeface="Verdana"/>
              </a:rPr>
              <a:t> </a:t>
            </a:r>
            <a:br>
              <a:rPr lang="pl-PL" dirty="0">
                <a:latin typeface="Verdana"/>
                <a:ea typeface="Verdana"/>
              </a:rPr>
            </a:br>
            <a:r>
              <a:rPr lang="pl-PL" dirty="0" err="1">
                <a:latin typeface="Verdana"/>
                <a:ea typeface="Verdana"/>
              </a:rPr>
              <a:t>division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1D90AB-9528-48A7-BE12-28E037B5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>
                <a:latin typeface="Calibri"/>
                <a:ea typeface="Verdana"/>
              </a:rPr>
              <a:t>Infrastyructure</a:t>
            </a:r>
            <a:r>
              <a:rPr lang="pl-PL" b="1" dirty="0">
                <a:latin typeface="Calibri"/>
                <a:ea typeface="Verdana"/>
              </a:rPr>
              <a:t> </a:t>
            </a:r>
            <a:r>
              <a:rPr lang="pl-PL" b="1" dirty="0" err="1">
                <a:latin typeface="Calibri"/>
                <a:ea typeface="Verdana"/>
              </a:rPr>
              <a:t>security</a:t>
            </a:r>
            <a:r>
              <a:rPr lang="pl-PL" b="1" dirty="0">
                <a:latin typeface="Calibri"/>
                <a:ea typeface="Verdana"/>
              </a:rPr>
              <a:t> </a:t>
            </a:r>
            <a:r>
              <a:rPr lang="pl-PL" b="1" dirty="0" err="1">
                <a:latin typeface="Calibri"/>
                <a:ea typeface="Verdana"/>
              </a:rPr>
              <a:t>division</a:t>
            </a:r>
            <a:r>
              <a:rPr lang="pl-PL" b="1" dirty="0">
                <a:latin typeface="Calibri"/>
                <a:ea typeface="Verdana"/>
              </a:rPr>
              <a:t> </a:t>
            </a:r>
            <a:br>
              <a:rPr lang="pl-PL" dirty="0">
                <a:latin typeface="Calibri"/>
                <a:ea typeface="Verdana"/>
              </a:rPr>
            </a:br>
            <a:r>
              <a:rPr lang="pl-PL" dirty="0">
                <a:latin typeface="Calibri"/>
                <a:ea typeface="Verdana"/>
              </a:rPr>
              <a:t>współpracuje z właścicielami i operatorami infrastruktury wykorzystywanej w sytuacjach krytycznych. Dostarcza im informacji o pojawiających się zagrożeniach niebezpieczeństwach w celu podjęcia odpowiednich działa</a:t>
            </a:r>
          </a:p>
        </p:txBody>
      </p:sp>
    </p:spTree>
    <p:extLst>
      <p:ext uri="{BB962C8B-B14F-4D97-AF65-F5344CB8AC3E}">
        <p14:creationId xmlns:p14="http://schemas.microsoft.com/office/powerpoint/2010/main" val="313829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A6109E-0DE6-40E7-8567-4B636A1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Verdana"/>
                <a:ea typeface="Verdana"/>
              </a:rPr>
              <a:t>Emergency</a:t>
            </a:r>
            <a:r>
              <a:rPr lang="pl-PL" dirty="0">
                <a:latin typeface="Verdana"/>
                <a:ea typeface="Verdana"/>
              </a:rPr>
              <a:t> Communications </a:t>
            </a:r>
            <a:r>
              <a:rPr lang="pl-PL" dirty="0" err="1">
                <a:latin typeface="Verdana"/>
                <a:ea typeface="Verdana"/>
              </a:rPr>
              <a:t>Division</a:t>
            </a:r>
            <a:endParaRPr lang="pl-PL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321F31-8A21-45E4-BD91-E4EF2625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7204"/>
            <a:ext cx="8229600" cy="4205288"/>
          </a:xfrm>
        </p:spPr>
        <p:txBody>
          <a:bodyPr/>
          <a:lstStyle/>
          <a:p>
            <a:r>
              <a:rPr lang="pl-PL" b="1" dirty="0" err="1">
                <a:latin typeface="Calibri"/>
                <a:ea typeface="Verdana"/>
              </a:rPr>
              <a:t>Emergrncy</a:t>
            </a:r>
            <a:r>
              <a:rPr lang="pl-PL" b="1" dirty="0">
                <a:latin typeface="Calibri"/>
                <a:ea typeface="Verdana"/>
              </a:rPr>
              <a:t> Communications </a:t>
            </a:r>
            <a:r>
              <a:rPr lang="pl-PL" b="1" dirty="0" err="1">
                <a:latin typeface="Calibri"/>
                <a:ea typeface="Verdana"/>
              </a:rPr>
              <a:t>Division</a:t>
            </a:r>
            <a:r>
              <a:rPr lang="pl-PL" dirty="0">
                <a:latin typeface="Calibri"/>
                <a:ea typeface="Verdana"/>
              </a:rPr>
              <a:t> został utworzony w 2007 r. aby sprostać wyzwaniom komunikacyjnym jakie miały miejsce podczas ataków terrorystycznych z września 2001 r. oraz huraganu </a:t>
            </a:r>
            <a:r>
              <a:rPr lang="pl-PL" dirty="0" err="1">
                <a:latin typeface="Calibri"/>
                <a:ea typeface="Verdana"/>
              </a:rPr>
              <a:t>Katrina</a:t>
            </a:r>
            <a:r>
              <a:rPr lang="pl-PL" dirty="0">
                <a:latin typeface="Calibri"/>
                <a:ea typeface="Verdana"/>
              </a:rPr>
              <a:t> w 2005 r.</a:t>
            </a:r>
            <a:endParaRPr lang="pl-PL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8F46BA-6C44-413D-99DF-5168AA48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NRMC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D5354-F085-430E-BEA8-9C74AF65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err="1">
                <a:latin typeface="Calibri"/>
                <a:ea typeface="Verdana"/>
              </a:rPr>
              <a:t>National</a:t>
            </a:r>
            <a:r>
              <a:rPr lang="pl-PL" b="1" dirty="0">
                <a:latin typeface="Calibri"/>
                <a:ea typeface="Verdana"/>
              </a:rPr>
              <a:t> </a:t>
            </a:r>
            <a:r>
              <a:rPr lang="pl-PL" b="1" err="1">
                <a:latin typeface="Calibri"/>
                <a:ea typeface="Verdana"/>
              </a:rPr>
              <a:t>Risk</a:t>
            </a:r>
            <a:r>
              <a:rPr lang="pl-PL" b="1" dirty="0">
                <a:latin typeface="Calibri"/>
                <a:ea typeface="Verdana"/>
              </a:rPr>
              <a:t> </a:t>
            </a:r>
            <a:r>
              <a:rPr lang="pl-PL" b="1" err="1">
                <a:latin typeface="Calibri"/>
                <a:ea typeface="Verdana"/>
              </a:rPr>
              <a:t>Managment</a:t>
            </a:r>
            <a:r>
              <a:rPr lang="pl-PL" b="1" dirty="0">
                <a:latin typeface="Calibri"/>
                <a:ea typeface="Verdana"/>
              </a:rPr>
              <a:t> Center</a:t>
            </a:r>
            <a:r>
              <a:rPr lang="pl-PL" dirty="0">
                <a:latin typeface="Calibri"/>
                <a:ea typeface="Verdana"/>
              </a:rPr>
              <a:t> pełni rolę doradcy ds. Ryzyka dla CISA. NRMC skupia sektor prywatny, agencje rządowe i innych kluczowych interesariuszy w celu identyfikacji, analizy i ustalania priorytetów w przypadku wystąpienia sytuacji krytycznej</a:t>
            </a:r>
          </a:p>
        </p:txBody>
      </p:sp>
    </p:spTree>
    <p:extLst>
      <p:ext uri="{BB962C8B-B14F-4D97-AF65-F5344CB8AC3E}">
        <p14:creationId xmlns:p14="http://schemas.microsoft.com/office/powerpoint/2010/main" val="214165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7402C0-35AE-4CEB-BF8F-10FDAB3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IOD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38595F-16DF-452D-BC04-D8FF23CA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Verdana"/>
                <a:ea typeface="Verdana"/>
              </a:rPr>
              <a:t>Integrated Operations Division zapewnia udziałowcą i partnerom dostarczanie usług świadczonych przez CISA.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65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CEA197-FDD6-4D59-83F1-DDF47CCC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Verdana"/>
                <a:ea typeface="Verdana"/>
              </a:rPr>
              <a:t>SED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68A295-27F4-453A-A321-3651B1C5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>
                <a:latin typeface="Verdana"/>
                <a:ea typeface="Verdana"/>
              </a:rPr>
              <a:t>Stakeholder Engagement Division </a:t>
            </a:r>
            <a:r>
              <a:rPr lang="pl-PL">
                <a:latin typeface="Verdana"/>
                <a:ea typeface="Verdana"/>
              </a:rPr>
              <a:t>jest odpowiedzialny za kontakt </a:t>
            </a:r>
            <a:br>
              <a:rPr lang="pl-PL" dirty="0">
                <a:latin typeface="Verdana"/>
                <a:ea typeface="Verdana"/>
              </a:rPr>
            </a:br>
            <a:r>
              <a:rPr lang="pl-PL">
                <a:latin typeface="Verdana"/>
                <a:ea typeface="Verdana"/>
              </a:rPr>
              <a:t>z zainteresowanymi stronami. SED jest dodatkowo odpowiedzialny za zwiększanie świadomości obywateli w zakresie cyberbezpieczeństwa.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189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CFE0C7-2119-46CF-9C0C-579BB0F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Verdana"/>
                <a:ea typeface="Verdana"/>
              </a:rPr>
              <a:t>NICCS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A9EDB5-2B36-48AF-B499-A6C471AD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>
                <a:latin typeface="Verdana"/>
                <a:ea typeface="Verdana"/>
              </a:rPr>
              <a:t>National Initiative for Cybersecurity &amp; Studies </a:t>
            </a:r>
            <a:r>
              <a:rPr lang="pl-PL">
                <a:latin typeface="Verdana"/>
                <a:ea typeface="Verdana"/>
              </a:rPr>
              <a:t>odpowiada za kompleksową obsługę w zakresie kariery i stidiów związanych z cyberbezpieczeństwem.</a:t>
            </a:r>
          </a:p>
          <a:p>
            <a:r>
              <a:rPr lang="pl-PL">
                <a:latin typeface="Verdana"/>
                <a:ea typeface="Verdana"/>
              </a:rPr>
              <a:t>NICCS dostarcza społeczeństwu informacje i szkolenia z dziedziny bezpieczeństwa cybernetycznego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035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7E607A-C614-4C67-81EB-9F5039A7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A05854-34A3-4F2C-AD4F-D8AC4CD5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581"/>
          </a:xfrm>
        </p:spPr>
        <p:txBody>
          <a:bodyPr/>
          <a:lstStyle/>
          <a:p>
            <a:r>
              <a:rPr lang="pl-PL" sz="2100" dirty="0">
                <a:latin typeface="Calibri"/>
                <a:ea typeface="Verdana"/>
                <a:cs typeface="Calibri"/>
              </a:rPr>
              <a:t>https://www.dhs.gov</a:t>
            </a:r>
            <a:endParaRPr lang="pl-PL" sz="2100"/>
          </a:p>
          <a:p>
            <a:r>
              <a:rPr lang="pl-PL" sz="2100" dirty="0">
                <a:latin typeface="Calibri"/>
                <a:ea typeface="Verdana"/>
                <a:cs typeface="Calibri"/>
              </a:rPr>
              <a:t>https://en.wikipedia.org/wiki/United_States_Department_of_Homeland_Security#National_Terrorism_Advisory_System</a:t>
            </a:r>
          </a:p>
          <a:p>
            <a:r>
              <a:rPr lang="pl-PL" sz="2100" dirty="0">
                <a:latin typeface="Calibri"/>
                <a:ea typeface="Verdana"/>
                <a:cs typeface="Calibri"/>
              </a:rPr>
              <a:t>https://en.wikipedia.org/wiki/National_Cyber_Security_Division</a:t>
            </a:r>
          </a:p>
          <a:p>
            <a:r>
              <a:rPr lang="pl-PL" sz="2100" dirty="0">
                <a:latin typeface="Calibri"/>
                <a:ea typeface="Verdana"/>
                <a:cs typeface="Calibri"/>
              </a:rPr>
              <a:t>https://en.wikipedia.org/wiki/Cybersecurity_and_Infrastructure_Security_Agency</a:t>
            </a:r>
          </a:p>
          <a:p>
            <a:r>
              <a:rPr lang="pl-PL" sz="2100" dirty="0">
                <a:latin typeface="Calibri"/>
                <a:ea typeface="Verdana"/>
                <a:cs typeface="Calibri"/>
              </a:rPr>
              <a:t>https://en.wikipedia.org/wiki/National_Cybersecurity_and_Communications_Integration_Center</a:t>
            </a:r>
          </a:p>
          <a:p>
            <a:r>
              <a:rPr lang="pl-PL" sz="2100" dirty="0">
                <a:latin typeface="Calibri"/>
                <a:ea typeface="Verdana"/>
                <a:cs typeface="Calibri"/>
              </a:rPr>
              <a:t>https://www.cisa.gov/</a:t>
            </a:r>
          </a:p>
          <a:p>
            <a:r>
              <a:rPr lang="pl-PL" sz="2100" dirty="0">
                <a:latin typeface="Calibri"/>
                <a:ea typeface="Verdana"/>
                <a:cs typeface="Calibri"/>
              </a:rPr>
              <a:t>https://niccs.cisa.gov/</a:t>
            </a:r>
          </a:p>
          <a:p>
            <a:endParaRPr lang="pl-PL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226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0EE3AD-9084-4C25-A080-21995146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Powstanie DHS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E3A91E-B484-4DFD-94BF-79124F3B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7117"/>
          </a:xfrm>
        </p:spPr>
        <p:txBody>
          <a:bodyPr/>
          <a:lstStyle/>
          <a:p>
            <a:r>
              <a:rPr lang="pl-PL" dirty="0">
                <a:latin typeface="Calibri"/>
                <a:ea typeface="Verdana"/>
              </a:rPr>
              <a:t>Bezpośrednim czynnikiem odpowiadającym za powstanie DHS były zamachy terrorystyczne z </a:t>
            </a:r>
            <a:r>
              <a:rPr lang="pl-PL">
                <a:latin typeface="Calibri"/>
                <a:ea typeface="Verdana"/>
              </a:rPr>
              <a:t>11.09.2001 r.</a:t>
            </a:r>
            <a:endParaRPr lang="pl-PL" dirty="0">
              <a:latin typeface="Calibri"/>
              <a:ea typeface="Verdana"/>
            </a:endParaRPr>
          </a:p>
          <a:p>
            <a:r>
              <a:rPr lang="pl-PL" dirty="0">
                <a:latin typeface="Calibri"/>
                <a:ea typeface="Verdana"/>
              </a:rPr>
              <a:t>11 dni po zamachach gubernator Pensylwanii Tom </a:t>
            </a:r>
            <a:r>
              <a:rPr lang="pl-PL" err="1">
                <a:latin typeface="Calibri"/>
                <a:ea typeface="Verdana"/>
              </a:rPr>
              <a:t>Ridge</a:t>
            </a:r>
            <a:r>
              <a:rPr lang="pl-PL" dirty="0">
                <a:latin typeface="Calibri"/>
                <a:ea typeface="Verdana"/>
              </a:rPr>
              <a:t> został mianowany pierwszym dyrektorem Biura </a:t>
            </a:r>
            <a:r>
              <a:rPr lang="pl-PL">
                <a:latin typeface="Calibri"/>
                <a:ea typeface="Verdana"/>
              </a:rPr>
              <a:t>Bezpieczeństwa Wewnętrznego. Na początku DHS działało w ramach Białego domu. W listopadzie 2002 departament zaczął funkcjonować jako samodzielny organ na poziomie gabinetu</a:t>
            </a:r>
          </a:p>
        </p:txBody>
      </p:sp>
    </p:spTree>
    <p:extLst>
      <p:ext uri="{BB962C8B-B14F-4D97-AF65-F5344CB8AC3E}">
        <p14:creationId xmlns:p14="http://schemas.microsoft.com/office/powerpoint/2010/main" val="65873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05C56-27BB-49C8-8774-A6BB9999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Charakterystyka DHS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35D0BA-7CF6-414D-A41C-F1E3F258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Calibri"/>
                <a:ea typeface="Verdana"/>
                <a:cs typeface="Calibri"/>
              </a:rPr>
              <a:t>DHS pracuje w sferze cywilnej, aby chronić Stany Zjednoczone na terenie kraju i poza granicami. Jego głównym celem jest przygotowanie, zapobieganie i reagowanie na sytuacje kryzysowe w kraju, w szczególności terroryzm. W tym celu opracowywana jest komplekopswa strategia zabezpieczająca kraj przed zagrożeniami</a:t>
            </a:r>
            <a:endParaRPr lang="pl-PL" dirty="0">
              <a:latin typeface="Calibri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87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DD80A-1F3E-4BCE-ABAC-A9A7AB30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Verdana"/>
                <a:ea typeface="Verdana"/>
              </a:rPr>
              <a:t>NTAS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BCA31B-EA6F-4E12-A376-A8928757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>
                <a:latin typeface="Calibri"/>
                <a:ea typeface="Verdana"/>
              </a:rPr>
              <a:t>National Terrorism Advisory System – </a:t>
            </a:r>
            <a:r>
              <a:rPr lang="pl-PL">
                <a:latin typeface="Calibri"/>
                <a:ea typeface="Verdana"/>
              </a:rPr>
              <a:t>system służący do wysyłania ostrzeżeń w sytuacji zagrożenia terrorystycznego</a:t>
            </a:r>
            <a:endParaRPr lang="pl-PL"/>
          </a:p>
          <a:p>
            <a:r>
              <a:rPr lang="pl-PL">
                <a:latin typeface="Calibri"/>
                <a:ea typeface="Verdana"/>
              </a:rPr>
              <a:t>System pozwala sekretarzowi DHS na sprawne  przekazywanie do partnetów i opinii publicznej informacji o terroryzmie. </a:t>
            </a:r>
            <a:endParaRPr lang="pl-PL">
              <a:latin typeface="Calibri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546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FC4BAF-6C88-42C5-9620-4FE00AE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Verdana"/>
                <a:ea typeface="Verdana"/>
              </a:rPr>
              <a:t>NTAS - ostrzeżenia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0FAB09-D5A4-4FD7-BDED-34A4F9B8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Calibri"/>
                <a:ea typeface="Verdana"/>
              </a:rPr>
              <a:t>Ostrzeżenia przekazywane przez system NTAS mogą mieć 2 poiomy istotności</a:t>
            </a:r>
          </a:p>
          <a:p>
            <a:pPr lvl="1"/>
            <a:r>
              <a:rPr lang="pl-PL">
                <a:latin typeface="Calibri"/>
                <a:ea typeface="Verdana"/>
              </a:rPr>
              <a:t>Podwyższony - alarm podwyższony ogłaszany jest gdy istnieją wiarygodne informacje o czasie lub celu ataku</a:t>
            </a:r>
          </a:p>
          <a:p>
            <a:pPr lvl="1"/>
            <a:r>
              <a:rPr lang="pl-PL">
                <a:latin typeface="Calibri"/>
                <a:ea typeface="Verdana"/>
              </a:rPr>
              <a:t>Nadciągający - alarm nadciągający ogłaszany jest wtedy, gdy zagrożenie jest bardzo realne i zbliża się w bliskim terminie</a:t>
            </a:r>
            <a:endParaRPr lang="pl-PL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64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D6A924-6B62-4462-8ED8-49991B92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Struktura DHS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DC9ED-7EF5-4A04-8999-8D585024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Calibri"/>
                <a:ea typeface="Verdana"/>
                <a:cs typeface="Calibri"/>
              </a:rPr>
              <a:t>DHS łączy</a:t>
            </a:r>
            <a:r>
              <a:rPr lang="pl-PL" dirty="0">
                <a:latin typeface="Calibri"/>
                <a:ea typeface="Verdana"/>
                <a:cs typeface="Calibri"/>
              </a:rPr>
              <a:t> 22 agencje rządowe w jedną organizację.</a:t>
            </a:r>
            <a:endParaRPr lang="pl-PL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017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B8476C-E5B9-42AD-8915-CBE07098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Lista podległych agencji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80E5D2-6F84-4C50-BCF1-9D2DEE92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1670"/>
          </a:xfrm>
        </p:spPr>
        <p:txBody>
          <a:bodyPr/>
          <a:lstStyle/>
          <a:p>
            <a:r>
              <a:rPr lang="pl-PL" dirty="0">
                <a:latin typeface="Calibri"/>
                <a:ea typeface="Verdana"/>
              </a:rPr>
              <a:t>Management </a:t>
            </a:r>
            <a:r>
              <a:rPr lang="pl-PL" dirty="0" err="1">
                <a:latin typeface="Calibri"/>
                <a:ea typeface="Verdana"/>
              </a:rPr>
              <a:t>Directorate</a:t>
            </a:r>
            <a:endParaRPr lang="pl-PL">
              <a:latin typeface="Calibri"/>
              <a:ea typeface="Verdana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Science and Technology </a:t>
            </a:r>
            <a:r>
              <a:rPr lang="pl-PL" dirty="0" err="1">
                <a:latin typeface="Calibri"/>
                <a:ea typeface="Verdana"/>
                <a:cs typeface="Calibri"/>
              </a:rPr>
              <a:t>Directorate</a:t>
            </a:r>
            <a:endParaRPr lang="pl-PL">
              <a:latin typeface="Calibri"/>
              <a:ea typeface="Verdana"/>
              <a:cs typeface="Calibri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of </a:t>
            </a:r>
            <a:r>
              <a:rPr lang="pl-PL" dirty="0" err="1">
                <a:latin typeface="Calibri"/>
                <a:ea typeface="Verdana"/>
                <a:cs typeface="Calibri"/>
              </a:rPr>
              <a:t>Intelligence</a:t>
            </a:r>
            <a:r>
              <a:rPr lang="pl-PL" dirty="0">
                <a:latin typeface="Calibri"/>
                <a:ea typeface="Verdana"/>
                <a:cs typeface="Calibri"/>
              </a:rPr>
              <a:t> and Analysis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of </a:t>
            </a:r>
            <a:r>
              <a:rPr lang="pl-PL" dirty="0" err="1">
                <a:latin typeface="Calibri"/>
                <a:ea typeface="Verdana"/>
                <a:cs typeface="Calibri"/>
              </a:rPr>
              <a:t>Strategy</a:t>
            </a:r>
            <a:r>
              <a:rPr lang="pl-PL" dirty="0">
                <a:latin typeface="Calibri"/>
                <a:ea typeface="Verdana"/>
                <a:cs typeface="Calibri"/>
              </a:rPr>
              <a:t>, Policy, and </a:t>
            </a:r>
            <a:r>
              <a:rPr lang="pl-PL" dirty="0" err="1">
                <a:latin typeface="Calibri"/>
                <a:ea typeface="Verdana"/>
                <a:cs typeface="Calibri"/>
              </a:rPr>
              <a:t>Plans</a:t>
            </a:r>
            <a:endParaRPr lang="pl-PL">
              <a:latin typeface="Calibri"/>
              <a:ea typeface="Verdana"/>
              <a:cs typeface="Calibri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United </a:t>
            </a:r>
            <a:r>
              <a:rPr lang="pl-PL" dirty="0" err="1">
                <a:latin typeface="Calibri"/>
                <a:ea typeface="Verdana"/>
                <a:cs typeface="Calibri"/>
              </a:rPr>
              <a:t>States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Citizenship</a:t>
            </a:r>
            <a:r>
              <a:rPr lang="pl-PL" dirty="0">
                <a:latin typeface="Calibri"/>
                <a:ea typeface="Verdana"/>
                <a:cs typeface="Calibri"/>
              </a:rPr>
              <a:t> and </a:t>
            </a:r>
            <a:r>
              <a:rPr lang="pl-PL" dirty="0" err="1">
                <a:latin typeface="Calibri"/>
                <a:ea typeface="Verdana"/>
                <a:cs typeface="Calibri"/>
              </a:rPr>
              <a:t>Immigration</a:t>
            </a:r>
            <a:r>
              <a:rPr lang="pl-PL" dirty="0">
                <a:latin typeface="Calibri"/>
                <a:ea typeface="Verdana"/>
                <a:cs typeface="Calibri"/>
              </a:rPr>
              <a:t> Services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United </a:t>
            </a:r>
            <a:r>
              <a:rPr lang="pl-PL" dirty="0" err="1">
                <a:latin typeface="Calibri"/>
                <a:ea typeface="Verdana"/>
                <a:cs typeface="Calibri"/>
              </a:rPr>
              <a:t>States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Coast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Guard</a:t>
            </a:r>
            <a:endParaRPr lang="pl-PL">
              <a:latin typeface="Calibri"/>
              <a:ea typeface="Verdana"/>
              <a:cs typeface="Calibri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U.S. </a:t>
            </a:r>
            <a:r>
              <a:rPr lang="pl-PL" dirty="0" err="1">
                <a:latin typeface="Calibri"/>
                <a:ea typeface="Verdana"/>
                <a:cs typeface="Calibri"/>
              </a:rPr>
              <a:t>Customs</a:t>
            </a:r>
            <a:r>
              <a:rPr lang="pl-PL" dirty="0">
                <a:latin typeface="Calibri"/>
                <a:ea typeface="Verdana"/>
                <a:cs typeface="Calibri"/>
              </a:rPr>
              <a:t> and </a:t>
            </a:r>
            <a:r>
              <a:rPr lang="pl-PL" dirty="0" err="1">
                <a:latin typeface="Calibri"/>
                <a:ea typeface="Verdana"/>
                <a:cs typeface="Calibri"/>
              </a:rPr>
              <a:t>Border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Protection</a:t>
            </a:r>
            <a:endParaRPr lang="pl-PL">
              <a:latin typeface="Calibri"/>
              <a:ea typeface="Verdana"/>
              <a:cs typeface="Calibri"/>
            </a:endParaRPr>
          </a:p>
          <a:p>
            <a:r>
              <a:rPr lang="pl-PL" dirty="0" err="1">
                <a:latin typeface="Calibri"/>
                <a:ea typeface="Verdana"/>
                <a:cs typeface="Calibri"/>
              </a:rPr>
              <a:t>Cybersecurity</a:t>
            </a:r>
            <a:r>
              <a:rPr lang="pl-PL" dirty="0">
                <a:latin typeface="Calibri"/>
                <a:ea typeface="Verdana"/>
                <a:cs typeface="Calibri"/>
              </a:rPr>
              <a:t> and </a:t>
            </a:r>
            <a:r>
              <a:rPr lang="pl-PL" dirty="0" err="1">
                <a:latin typeface="Calibri"/>
                <a:ea typeface="Verdana"/>
                <a:cs typeface="Calibri"/>
              </a:rPr>
              <a:t>Infrastructure</a:t>
            </a:r>
            <a:r>
              <a:rPr lang="pl-PL" dirty="0">
                <a:latin typeface="Calibri"/>
                <a:ea typeface="Verdana"/>
                <a:cs typeface="Calibri"/>
              </a:rPr>
              <a:t> Security </a:t>
            </a:r>
            <a:r>
              <a:rPr lang="pl-PL" dirty="0" err="1">
                <a:latin typeface="Calibri"/>
                <a:ea typeface="Verdana"/>
                <a:cs typeface="Calibri"/>
              </a:rPr>
              <a:t>Agency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Federal </a:t>
            </a:r>
            <a:r>
              <a:rPr lang="pl-PL" dirty="0" err="1">
                <a:latin typeface="Calibri"/>
                <a:ea typeface="Verdana"/>
                <a:cs typeface="Calibri"/>
              </a:rPr>
              <a:t>Emergency</a:t>
            </a:r>
            <a:r>
              <a:rPr lang="pl-PL" dirty="0">
                <a:latin typeface="Calibri"/>
                <a:ea typeface="Verdana"/>
                <a:cs typeface="Calibri"/>
              </a:rPr>
              <a:t> Management </a:t>
            </a:r>
            <a:r>
              <a:rPr lang="pl-PL" dirty="0" err="1">
                <a:latin typeface="Calibri"/>
                <a:ea typeface="Verdana"/>
                <a:cs typeface="Calibri"/>
              </a:rPr>
              <a:t>Agency</a:t>
            </a:r>
          </a:p>
        </p:txBody>
      </p:sp>
    </p:spTree>
    <p:extLst>
      <p:ext uri="{BB962C8B-B14F-4D97-AF65-F5344CB8AC3E}">
        <p14:creationId xmlns:p14="http://schemas.microsoft.com/office/powerpoint/2010/main" val="39858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F67D2-F7DC-41E8-A3E3-3189E161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Verdana"/>
                <a:ea typeface="Verdana"/>
              </a:rPr>
              <a:t>Lista podległych agencji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9BE508-ACD1-4FF7-B37E-F6CE3A0D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1398"/>
          </a:xfrm>
        </p:spPr>
        <p:txBody>
          <a:bodyPr/>
          <a:lstStyle/>
          <a:p>
            <a:r>
              <a:rPr lang="pl-PL" dirty="0">
                <a:latin typeface="Calibri"/>
                <a:ea typeface="Verdana"/>
                <a:cs typeface="Calibri"/>
              </a:rPr>
              <a:t>Federal Law </a:t>
            </a:r>
            <a:r>
              <a:rPr lang="pl-PL" dirty="0" err="1">
                <a:latin typeface="Calibri"/>
                <a:ea typeface="Verdana"/>
                <a:cs typeface="Calibri"/>
              </a:rPr>
              <a:t>Enforcement</a:t>
            </a:r>
            <a:r>
              <a:rPr lang="pl-PL" dirty="0">
                <a:latin typeface="Calibri"/>
                <a:ea typeface="Verdana"/>
                <a:cs typeface="Calibri"/>
              </a:rPr>
              <a:t> Training </a:t>
            </a:r>
            <a:r>
              <a:rPr lang="pl-PL" dirty="0" err="1">
                <a:latin typeface="Calibri"/>
                <a:ea typeface="Verdana"/>
                <a:cs typeface="Calibri"/>
              </a:rPr>
              <a:t>Centers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U.S. </a:t>
            </a:r>
            <a:r>
              <a:rPr lang="pl-PL" dirty="0" err="1">
                <a:latin typeface="Calibri"/>
                <a:ea typeface="Verdana"/>
                <a:cs typeface="Calibri"/>
              </a:rPr>
              <a:t>Immigration</a:t>
            </a:r>
            <a:r>
              <a:rPr lang="pl-PL" dirty="0">
                <a:latin typeface="Calibri"/>
                <a:ea typeface="Verdana"/>
                <a:cs typeface="Calibri"/>
              </a:rPr>
              <a:t> and </a:t>
            </a:r>
            <a:r>
              <a:rPr lang="pl-PL" dirty="0" err="1">
                <a:latin typeface="Calibri"/>
                <a:ea typeface="Verdana"/>
                <a:cs typeface="Calibri"/>
              </a:rPr>
              <a:t>Customs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Enforcement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United </a:t>
            </a:r>
            <a:r>
              <a:rPr lang="pl-PL" dirty="0" err="1">
                <a:latin typeface="Calibri"/>
                <a:ea typeface="Verdana"/>
                <a:cs typeface="Calibri"/>
              </a:rPr>
              <a:t>States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Secret</a:t>
            </a:r>
            <a:r>
              <a:rPr lang="pl-PL" dirty="0">
                <a:latin typeface="Calibri"/>
                <a:ea typeface="Verdana"/>
                <a:cs typeface="Calibri"/>
              </a:rPr>
              <a:t> Service</a:t>
            </a:r>
          </a:p>
          <a:p>
            <a:r>
              <a:rPr lang="pl-PL" dirty="0" err="1">
                <a:latin typeface="Calibri"/>
                <a:ea typeface="Verdana"/>
                <a:cs typeface="Calibri"/>
              </a:rPr>
              <a:t>Transportation</a:t>
            </a:r>
            <a:r>
              <a:rPr lang="pl-PL" dirty="0">
                <a:latin typeface="Calibri"/>
                <a:ea typeface="Verdana"/>
                <a:cs typeface="Calibri"/>
              </a:rPr>
              <a:t> Security Administration</a:t>
            </a:r>
          </a:p>
          <a:p>
            <a:r>
              <a:rPr lang="pl-PL" dirty="0" err="1">
                <a:latin typeface="Calibri"/>
                <a:ea typeface="Verdana"/>
                <a:cs typeface="Calibri"/>
              </a:rPr>
              <a:t>Countering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Weapons</a:t>
            </a:r>
            <a:r>
              <a:rPr lang="pl-PL" dirty="0">
                <a:latin typeface="Calibri"/>
                <a:ea typeface="Verdana"/>
                <a:cs typeface="Calibri"/>
              </a:rPr>
              <a:t> of Mass </a:t>
            </a:r>
            <a:r>
              <a:rPr lang="pl-PL" dirty="0" err="1">
                <a:latin typeface="Calibri"/>
                <a:ea typeface="Verdana"/>
                <a:cs typeface="Calibri"/>
              </a:rPr>
              <a:t>Destruction</a:t>
            </a:r>
            <a:r>
              <a:rPr lang="pl-PL" dirty="0">
                <a:latin typeface="Calibri"/>
                <a:ea typeface="Verdana"/>
                <a:cs typeface="Calibri"/>
              </a:rPr>
              <a:t> Office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of </a:t>
            </a:r>
            <a:r>
              <a:rPr lang="pl-PL" dirty="0" err="1">
                <a:latin typeface="Calibri"/>
                <a:ea typeface="Verdana"/>
                <a:cs typeface="Calibri"/>
              </a:rPr>
              <a:t>Legislative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Affairs</a:t>
            </a:r>
            <a:endParaRPr lang="pl-PL" dirty="0">
              <a:latin typeface="Calibri"/>
              <a:ea typeface="Verdana"/>
              <a:cs typeface="Calibri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of </a:t>
            </a:r>
            <a:r>
              <a:rPr lang="pl-PL" dirty="0" err="1">
                <a:latin typeface="Calibri"/>
                <a:ea typeface="Verdana"/>
                <a:cs typeface="Calibri"/>
              </a:rPr>
              <a:t>Partnership</a:t>
            </a:r>
            <a:r>
              <a:rPr lang="pl-PL" dirty="0">
                <a:latin typeface="Calibri"/>
                <a:ea typeface="Verdana"/>
                <a:cs typeface="Calibri"/>
              </a:rPr>
              <a:t> and Engagement</a:t>
            </a:r>
          </a:p>
          <a:p>
            <a:r>
              <a:rPr lang="pl-PL" dirty="0">
                <a:latin typeface="Calibri"/>
                <a:ea typeface="Verdana"/>
                <a:cs typeface="Calibri"/>
              </a:rPr>
              <a:t>Office of Public </a:t>
            </a:r>
            <a:r>
              <a:rPr lang="pl-PL" dirty="0" err="1">
                <a:latin typeface="Calibri"/>
                <a:ea typeface="Verdana"/>
                <a:cs typeface="Calibri"/>
              </a:rPr>
              <a:t>Affairs</a:t>
            </a:r>
            <a:endParaRPr lang="pl-PL" dirty="0">
              <a:latin typeface="Calibri"/>
              <a:ea typeface="Verdana"/>
              <a:cs typeface="Calibri"/>
            </a:endParaRPr>
          </a:p>
          <a:p>
            <a:r>
              <a:rPr lang="pl-PL" dirty="0">
                <a:latin typeface="Calibri"/>
                <a:ea typeface="Verdana"/>
                <a:cs typeface="Calibri"/>
              </a:rPr>
              <a:t>Joint </a:t>
            </a:r>
            <a:r>
              <a:rPr lang="pl-PL" dirty="0" err="1">
                <a:latin typeface="Calibri"/>
                <a:ea typeface="Verdana"/>
                <a:cs typeface="Calibri"/>
              </a:rPr>
              <a:t>Requirements</a:t>
            </a:r>
            <a:r>
              <a:rPr lang="pl-PL" dirty="0">
                <a:latin typeface="Calibri"/>
                <a:ea typeface="Verdana"/>
                <a:cs typeface="Calibri"/>
              </a:rPr>
              <a:t> </a:t>
            </a:r>
            <a:r>
              <a:rPr lang="pl-PL" dirty="0" err="1">
                <a:latin typeface="Calibri"/>
                <a:ea typeface="Verdana"/>
                <a:cs typeface="Calibri"/>
              </a:rPr>
              <a:t>Council</a:t>
            </a:r>
            <a:endParaRPr lang="pl-PL" dirty="0">
              <a:latin typeface="Calibri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4218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Pokaz na ekranie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Motyw pakietu Office</vt:lpstr>
      <vt:lpstr>DHS</vt:lpstr>
      <vt:lpstr>Informacje ogólne</vt:lpstr>
      <vt:lpstr>Powstanie DHS</vt:lpstr>
      <vt:lpstr>Charakterystyka DHS</vt:lpstr>
      <vt:lpstr>NTAS</vt:lpstr>
      <vt:lpstr>NTAS - ostrzeżenia</vt:lpstr>
      <vt:lpstr>Struktura DHS</vt:lpstr>
      <vt:lpstr>Lista podległych agencji</vt:lpstr>
      <vt:lpstr>Lista podległych agencji cd.</vt:lpstr>
      <vt:lpstr>Lista podległych agencji cd.</vt:lpstr>
      <vt:lpstr>Siedziba DHS</vt:lpstr>
      <vt:lpstr>Cyberbezpieczeństwo</vt:lpstr>
      <vt:lpstr>Zadania NCSD</vt:lpstr>
      <vt:lpstr>Cele strategiczne NCSD</vt:lpstr>
      <vt:lpstr>CISA</vt:lpstr>
      <vt:lpstr>Jednostki wchodzące w skład CISA</vt:lpstr>
      <vt:lpstr>Jednostki wchodzące w skład CISA cd.</vt:lpstr>
      <vt:lpstr>NCCIC</vt:lpstr>
      <vt:lpstr>Zadanie NCCIC</vt:lpstr>
      <vt:lpstr>NCCWIC</vt:lpstr>
      <vt:lpstr>Infrastyructure security  division</vt:lpstr>
      <vt:lpstr>Emergency Communications Division</vt:lpstr>
      <vt:lpstr>NRMC</vt:lpstr>
      <vt:lpstr>IOD</vt:lpstr>
      <vt:lpstr>SED</vt:lpstr>
      <vt:lpstr>NICCS</vt:lpstr>
      <vt:lpstr>Źródła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Katarzyna</dc:creator>
  <cp:lastModifiedBy>Katarzyna</cp:lastModifiedBy>
  <cp:revision>464</cp:revision>
  <dcterms:created xsi:type="dcterms:W3CDTF">2014-01-10T14:27:03Z</dcterms:created>
  <dcterms:modified xsi:type="dcterms:W3CDTF">2021-11-30T19:50:47Z</dcterms:modified>
</cp:coreProperties>
</file>