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4" r:id="rId2"/>
  </p:sldMasterIdLst>
  <p:notesMasterIdLst>
    <p:notesMasterId r:id="rId32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6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6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27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582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74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52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5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07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62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22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140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04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3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95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32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349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37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556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5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57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8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39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92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7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5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8194" name="Picture 2" descr="https://docs.mulesoft.com/mule-user-guide/v/3.7/_images/outbound_propert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33320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6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MEL – Mule </a:t>
            </a:r>
            <a:r>
              <a:rPr lang="pl-PL" altLang="pl-PL" sz="2400" dirty="0" err="1" smtClean="0"/>
              <a:t>Expression</a:t>
            </a:r>
            <a:r>
              <a:rPr lang="pl-PL" altLang="pl-PL" sz="2400" dirty="0" smtClean="0"/>
              <a:t> Language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Lekki język wyrażeń dający dostęp do komunikatu, zmiennych i </a:t>
            </a:r>
            <a:r>
              <a:rPr lang="pl-PL" altLang="pl-PL" sz="2000" dirty="0" err="1" smtClean="0">
                <a:cs typeface="Arial"/>
              </a:rPr>
              <a:t>propertiesów</a:t>
            </a:r>
            <a:endParaRPr lang="pl-PL" altLang="pl-PL" sz="20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Wykorzystywany z różnymi komponentami Mule do realizacji ich zadań np. w filtrach czy routerach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Można nim też wywoływać metody na obiektach, wyrażenia logiczne itp.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err="1" smtClean="0">
                <a:cs typeface="Arial"/>
              </a:rPr>
              <a:t>Support</a:t>
            </a:r>
            <a:r>
              <a:rPr lang="pl-PL" altLang="pl-PL" sz="2000" dirty="0" smtClean="0">
                <a:cs typeface="Arial"/>
              </a:rPr>
              <a:t> dla podpowiadania składni MEL w </a:t>
            </a:r>
            <a:r>
              <a:rPr lang="pl-PL" altLang="pl-PL" sz="2000" dirty="0" err="1" smtClean="0">
                <a:cs typeface="Arial"/>
              </a:rPr>
              <a:t>Anypoint</a:t>
            </a:r>
            <a:r>
              <a:rPr lang="pl-PL" altLang="pl-PL" sz="2000" dirty="0" smtClean="0">
                <a:cs typeface="Arial"/>
              </a:rPr>
              <a:t> Studio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37072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7" name="Picture 2" descr="message_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1" y="2048430"/>
            <a:ext cx="4299828" cy="27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0992" y="2048430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#[</a:t>
            </a:r>
            <a:r>
              <a:rPr lang="pl-PL" sz="1200" dirty="0" err="1" smtClean="0">
                <a:solidFill>
                  <a:schemeClr val="tx1"/>
                </a:solidFill>
              </a:rPr>
              <a:t>message</a:t>
            </a:r>
            <a:r>
              <a:rPr lang="pl-PL" sz="1200" dirty="0" smtClean="0">
                <a:solidFill>
                  <a:schemeClr val="tx1"/>
                </a:solidFill>
              </a:rPr>
              <a:t>]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#[</a:t>
            </a:r>
            <a:r>
              <a:rPr lang="en-US" sz="1200" dirty="0">
                <a:solidFill>
                  <a:schemeClr val="tx1"/>
                </a:solidFill>
              </a:rPr>
              <a:t>message</a:t>
            </a:r>
            <a:r>
              <a:rPr lang="pl-PL" sz="1200" dirty="0">
                <a:solidFill>
                  <a:schemeClr val="tx1"/>
                </a:solidFill>
              </a:rPr>
              <a:t>.</a:t>
            </a:r>
            <a:r>
              <a:rPr lang="pl-PL" sz="1200" dirty="0" err="1">
                <a:solidFill>
                  <a:schemeClr val="tx1"/>
                </a:solidFill>
              </a:rPr>
              <a:t>payload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</a:rPr>
              <a:t>#[</a:t>
            </a:r>
            <a:r>
              <a:rPr lang="pl-PL" sz="1200" dirty="0" err="1">
                <a:solidFill>
                  <a:schemeClr val="tx1"/>
                </a:solidFill>
              </a:rPr>
              <a:t>payload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#[</a:t>
            </a:r>
            <a:r>
              <a:rPr lang="en-US" sz="1200" dirty="0">
                <a:solidFill>
                  <a:schemeClr val="tx1"/>
                </a:solidFill>
              </a:rPr>
              <a:t>message.</a:t>
            </a:r>
            <a:r>
              <a:rPr lang="en-US" sz="1200" dirty="0" err="1">
                <a:solidFill>
                  <a:schemeClr val="tx1"/>
                </a:solidFill>
              </a:rPr>
              <a:t>inboundProperties</a:t>
            </a:r>
            <a:r>
              <a:rPr lang="en-US" sz="1200" dirty="0">
                <a:solidFill>
                  <a:schemeClr val="tx1"/>
                </a:solidFill>
              </a:rPr>
              <a:t>.'</a:t>
            </a:r>
            <a:r>
              <a:rPr lang="en-US" sz="1200" dirty="0" err="1">
                <a:solidFill>
                  <a:schemeClr val="tx1"/>
                </a:solidFill>
              </a:rPr>
              <a:t>propertyName</a:t>
            </a:r>
            <a:r>
              <a:rPr lang="en-US" sz="1200" dirty="0">
                <a:solidFill>
                  <a:schemeClr val="tx1"/>
                </a:solidFill>
              </a:rPr>
              <a:t>']</a:t>
            </a:r>
          </a:p>
          <a:p>
            <a:r>
              <a:rPr lang="en-US" sz="1200" dirty="0">
                <a:solidFill>
                  <a:schemeClr val="tx1"/>
                </a:solidFill>
              </a:rPr>
              <a:t>#[message.</a:t>
            </a:r>
            <a:r>
              <a:rPr lang="en-US" sz="1200" dirty="0" err="1">
                <a:solidFill>
                  <a:schemeClr val="tx1"/>
                </a:solidFill>
              </a:rPr>
              <a:t>outboundProperties</a:t>
            </a:r>
            <a:r>
              <a:rPr lang="en-US" sz="1200" dirty="0">
                <a:solidFill>
                  <a:schemeClr val="tx1"/>
                </a:solidFill>
              </a:rPr>
              <a:t>.'</a:t>
            </a:r>
            <a:r>
              <a:rPr lang="en-US" sz="1200" dirty="0" err="1">
                <a:solidFill>
                  <a:schemeClr val="tx1"/>
                </a:solidFill>
              </a:rPr>
              <a:t>propertyName</a:t>
            </a:r>
            <a:r>
              <a:rPr lang="en-US" sz="1200" dirty="0" smtClean="0">
                <a:solidFill>
                  <a:schemeClr val="tx1"/>
                </a:solidFill>
              </a:rPr>
              <a:t>']</a:t>
            </a:r>
            <a:endParaRPr lang="pl-PL" sz="1200" dirty="0" smtClean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#[</a:t>
            </a:r>
            <a:r>
              <a:rPr lang="en-US" sz="1200" dirty="0" err="1">
                <a:solidFill>
                  <a:schemeClr val="tx1"/>
                </a:solidFill>
              </a:rPr>
              <a:t>flowVars.flowName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pl-PL" sz="1200" dirty="0" smtClean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#[sessionVars.name</a:t>
            </a:r>
            <a:r>
              <a:rPr lang="pl-PL" sz="1200" dirty="0" smtClean="0">
                <a:solidFill>
                  <a:schemeClr val="tx1"/>
                </a:solidFill>
              </a:rPr>
              <a:t>]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#[</a:t>
            </a:r>
            <a:r>
              <a:rPr lang="pl-PL" sz="1200" dirty="0" err="1">
                <a:solidFill>
                  <a:schemeClr val="tx1"/>
                </a:solidFill>
              </a:rPr>
              <a:t>message.exception</a:t>
            </a:r>
            <a:r>
              <a:rPr lang="pl-PL" sz="1200" dirty="0" smtClean="0">
                <a:solidFill>
                  <a:schemeClr val="tx1"/>
                </a:solidFill>
              </a:rPr>
              <a:t>]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0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MEL – to nie tylko operowanie na </a:t>
            </a:r>
            <a:r>
              <a:rPr lang="pl-PL" altLang="pl-PL" sz="2400" dirty="0" err="1" smtClean="0"/>
              <a:t>message</a:t>
            </a:r>
            <a:r>
              <a:rPr lang="pl-PL" altLang="pl-PL" sz="2400" dirty="0" smtClean="0"/>
              <a:t> ale też: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Tworzenie</a:t>
            </a:r>
            <a:r>
              <a:rPr kumimoji="0" lang="pl-PL" altLang="pl-PL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l-PL" altLang="pl-PL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payloadu</a:t>
            </a:r>
            <a:r>
              <a:rPr kumimoji="0" lang="pl-PL" altLang="pl-PL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poprzez wywołanie kodu w Java </a:t>
            </a:r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r>
              <a:rPr lang="pl-PL" sz="2000" dirty="0"/>
              <a:t>	</a:t>
            </a:r>
            <a:r>
              <a:rPr lang="en-US" sz="1200" dirty="0" smtClean="0"/>
              <a:t>#[</a:t>
            </a:r>
            <a:r>
              <a:rPr lang="en-US" sz="1200" dirty="0"/>
              <a:t>calendar = </a:t>
            </a:r>
            <a:r>
              <a:rPr lang="en-US" sz="1200" dirty="0" err="1"/>
              <a:t>Calendar.getInstance</a:t>
            </a:r>
            <a:r>
              <a:rPr lang="en-US" sz="1200" dirty="0" smtClean="0"/>
              <a:t>();</a:t>
            </a:r>
            <a:r>
              <a:rPr lang="pl-PL" sz="1200" dirty="0" smtClean="0"/>
              <a:t> </a:t>
            </a:r>
            <a:r>
              <a:rPr lang="en-US" sz="1200" dirty="0" err="1" smtClean="0"/>
              <a:t>message.payload</a:t>
            </a:r>
            <a:r>
              <a:rPr lang="en-US" sz="1200" dirty="0" smtClean="0"/>
              <a:t> </a:t>
            </a:r>
            <a:r>
              <a:rPr lang="en-US" sz="1200" dirty="0"/>
              <a:t>= new </a:t>
            </a:r>
            <a:r>
              <a:rPr lang="en-US" sz="1200" dirty="0" err="1"/>
              <a:t>org.mule.el.datetime.DateTime</a:t>
            </a:r>
            <a:r>
              <a:rPr lang="en-US" sz="1200" dirty="0"/>
              <a:t>(calendar</a:t>
            </a:r>
            <a:r>
              <a:rPr lang="en-US" sz="1200" dirty="0" smtClean="0"/>
              <a:t>);]</a:t>
            </a:r>
            <a:endParaRPr lang="pl-PL" sz="12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Wyrażenia logiczne    </a:t>
            </a:r>
            <a:r>
              <a:rPr lang="en-US" sz="1200" dirty="0" smtClean="0"/>
              <a:t>#[</a:t>
            </a:r>
            <a:r>
              <a:rPr lang="en-US" sz="1200" dirty="0"/>
              <a:t>'foo'=='bar</a:t>
            </a:r>
            <a:r>
              <a:rPr lang="en-US" sz="1200" dirty="0" smtClean="0"/>
              <a:t>']</a:t>
            </a:r>
            <a:endParaRPr lang="pl-PL" sz="12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/>
              <a:t>Wykonywanie metod na obiektach  </a:t>
            </a:r>
            <a:r>
              <a:rPr lang="en-US" sz="1200" dirty="0" smtClean="0"/>
              <a:t>#[</a:t>
            </a:r>
            <a:r>
              <a:rPr lang="pl-PL" sz="1200" dirty="0" err="1" smtClean="0"/>
              <a:t>payload.size</a:t>
            </a:r>
            <a:r>
              <a:rPr lang="pl-PL" sz="1200" dirty="0" smtClean="0"/>
              <a:t>()]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sz="2000" dirty="0"/>
              <a:t>Funkcje </a:t>
            </a:r>
            <a:r>
              <a:rPr lang="pl-PL" sz="2000" dirty="0" err="1"/>
              <a:t>xpath</a:t>
            </a:r>
            <a:r>
              <a:rPr lang="pl-PL" sz="2000" dirty="0"/>
              <a:t> czy </a:t>
            </a:r>
            <a:r>
              <a:rPr lang="pl-PL" sz="2000" dirty="0" err="1" smtClean="0"/>
              <a:t>regex</a:t>
            </a:r>
            <a:r>
              <a:rPr lang="pl-PL" sz="2000" dirty="0" smtClean="0"/>
              <a:t>    </a:t>
            </a:r>
            <a:r>
              <a:rPr lang="en-US" sz="1200" dirty="0"/>
              <a:t>xpath3('/orders/order[0</a:t>
            </a:r>
            <a:r>
              <a:rPr lang="en-US" sz="1200" dirty="0" smtClean="0"/>
              <a:t>]')</a:t>
            </a:r>
            <a:r>
              <a:rPr lang="pl-PL" sz="1200" dirty="0" smtClean="0"/>
              <a:t>      </a:t>
            </a:r>
            <a:r>
              <a:rPr lang="en-US" sz="1200" dirty="0" smtClean="0"/>
              <a:t>regex</a:t>
            </a:r>
            <a:r>
              <a:rPr lang="en-US" sz="1200" dirty="0"/>
              <a:t>('^(</a:t>
            </a:r>
            <a:r>
              <a:rPr lang="en-US" sz="1200" dirty="0" err="1"/>
              <a:t>To|From|Cc</a:t>
            </a:r>
            <a:r>
              <a:rPr lang="en-US" sz="1200" dirty="0" smtClean="0"/>
              <a:t>):')</a:t>
            </a:r>
            <a:endParaRPr lang="pl-PL" sz="12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sz="2000" dirty="0"/>
              <a:t>Tworzenie obiektów np. List </a:t>
            </a:r>
            <a:r>
              <a:rPr lang="pl-PL" sz="2000" dirty="0" smtClean="0"/>
              <a:t>    </a:t>
            </a:r>
            <a:r>
              <a:rPr lang="pl-PL" sz="1200" dirty="0" smtClean="0"/>
              <a:t>[1,2,3,4]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sz="2000" dirty="0"/>
              <a:t>Czy Map </a:t>
            </a:r>
            <a:r>
              <a:rPr lang="en-US" sz="1200" dirty="0"/>
              <a:t>[</a:t>
            </a:r>
            <a:r>
              <a:rPr lang="pl-PL" sz="1200" dirty="0"/>
              <a:t>1</a:t>
            </a:r>
            <a:r>
              <a:rPr lang="en-US" sz="1200" dirty="0"/>
              <a:t> : </a:t>
            </a:r>
            <a:r>
              <a:rPr lang="pl-PL" sz="1200" dirty="0"/>
              <a:t>”jeden”</a:t>
            </a:r>
            <a:r>
              <a:rPr lang="en-US" sz="1200" dirty="0"/>
              <a:t>, </a:t>
            </a:r>
            <a:r>
              <a:rPr lang="pl-PL" sz="1200" dirty="0"/>
              <a:t>2</a:t>
            </a:r>
            <a:r>
              <a:rPr lang="en-US" sz="1200" dirty="0"/>
              <a:t>: </a:t>
            </a:r>
            <a:r>
              <a:rPr lang="pl-PL" sz="1200" dirty="0"/>
              <a:t>” dwa”</a:t>
            </a:r>
            <a:r>
              <a:rPr lang="en-US" sz="1200" dirty="0"/>
              <a:t>, …​]</a:t>
            </a:r>
            <a:endParaRPr lang="pl-PL" sz="1200" dirty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79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781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Mule </a:t>
            </a:r>
            <a:r>
              <a:rPr lang="pl-PL" altLang="pl-PL" sz="2400" dirty="0" err="1" smtClean="0"/>
              <a:t>Flow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Komponent grupy </a:t>
            </a:r>
            <a:r>
              <a:rPr lang="pl-PL" altLang="pl-PL" sz="2000" dirty="0" err="1" smtClean="0"/>
              <a:t>Scope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Podstawowa jednostka w ramach której realizujemy określone operacje na Mule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Funkcjonuje jako </a:t>
            </a:r>
            <a:r>
              <a:rPr lang="pl-PL" altLang="pl-PL" sz="2000" dirty="0" err="1" smtClean="0"/>
              <a:t>Flow</a:t>
            </a:r>
            <a:r>
              <a:rPr lang="pl-PL" altLang="pl-PL" sz="2000" dirty="0" smtClean="0"/>
              <a:t> lub </a:t>
            </a:r>
            <a:r>
              <a:rPr lang="pl-PL" altLang="pl-PL" sz="2000" dirty="0" err="1" smtClean="0"/>
              <a:t>Private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Flow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Posiada swój własny </a:t>
            </a:r>
            <a:r>
              <a:rPr lang="pl-PL" altLang="pl-PL" sz="2000" dirty="0" err="1" smtClean="0"/>
              <a:t>context</a:t>
            </a:r>
            <a:r>
              <a:rPr lang="pl-PL" altLang="pl-PL" sz="2000" dirty="0" smtClean="0"/>
              <a:t>, strategie procesowania, obsługę błędów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Wywoływany przez Source lub </a:t>
            </a:r>
            <a:r>
              <a:rPr lang="pl-PL" altLang="pl-PL" sz="2000" dirty="0" err="1" smtClean="0"/>
              <a:t>Flow</a:t>
            </a:r>
            <a:r>
              <a:rPr lang="pl-PL" altLang="pl-PL" sz="2000" dirty="0" smtClean="0"/>
              <a:t>-Ref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Unikalny na poziomie aplikacji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050" name="Picture 2" descr="Image result for mule message proc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32737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61048"/>
            <a:ext cx="21223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2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Mule </a:t>
            </a:r>
            <a:r>
              <a:rPr lang="pl-PL" altLang="pl-PL" sz="2400" dirty="0" err="1" smtClean="0"/>
              <a:t>Subflow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Komponent grupy </a:t>
            </a:r>
            <a:r>
              <a:rPr lang="pl-PL" altLang="pl-PL" sz="2000" dirty="0" err="1" smtClean="0"/>
              <a:t>Scope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Dodatkowa jednostka do „opakowywania” określonej funkcjonalności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Nie posiada kontekstu ani obsługi błędów, dziedziczy to z </a:t>
            </a:r>
            <a:r>
              <a:rPr lang="pl-PL" altLang="pl-PL" sz="2000" dirty="0" err="1" smtClean="0"/>
              <a:t>Flow</a:t>
            </a:r>
            <a:r>
              <a:rPr lang="pl-PL" altLang="pl-PL" sz="2000" dirty="0" smtClean="0"/>
              <a:t> nadrzędnego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Wywoływany tylko przez </a:t>
            </a:r>
            <a:r>
              <a:rPr lang="pl-PL" altLang="pl-PL" sz="2000" dirty="0" err="1" smtClean="0"/>
              <a:t>Flow</a:t>
            </a:r>
            <a:r>
              <a:rPr lang="pl-PL" altLang="pl-PL" sz="2000" dirty="0" smtClean="0"/>
              <a:t>-Ref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Unikalny na poziomie aplikacji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96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HTTP Connector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Komponent grupy </a:t>
            </a:r>
            <a:r>
              <a:rPr lang="pl-PL" altLang="pl-PL" sz="2000" dirty="0" err="1" smtClean="0"/>
              <a:t>Connectors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 zależności od umiejscowienia na przepływie pełni rolę serwera lub klienta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Możliwość integracji z API routerami dla usług REST/SOAP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Możliwość wydzielenia konfiguracji na poziomie projektu domenowego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900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HTTP </a:t>
            </a:r>
            <a:r>
              <a:rPr lang="pl-PL" altLang="pl-PL" sz="2400" dirty="0" err="1" smtClean="0"/>
              <a:t>Listener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92896"/>
            <a:ext cx="3926954" cy="39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Cele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Omówienie czym jest Message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noProof="0" dirty="0" err="1" smtClean="0">
                <a:cs typeface="Arial"/>
              </a:rPr>
              <a:t>FlowVars</a:t>
            </a:r>
            <a:r>
              <a:rPr lang="pl-PL" altLang="pl-PL" sz="2400" noProof="0" dirty="0" smtClean="0">
                <a:cs typeface="Arial"/>
              </a:rPr>
              <a:t>, </a:t>
            </a:r>
            <a:r>
              <a:rPr lang="pl-PL" altLang="pl-PL" sz="2400" noProof="0" dirty="0" err="1" smtClean="0">
                <a:cs typeface="Arial"/>
              </a:rPr>
              <a:t>SessionVars</a:t>
            </a:r>
            <a:r>
              <a:rPr lang="pl-PL" altLang="pl-PL" sz="2400" noProof="0" dirty="0" smtClean="0">
                <a:cs typeface="Arial"/>
              </a:rPr>
              <a:t>, </a:t>
            </a:r>
            <a:r>
              <a:rPr lang="pl-PL" altLang="pl-PL" sz="2400" noProof="0" dirty="0" err="1" smtClean="0">
                <a:cs typeface="Arial"/>
              </a:rPr>
              <a:t>Inbound</a:t>
            </a:r>
            <a:r>
              <a:rPr lang="pl-PL" altLang="pl-PL" sz="2400" dirty="0" smtClean="0">
                <a:cs typeface="Arial"/>
              </a:rPr>
              <a:t>/</a:t>
            </a:r>
            <a:r>
              <a:rPr lang="pl-PL" altLang="pl-PL" sz="2400" dirty="0" err="1" smtClean="0">
                <a:cs typeface="Arial"/>
              </a:rPr>
              <a:t>Outbound</a:t>
            </a:r>
            <a:r>
              <a:rPr lang="pl-PL" altLang="pl-PL" sz="2400" dirty="0" smtClean="0">
                <a:cs typeface="Arial"/>
              </a:rPr>
              <a:t> </a:t>
            </a:r>
            <a:r>
              <a:rPr lang="pl-PL" altLang="pl-PL" sz="2400" dirty="0" err="1" smtClean="0">
                <a:cs typeface="Arial"/>
              </a:rPr>
              <a:t>Properties</a:t>
            </a:r>
            <a:endParaRPr lang="pl-PL" altLang="pl-PL" sz="2400" dirty="0" smtClean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400" dirty="0">
                <a:cs typeface="Arial"/>
              </a:rPr>
              <a:t>Wprowadzenie do języka </a:t>
            </a:r>
            <a:r>
              <a:rPr lang="pl-PL" altLang="pl-PL" sz="2400" dirty="0" smtClean="0">
                <a:cs typeface="Arial"/>
              </a:rPr>
              <a:t>MEL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400" dirty="0">
                <a:cs typeface="Arial"/>
              </a:rPr>
              <a:t>Omówienie czym jest </a:t>
            </a:r>
            <a:r>
              <a:rPr lang="pl-PL" altLang="pl-PL" sz="2400" dirty="0" err="1">
                <a:cs typeface="Arial"/>
              </a:rPr>
              <a:t>Flow</a:t>
            </a:r>
            <a:r>
              <a:rPr lang="pl-PL" altLang="pl-PL" sz="2400" dirty="0">
                <a:cs typeface="Arial"/>
              </a:rPr>
              <a:t> oraz </a:t>
            </a:r>
            <a:r>
              <a:rPr lang="pl-PL" altLang="pl-PL" sz="2400" dirty="0" err="1" smtClean="0">
                <a:cs typeface="Arial"/>
              </a:rPr>
              <a:t>Sub-Flow</a:t>
            </a:r>
            <a:endParaRPr lang="pl-PL" altLang="pl-PL" sz="2400" dirty="0" smtClean="0"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noProof="0" dirty="0" smtClean="0">
                <a:cs typeface="Arial"/>
              </a:rPr>
              <a:t>HTTP Input/</a:t>
            </a:r>
            <a:r>
              <a:rPr lang="pl-PL" altLang="pl-PL" sz="2400" noProof="0" dirty="0" err="1" smtClean="0">
                <a:cs typeface="Arial"/>
              </a:rPr>
              <a:t>Output</a:t>
            </a:r>
            <a:r>
              <a:rPr lang="pl-PL" altLang="pl-PL" sz="2400" noProof="0" dirty="0" smtClean="0">
                <a:cs typeface="Arial"/>
              </a:rPr>
              <a:t> </a:t>
            </a:r>
            <a:r>
              <a:rPr lang="pl-PL" altLang="pl-PL" sz="2400" noProof="0" dirty="0" err="1" smtClean="0">
                <a:cs typeface="Arial"/>
              </a:rPr>
              <a:t>connector</a:t>
            </a:r>
            <a:r>
              <a:rPr lang="pl-PL" altLang="pl-PL" sz="2400" noProof="0" dirty="0" smtClean="0">
                <a:cs typeface="Arial"/>
              </a:rPr>
              <a:t> 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Zarządzanie właściwościami w projekcie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Logowanie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noProof="0" dirty="0" smtClean="0">
                <a:cs typeface="Arial"/>
              </a:rPr>
              <a:t>Projekt domenowy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HTTP </a:t>
            </a:r>
            <a:r>
              <a:rPr lang="pl-PL" altLang="pl-PL" sz="2400" dirty="0" err="1" smtClean="0"/>
              <a:t>Listener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3" y="2636912"/>
            <a:ext cx="8582173" cy="29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42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HTTP </a:t>
            </a:r>
            <a:r>
              <a:rPr lang="pl-PL" altLang="pl-PL" sz="2400" dirty="0" err="1" smtClean="0"/>
              <a:t>Requester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92896"/>
            <a:ext cx="3869429" cy="39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HTTP </a:t>
            </a:r>
            <a:r>
              <a:rPr lang="pl-PL" altLang="pl-PL" sz="2400" dirty="0" err="1" smtClean="0"/>
              <a:t>Requester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40996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Zarządzanie konfiguracją – </a:t>
            </a:r>
            <a:r>
              <a:rPr lang="pl-PL" altLang="pl-PL" sz="2400" dirty="0" err="1" smtClean="0"/>
              <a:t>Property</a:t>
            </a:r>
            <a:r>
              <a:rPr lang="pl-PL" altLang="pl-PL" sz="2400" dirty="0" smtClean="0"/>
              <a:t> </a:t>
            </a:r>
            <a:r>
              <a:rPr lang="pl-PL" altLang="pl-PL" sz="2400" dirty="0" err="1" smtClean="0"/>
              <a:t>Placeholder</a:t>
            </a:r>
            <a:endParaRPr lang="pl-PL" altLang="pl-PL" sz="24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Możliwość tworzenia plików konfiguracyjnych w ramach aplikacji lub niezależnych niepowiązanych z aplikacjami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Pliki zarządzane poza aplikacjami, powinny być dodane do </a:t>
            </a:r>
            <a:r>
              <a:rPr lang="pl-PL" altLang="pl-PL" sz="2000" dirty="0" err="1" smtClean="0"/>
              <a:t>classpatha</a:t>
            </a:r>
            <a:r>
              <a:rPr lang="pl-PL" altLang="pl-PL" sz="2000" dirty="0" smtClean="0"/>
              <a:t> Mule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Dla Mule EE dostępna jest komponent szyfrujący Security </a:t>
            </a:r>
            <a:r>
              <a:rPr lang="pl-PL" altLang="pl-PL" sz="2000" dirty="0" err="1" smtClean="0"/>
              <a:t>Property</a:t>
            </a:r>
            <a:r>
              <a:rPr lang="pl-PL" altLang="pl-PL" sz="2000" dirty="0" smtClean="0"/>
              <a:t> </a:t>
            </a:r>
            <a:r>
              <a:rPr lang="pl-PL" altLang="pl-PL" sz="2000" dirty="0" err="1" smtClean="0"/>
              <a:t>Placeholder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822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Logowanie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Wykorzystujemy komponent </a:t>
            </a:r>
            <a:r>
              <a:rPr lang="pl-PL" altLang="pl-PL" sz="2000" dirty="0" err="1" smtClean="0"/>
              <a:t>Logger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Generowanie w oparciu o sfl4j </a:t>
            </a:r>
            <a:r>
              <a:rPr lang="pl-PL" altLang="pl-PL" sz="2000" dirty="0" err="1" smtClean="0"/>
              <a:t>api</a:t>
            </a:r>
            <a:r>
              <a:rPr lang="pl-PL" altLang="pl-PL" sz="2000" dirty="0" smtClean="0"/>
              <a:t> oraz log4j implementacje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Każda aplikacja posiada swój niezależny log4j.properties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Możliwa integracja z </a:t>
            </a:r>
            <a:r>
              <a:rPr lang="pl-PL" altLang="pl-PL" sz="2000" dirty="0" err="1" smtClean="0"/>
              <a:t>Graylog</a:t>
            </a:r>
            <a:endParaRPr lang="pl-PL" altLang="pl-PL" sz="2000" dirty="0" smtClean="0"/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109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/>
              <a:t>Projekt domenowy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Wykorzystywany do współdzielenia konfiguracji zasobów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Nie można współdzielić przepływów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Ma swój własny </a:t>
            </a:r>
            <a:r>
              <a:rPr lang="pl-PL" altLang="pl-PL" sz="2000" dirty="0" err="1" smtClean="0"/>
              <a:t>classpath</a:t>
            </a:r>
            <a:r>
              <a:rPr lang="pl-PL" altLang="pl-PL" sz="2000" dirty="0" smtClean="0"/>
              <a:t>, można zrobić z niego kontener na zależności z </a:t>
            </a:r>
            <a:r>
              <a:rPr lang="pl-PL" altLang="pl-PL" sz="2000" dirty="0" err="1" smtClean="0"/>
              <a:t>parent</a:t>
            </a:r>
            <a:r>
              <a:rPr lang="pl-PL" altLang="pl-PL" sz="2000" dirty="0" smtClean="0"/>
              <a:t> pom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/>
              <a:t>Posiada ograniczenia co do przechowywanej konfiguracji</a:t>
            </a:r>
            <a:endParaRPr lang="pl-PL" altLang="pl-PL" sz="2000" dirty="0"/>
          </a:p>
          <a:p>
            <a:pPr marL="400050" lvl="1" indent="0" eaLnBrk="1" hangingPunct="1">
              <a:spcBef>
                <a:spcPts val="800"/>
              </a:spcBef>
              <a:buClr>
                <a:srgbClr val="00007D"/>
              </a:buClr>
              <a:buSzPct val="75000"/>
              <a:defRPr/>
            </a:pPr>
            <a:endParaRPr kumimoji="0" lang="pl-PL" altLang="pl-P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19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9491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916832"/>
            <a:ext cx="411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35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Utworzenie projektu zgodnego z </a:t>
            </a:r>
            <a:r>
              <a:rPr lang="pl-PL" smtClean="0"/>
              <a:t>tematem rozdziału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215900" marR="0" lvl="0" indent="-215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Mule ESB</a:t>
            </a:r>
            <a:endParaRPr kumimoji="0" lang="pl-PL" altLang="pl-P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215900" marR="0" lvl="0" indent="-21590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www.sages.com.pl</a:t>
            </a:r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 projektu w Studio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przepływu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HTTP Input, konfiguracja HTTP </a:t>
            </a: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Listenera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HTTP </a:t>
            </a: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Request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 zmiennych w Mule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Wykorzystanie MEL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Wykorzystanie </a:t>
            </a: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SubFlow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w studio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858837" marR="0" lvl="2" indent="0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898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Test w </a:t>
            </a:r>
            <a:r>
              <a:rPr kumimoji="0" lang="pl-PL" alt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Postmanie</a:t>
            </a:r>
            <a:endParaRPr kumimoji="0" lang="pl-PL" altLang="pl-PL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Utworznie</a:t>
            </a: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projektu Domenowego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Przeniesienie konfiguracji </a:t>
            </a:r>
          </a:p>
          <a:p>
            <a:pPr marL="1142682" marR="0" lvl="2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Podpięcie aplikacji pod </a:t>
            </a:r>
            <a:r>
              <a:rPr kumimoji="0" lang="pl-PL" altLang="pl-PL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projekt domenowy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858837" marR="0" lvl="2" indent="0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050573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Message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026" name="Picture 2" descr="message_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622625" cy="29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2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Payload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Set </a:t>
            </a:r>
            <a:r>
              <a:rPr lang="pl-PL" altLang="pl-PL" sz="2000" dirty="0" err="1" smtClean="0">
                <a:cs typeface="Arial"/>
              </a:rPr>
              <a:t>Payload</a:t>
            </a:r>
            <a:r>
              <a:rPr lang="pl-PL" altLang="pl-PL" sz="2000" dirty="0" smtClean="0">
                <a:cs typeface="Arial"/>
              </a:rPr>
              <a:t> component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DataWeave</a:t>
            </a: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component (EE)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Wszelkie inne transformacje 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302433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FlowVars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Komponent </a:t>
            </a:r>
            <a:r>
              <a:rPr lang="pl-PL" altLang="pl-PL" sz="2000" dirty="0" err="1" smtClean="0">
                <a:cs typeface="Arial"/>
              </a:rPr>
              <a:t>Variable</a:t>
            </a:r>
            <a:endParaRPr lang="pl-PL" altLang="pl-PL" sz="20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Zmienne lokalne w stosunku do przepływu w którym powstały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Usuwane po zakończeniu przepływu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Nie są dostępne z poziomu kolejnych przepływów w łańcuchu wywołania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Dostępne</a:t>
            </a:r>
            <a:r>
              <a:rPr kumimoji="0" lang="pl-PL" altLang="pl-PL" sz="20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dla </a:t>
            </a:r>
            <a:r>
              <a:rPr kumimoji="0" lang="pl-PL" altLang="pl-PL" sz="2000" b="0" i="0" u="none" strike="noStrike" kern="120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sub-flow</a:t>
            </a:r>
            <a:r>
              <a:rPr kumimoji="0" lang="pl-PL" altLang="pl-PL" sz="20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oraz </a:t>
            </a:r>
            <a:r>
              <a:rPr kumimoji="0" lang="pl-PL" altLang="pl-PL" sz="2000" b="0" i="0" u="none" strike="noStrike" kern="120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private-flow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099469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Session</a:t>
            </a: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Vars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Komponent </a:t>
            </a:r>
            <a:r>
              <a:rPr lang="pl-PL" altLang="pl-PL" sz="2000" dirty="0" err="1" smtClean="0">
                <a:cs typeface="Arial"/>
              </a:rPr>
              <a:t>Session</a:t>
            </a:r>
            <a:r>
              <a:rPr lang="pl-PL" altLang="pl-PL" sz="2000" dirty="0" smtClean="0">
                <a:cs typeface="Arial"/>
              </a:rPr>
              <a:t> </a:t>
            </a:r>
            <a:r>
              <a:rPr lang="pl-PL" altLang="pl-PL" sz="2000" dirty="0" err="1" smtClean="0">
                <a:cs typeface="Arial"/>
              </a:rPr>
              <a:t>Variable</a:t>
            </a:r>
            <a:endParaRPr lang="pl-PL" altLang="pl-PL" sz="20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Zmienne propagowane przez łańcuch przepływów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Usuwane po zakończeniu sesji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Nie są dostępne z poziomu kolejnych przepływów w przypadku transportu via HTTP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Dostępne</a:t>
            </a:r>
            <a:r>
              <a:rPr kumimoji="0" lang="pl-PL" altLang="pl-PL" sz="20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dla </a:t>
            </a:r>
            <a:r>
              <a:rPr kumimoji="0" lang="pl-PL" altLang="pl-PL" sz="2000" b="0" i="0" u="none" strike="noStrike" kern="120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sub-flow</a:t>
            </a:r>
            <a:r>
              <a:rPr kumimoji="0" lang="pl-PL" altLang="pl-PL" sz="20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oraz </a:t>
            </a:r>
            <a:r>
              <a:rPr kumimoji="0" lang="pl-PL" altLang="pl-PL" sz="2000" b="0" i="0" u="none" strike="noStrike" kern="120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private-flow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29528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err="1" smtClean="0"/>
              <a:t>InboundProperties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Automatycznie generowane przez źródło komunikatu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Tylko do odczytu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noProof="0" dirty="0" smtClean="0">
                <a:cs typeface="Arial"/>
              </a:rPr>
              <a:t>Zawierają specyficzne informacje techniczne odnoście źródła danych np. nagłówki http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Mogą zawierać dowolne pola utworzone przez klienta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endParaRPr lang="pl-PL" altLang="pl-PL" sz="2000" noProof="0" dirty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Czy aby na pewno są tylko do odczytu ;-)</a:t>
            </a:r>
            <a:r>
              <a:rPr kumimoji="0" lang="pl-PL" altLang="pl-PL" sz="20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?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95200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err="1" smtClean="0"/>
              <a:t>OutboundProperties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Możemy tworzyć dowolnie, są edytowalne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Ustawiane przed wywołaniem źródła danych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Są ustawiana automatycznie przez </a:t>
            </a:r>
            <a:r>
              <a:rPr lang="pl-PL" altLang="pl-PL" sz="2000" dirty="0" err="1" smtClean="0">
                <a:cs typeface="Arial"/>
              </a:rPr>
              <a:t>connector</a:t>
            </a:r>
            <a:endParaRPr lang="pl-PL" altLang="pl-PL" sz="2000" dirty="0" smtClean="0"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Możemy</a:t>
            </a:r>
            <a:r>
              <a:rPr kumimoji="0" lang="pl-PL" altLang="pl-PL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też tworzyć własne</a:t>
            </a:r>
            <a:endParaRPr kumimoji="0" lang="pl-PL" altLang="pl-P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sz="2000" dirty="0" smtClean="0">
                <a:cs typeface="Arial"/>
              </a:rPr>
              <a:t>Dla klienta </a:t>
            </a:r>
            <a:r>
              <a:rPr lang="pl-PL" altLang="pl-PL" sz="2000" dirty="0" err="1" smtClean="0">
                <a:cs typeface="Arial"/>
              </a:rPr>
              <a:t>requestu</a:t>
            </a:r>
            <a:r>
              <a:rPr lang="pl-PL" altLang="pl-PL" sz="2000" dirty="0" smtClean="0">
                <a:cs typeface="Arial"/>
              </a:rPr>
              <a:t> są to </a:t>
            </a:r>
            <a:r>
              <a:rPr lang="pl-PL" altLang="pl-PL" sz="2000" dirty="0" err="1" smtClean="0">
                <a:cs typeface="Arial"/>
              </a:rPr>
              <a:t>InboundProperties</a:t>
            </a:r>
            <a:endParaRPr kumimoji="0" lang="pl-PL" altLang="pl-P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790700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Podstawy Mule ESB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</a:t>
            </a:r>
            <a:r>
              <a:rPr lang="pl-PL" altLang="pl-PL" sz="1200" dirty="0" smtClean="0"/>
              <a:t>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050" name="Picture 2" descr="https://docs.mulesoft.com/mule-user-guide/v/3.7/_images/inbound_proper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83412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94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775</Words>
  <Application>Microsoft Office PowerPoint</Application>
  <PresentationFormat>On-screen Show (4:3)</PresentationFormat>
  <Paragraphs>322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Warsztat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130</cp:revision>
  <cp:lastPrinted>1601-01-01T00:00:00Z</cp:lastPrinted>
  <dcterms:created xsi:type="dcterms:W3CDTF">2009-04-15T16:31:13Z</dcterms:created>
  <dcterms:modified xsi:type="dcterms:W3CDTF">2018-07-18T06:27:38Z</dcterms:modified>
</cp:coreProperties>
</file>