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4" r:id="rId2"/>
  </p:sldMasterIdLst>
  <p:notesMasterIdLst>
    <p:notesMasterId r:id="rId23"/>
  </p:notesMasterIdLst>
  <p:sldIdLst>
    <p:sldId id="256" r:id="rId3"/>
    <p:sldId id="263" r:id="rId4"/>
    <p:sldId id="27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7" r:id="rId18"/>
    <p:sldId id="276" r:id="rId19"/>
    <p:sldId id="279" r:id="rId20"/>
    <p:sldId id="280" r:id="rId21"/>
    <p:sldId id="281" r:id="rId22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25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682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11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59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43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49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4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71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96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36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3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05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22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13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26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03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8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745B-2D94-48A9-A97E-1CD652DEFF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7487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F135-C129-459F-AAD1-9966C9C9417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403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0DD4C-8CA9-4793-8EE9-3C30AD1743E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3539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80DD-5E5A-424D-9996-B3D919555C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20040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2E16-93C3-47E9-989E-3F4889E621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0126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B161-0FE6-4BA3-BFAD-DF3F1DE6BF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88263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F3A6-C5EF-40BC-8DE4-EC6F71D3969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746001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199E2-3D10-4CEA-B27C-7D38FEAF90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0303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334A-37EE-4C18-9409-4C0AF20284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1149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B050-96F4-4429-93FE-CD821159B19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4959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D5A-FDF4-40EE-AE9C-14B7EC5501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866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38767E-8908-4D92-905E-19A56F6437B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481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Database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Komponent pozwalający na integrację z relacyjnymi bazami danych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Zbudowany w oparciu o </a:t>
            </a:r>
            <a:r>
              <a:rPr lang="pl-PL" altLang="pl-PL" sz="1600" dirty="0" err="1" smtClean="0">
                <a:cs typeface="Arial"/>
              </a:rPr>
              <a:t>o</a:t>
            </a:r>
            <a:r>
              <a:rPr lang="pl-PL" altLang="pl-PL" sz="1600" dirty="0" smtClean="0">
                <a:cs typeface="Arial"/>
              </a:rPr>
              <a:t> JDBC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Wymaga dołączenie sterownika dla wybranej bazy danych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Może pracować w trybie </a:t>
            </a:r>
            <a:r>
              <a:rPr lang="pl-PL" altLang="pl-PL" sz="1600" dirty="0" err="1" smtClean="0">
                <a:cs typeface="Arial"/>
              </a:rPr>
              <a:t>inbound</a:t>
            </a:r>
            <a:r>
              <a:rPr lang="pl-PL" altLang="pl-PL" sz="1600" dirty="0" smtClean="0">
                <a:cs typeface="Arial"/>
              </a:rPr>
              <a:t> jak i </a:t>
            </a:r>
            <a:r>
              <a:rPr lang="pl-PL" altLang="pl-PL" sz="1600" dirty="0" err="1" smtClean="0">
                <a:cs typeface="Arial"/>
              </a:rPr>
              <a:t>outbound</a:t>
            </a: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911308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Komponenty grupy </a:t>
            </a:r>
            <a:r>
              <a:rPr kumimoji="0" lang="pl-PL" alt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Filters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Komponenty odpowiedzialne za testowanie wiadomości o określone kryteria celem weryfikacji możliwości dalszego procesowania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Celem filtrów jest test wiadomości i „ucięcie” procesowania, po prostu komunikat który nie przechodzi filtru, zostaje zatrzymany 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Alternatywnie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można zastosować defensywne podejście poprzez użycie komponentów typu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Flow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Control, i zaimplementować logikę przetwarzania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baseline="0" dirty="0" smtClean="0">
                <a:cs typeface="Arial"/>
              </a:rPr>
              <a:t>W</a:t>
            </a:r>
            <a:r>
              <a:rPr lang="pl-PL" altLang="pl-PL" sz="1600" dirty="0" smtClean="0">
                <a:cs typeface="Arial"/>
              </a:rPr>
              <a:t> zależności od filtrów, testować można wszystko. Począwszy od </a:t>
            </a:r>
            <a:r>
              <a:rPr lang="pl-PL" altLang="pl-PL" sz="1600" dirty="0" err="1" smtClean="0">
                <a:cs typeface="Arial"/>
              </a:rPr>
              <a:t>payload</a:t>
            </a:r>
            <a:r>
              <a:rPr lang="pl-PL" altLang="pl-PL" sz="1600" dirty="0" smtClean="0">
                <a:cs typeface="Arial"/>
              </a:rPr>
              <a:t>-u, poprzez nagłówki, kończąc na wyrażeniach </a:t>
            </a:r>
            <a:r>
              <a:rPr lang="pl-PL" altLang="pl-PL" sz="1600" dirty="0" err="1" smtClean="0">
                <a:cs typeface="Arial"/>
              </a:rPr>
              <a:t>Regex</a:t>
            </a:r>
            <a:r>
              <a:rPr lang="pl-PL" altLang="pl-PL" sz="1600" dirty="0" smtClean="0">
                <a:cs typeface="Arial"/>
              </a:rPr>
              <a:t>, czy </a:t>
            </a:r>
            <a:r>
              <a:rPr lang="pl-PL" altLang="pl-PL" sz="1600" dirty="0" err="1" smtClean="0">
                <a:cs typeface="Arial"/>
              </a:rPr>
              <a:t>validacjach</a:t>
            </a:r>
            <a:r>
              <a:rPr lang="pl-PL" altLang="pl-PL" sz="1600" dirty="0" smtClean="0">
                <a:cs typeface="Arial"/>
              </a:rPr>
              <a:t> </a:t>
            </a:r>
            <a:r>
              <a:rPr lang="pl-PL" altLang="pl-PL" sz="1600" dirty="0" err="1" smtClean="0">
                <a:cs typeface="Arial"/>
              </a:rPr>
              <a:t>schemy</a:t>
            </a: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087521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Podstawowe filtry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12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 smtClean="0">
                <a:cs typeface="Arial"/>
              </a:rPr>
              <a:t>Payload</a:t>
            </a:r>
            <a:r>
              <a:rPr lang="pl-PL" altLang="pl-PL" sz="1200" dirty="0" smtClean="0">
                <a:cs typeface="Arial"/>
              </a:rPr>
              <a:t> </a:t>
            </a:r>
            <a:r>
              <a:rPr lang="pl-PL" altLang="pl-PL" sz="1200" dirty="0" err="1" smtClean="0">
                <a:cs typeface="Arial"/>
              </a:rPr>
              <a:t>Type</a:t>
            </a:r>
            <a:r>
              <a:rPr lang="pl-PL" altLang="pl-PL" sz="1200" dirty="0" smtClean="0">
                <a:cs typeface="Arial"/>
              </a:rPr>
              <a:t> - test pod kątem typu </a:t>
            </a:r>
            <a:r>
              <a:rPr lang="pl-PL" altLang="pl-PL" sz="1200" dirty="0" err="1" smtClean="0">
                <a:cs typeface="Arial"/>
              </a:rPr>
              <a:t>payloada</a:t>
            </a:r>
            <a:endParaRPr lang="pl-PL" altLang="pl-PL" sz="1200" dirty="0" smtClean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&lt;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payload-type-filter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 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expectedType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="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java.lang.String</a:t>
            </a:r>
            <a:r>
              <a:rPr lang="pl-PL" altLang="pl-PL" sz="1200" i="1" dirty="0" smtClean="0">
                <a:solidFill>
                  <a:schemeClr val="accent2"/>
                </a:solidFill>
                <a:cs typeface="Arial"/>
              </a:rPr>
              <a:t>"/&gt;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 smtClean="0">
                <a:cs typeface="Arial"/>
              </a:rPr>
              <a:t>Expression</a:t>
            </a:r>
            <a:r>
              <a:rPr lang="pl-PL" altLang="pl-PL" sz="1200" dirty="0" smtClean="0">
                <a:cs typeface="Arial"/>
              </a:rPr>
              <a:t> - dowolne wyrażenie MEL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&lt;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expression-filter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 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expression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="#[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payload.length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() &amp;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gt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; 10</a:t>
            </a:r>
            <a:r>
              <a:rPr lang="pl-PL" altLang="pl-PL" sz="1200" i="1" dirty="0" smtClean="0">
                <a:solidFill>
                  <a:schemeClr val="accent2"/>
                </a:solidFill>
                <a:cs typeface="Arial"/>
              </a:rPr>
              <a:t>]"/&gt;</a:t>
            </a:r>
            <a:endParaRPr lang="pl-PL" altLang="pl-PL" sz="1200" i="1" dirty="0">
              <a:solidFill>
                <a:schemeClr val="accent2"/>
              </a:solidFill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>
                <a:cs typeface="Arial"/>
              </a:rPr>
              <a:t>RegEx</a:t>
            </a:r>
            <a:r>
              <a:rPr lang="pl-PL" altLang="pl-PL" sz="1200" dirty="0">
                <a:cs typeface="Arial"/>
              </a:rPr>
              <a:t> </a:t>
            </a:r>
            <a:r>
              <a:rPr lang="pl-PL" altLang="pl-PL" sz="1200" dirty="0" err="1" smtClean="0">
                <a:cs typeface="Arial"/>
              </a:rPr>
              <a:t>filter</a:t>
            </a:r>
            <a:r>
              <a:rPr lang="pl-PL" altLang="pl-PL" sz="1200" dirty="0" smtClean="0">
                <a:cs typeface="Arial"/>
              </a:rPr>
              <a:t> – dowolne wyrażenie regularne</a:t>
            </a:r>
            <a:endParaRPr lang="pl-PL" altLang="pl-PL" sz="1200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&lt;regex-filter pattern="the quick brown </a:t>
            </a:r>
            <a:r>
              <a:rPr lang="en-US" altLang="pl-PL" sz="1200" i="1" dirty="0" smtClean="0">
                <a:solidFill>
                  <a:schemeClr val="accent2"/>
                </a:solidFill>
                <a:cs typeface="Arial"/>
              </a:rPr>
              <a:t>(.*)"/&gt;</a:t>
            </a:r>
            <a:endParaRPr lang="pl-PL" altLang="pl-PL" sz="1200" i="1" dirty="0">
              <a:solidFill>
                <a:schemeClr val="accent2"/>
              </a:solidFill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 smtClean="0">
                <a:cs typeface="Arial"/>
              </a:rPr>
              <a:t>Wildcard</a:t>
            </a:r>
            <a:r>
              <a:rPr lang="pl-PL" altLang="pl-PL" sz="1200" dirty="0" smtClean="0">
                <a:cs typeface="Arial"/>
              </a:rPr>
              <a:t> </a:t>
            </a:r>
            <a:r>
              <a:rPr lang="pl-PL" altLang="pl-PL" sz="1200" dirty="0" err="1" smtClean="0">
                <a:cs typeface="Arial"/>
              </a:rPr>
              <a:t>filter</a:t>
            </a:r>
            <a:r>
              <a:rPr lang="pl-PL" altLang="pl-PL" sz="1200" dirty="0" smtClean="0">
                <a:cs typeface="Arial"/>
              </a:rPr>
              <a:t> – wyrażenie </a:t>
            </a:r>
            <a:r>
              <a:rPr lang="pl-PL" altLang="pl-PL" sz="1200" dirty="0" err="1" smtClean="0">
                <a:cs typeface="Arial"/>
              </a:rPr>
              <a:t>wildcard</a:t>
            </a:r>
            <a:endParaRPr lang="pl-PL" altLang="pl-PL" sz="1200" dirty="0" smtClean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&lt;wildcard-filter pattern="the quick brown </a:t>
            </a:r>
            <a:r>
              <a:rPr lang="en-US" altLang="pl-PL" sz="1200" i="1" dirty="0" smtClean="0">
                <a:solidFill>
                  <a:schemeClr val="accent2"/>
                </a:solidFill>
                <a:cs typeface="Arial"/>
              </a:rPr>
              <a:t>*"/&gt;</a:t>
            </a:r>
            <a:endParaRPr lang="pl-PL" altLang="pl-PL" sz="1200" i="1" dirty="0" smtClean="0">
              <a:solidFill>
                <a:schemeClr val="accent2"/>
              </a:solidFill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>
                <a:cs typeface="Arial"/>
              </a:rPr>
              <a:t>Exception</a:t>
            </a:r>
            <a:r>
              <a:rPr lang="pl-PL" altLang="pl-PL" sz="1200" dirty="0">
                <a:cs typeface="Arial"/>
              </a:rPr>
              <a:t> </a:t>
            </a:r>
            <a:r>
              <a:rPr lang="pl-PL" altLang="pl-PL" sz="1200" dirty="0" err="1">
                <a:cs typeface="Arial"/>
              </a:rPr>
              <a:t>Type</a:t>
            </a:r>
            <a:r>
              <a:rPr lang="pl-PL" altLang="pl-PL" sz="1200" dirty="0">
                <a:cs typeface="Arial"/>
              </a:rPr>
              <a:t> – test pod kątem </a:t>
            </a:r>
            <a:r>
              <a:rPr lang="pl-PL" altLang="pl-PL" sz="1200" dirty="0" err="1">
                <a:cs typeface="Arial"/>
              </a:rPr>
              <a:t>wystą</a:t>
            </a:r>
            <a:r>
              <a:rPr lang="pl-PL" altLang="pl-PL" sz="1200" dirty="0">
                <a:cs typeface="Arial"/>
              </a:rPr>
              <a:t>[</a:t>
            </a:r>
            <a:r>
              <a:rPr lang="pl-PL" altLang="pl-PL" sz="1200" dirty="0" err="1">
                <a:cs typeface="Arial"/>
              </a:rPr>
              <a:t>ienia</a:t>
            </a:r>
            <a:r>
              <a:rPr lang="pl-PL" altLang="pl-PL" sz="1200" dirty="0">
                <a:cs typeface="Arial"/>
              </a:rPr>
              <a:t> wyjątku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&lt;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exception-type-filter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 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expectedType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="</a:t>
            </a:r>
            <a:r>
              <a:rPr lang="pl-PL" altLang="pl-PL" sz="1200" i="1" dirty="0" err="1">
                <a:solidFill>
                  <a:schemeClr val="accent2"/>
                </a:solidFill>
                <a:cs typeface="Arial"/>
              </a:rPr>
              <a:t>java.lang.RuntimeException</a:t>
            </a:r>
            <a:r>
              <a:rPr lang="pl-PL" altLang="pl-PL" sz="1200" i="1" dirty="0">
                <a:solidFill>
                  <a:schemeClr val="accent2"/>
                </a:solidFill>
                <a:cs typeface="Arial"/>
              </a:rPr>
              <a:t>"/&gt;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en-US" altLang="pl-PL" sz="1200" i="1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en-US" altLang="pl-PL" sz="1600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i="1" dirty="0" smtClean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i="1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i="1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99262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884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Podstawowe filtry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l-PL" altLang="pl-PL" sz="1200" i="1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smtClean="0">
                <a:cs typeface="Arial"/>
              </a:rPr>
              <a:t>Message </a:t>
            </a:r>
            <a:r>
              <a:rPr lang="pl-PL" altLang="pl-PL" sz="1200" dirty="0" err="1" smtClean="0">
                <a:cs typeface="Arial"/>
              </a:rPr>
              <a:t>Property</a:t>
            </a:r>
            <a:r>
              <a:rPr lang="pl-PL" altLang="pl-PL" sz="1200" dirty="0" smtClean="0">
                <a:cs typeface="Arial"/>
              </a:rPr>
              <a:t> test </a:t>
            </a:r>
            <a:r>
              <a:rPr lang="pl-PL" altLang="pl-PL" sz="1200" dirty="0" err="1" smtClean="0">
                <a:cs typeface="Arial"/>
              </a:rPr>
              <a:t>property</a:t>
            </a:r>
            <a:r>
              <a:rPr lang="pl-PL" altLang="pl-PL" sz="1200" dirty="0" smtClean="0">
                <a:cs typeface="Arial"/>
              </a:rPr>
              <a:t> komunikatu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&lt;message-property-filter pattern="Content-Type=text/xml" </a:t>
            </a:r>
            <a:r>
              <a:rPr lang="en-US" altLang="pl-PL" sz="1200" i="1" dirty="0" err="1">
                <a:solidFill>
                  <a:schemeClr val="accent2"/>
                </a:solidFill>
                <a:cs typeface="Arial"/>
              </a:rPr>
              <a:t>caseSensitive</a:t>
            </a: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="false"/&gt;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pl-PL" altLang="pl-PL" sz="1200" i="1" dirty="0" smtClean="0">
                <a:cs typeface="Arial"/>
              </a:rPr>
              <a:t>Oczywiście można to zrobić też </a:t>
            </a:r>
            <a:r>
              <a:rPr lang="pl-PL" altLang="pl-PL" sz="1200" i="1" dirty="0" err="1" smtClean="0">
                <a:cs typeface="Arial"/>
              </a:rPr>
              <a:t>expression</a:t>
            </a:r>
            <a:r>
              <a:rPr lang="pl-PL" altLang="pl-PL" sz="1200" i="1" dirty="0" smtClean="0">
                <a:cs typeface="Arial"/>
              </a:rPr>
              <a:t>, ten jest bardziej czytelny</a:t>
            </a:r>
            <a:endParaRPr lang="pl-PL" altLang="pl-PL" sz="1200" i="1" dirty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 smtClean="0">
                <a:cs typeface="Arial"/>
              </a:rPr>
              <a:t>Logic</a:t>
            </a:r>
            <a:r>
              <a:rPr lang="pl-PL" altLang="pl-PL" sz="1200" dirty="0" smtClean="0">
                <a:cs typeface="Arial"/>
              </a:rPr>
              <a:t> – filtry logiczne które pozwalają komponować złożone warunki z kilku filtrów</a:t>
            </a:r>
            <a:endParaRPr lang="pl-PL" altLang="pl-PL" sz="1200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&lt;and-filter&gt;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  &lt;payload-type-filter </a:t>
            </a:r>
            <a:r>
              <a:rPr lang="en-US" altLang="pl-PL" sz="1200" i="1" dirty="0" err="1">
                <a:solidFill>
                  <a:schemeClr val="accent2"/>
                </a:solidFill>
                <a:cs typeface="Arial"/>
              </a:rPr>
              <a:t>expectedType</a:t>
            </a: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="</a:t>
            </a:r>
            <a:r>
              <a:rPr lang="en-US" altLang="pl-PL" sz="1200" i="1" dirty="0" err="1">
                <a:solidFill>
                  <a:schemeClr val="accent2"/>
                </a:solidFill>
                <a:cs typeface="Arial"/>
              </a:rPr>
              <a:t>java.lang.String</a:t>
            </a: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"/&gt;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  &lt;regex-filter pattern="the quick brown (.*)"/&gt;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en-US" altLang="pl-PL" sz="1200" i="1" dirty="0">
                <a:solidFill>
                  <a:schemeClr val="accent2"/>
                </a:solidFill>
                <a:cs typeface="Arial"/>
              </a:rPr>
              <a:t>&lt;/and-filter&gt;</a:t>
            </a:r>
            <a:endParaRPr lang="pl-PL" altLang="pl-PL" sz="1200" i="1" dirty="0">
              <a:solidFill>
                <a:schemeClr val="accent2"/>
              </a:solidFill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200" dirty="0" err="1" smtClean="0">
                <a:cs typeface="Arial"/>
              </a:rPr>
              <a:t>Custom</a:t>
            </a:r>
            <a:r>
              <a:rPr lang="pl-PL" altLang="pl-PL" sz="1200" dirty="0" smtClean="0">
                <a:cs typeface="Arial"/>
              </a:rPr>
              <a:t> </a:t>
            </a:r>
            <a:r>
              <a:rPr lang="pl-PL" altLang="pl-PL" sz="1200" dirty="0" err="1" smtClean="0">
                <a:cs typeface="Arial"/>
              </a:rPr>
              <a:t>filter</a:t>
            </a:r>
            <a:r>
              <a:rPr lang="pl-PL" altLang="pl-PL" sz="1200" dirty="0" smtClean="0">
                <a:cs typeface="Arial"/>
              </a:rPr>
              <a:t> – możliwość zaimplementowania własnego filtru. Wymagana implementacja </a:t>
            </a:r>
            <a:r>
              <a:rPr lang="pl-PL" altLang="pl-PL" sz="1200" dirty="0">
                <a:cs typeface="Arial"/>
              </a:rPr>
              <a:t>interfejsu </a:t>
            </a:r>
            <a:r>
              <a:rPr lang="pl-PL" altLang="pl-PL" sz="1200" dirty="0" err="1" smtClean="0">
                <a:cs typeface="Arial"/>
              </a:rPr>
              <a:t>org.mule.api.routing.filter.Filter</a:t>
            </a:r>
            <a:r>
              <a:rPr lang="pl-PL" altLang="pl-PL" sz="1200" dirty="0" smtClean="0">
                <a:cs typeface="Arial"/>
              </a:rPr>
              <a:t> w Java</a:t>
            </a:r>
            <a:endParaRPr lang="en-US" altLang="pl-PL" sz="1600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i="1" dirty="0" smtClean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i="1" dirty="0">
              <a:cs typeface="Arial"/>
            </a:endParaRP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lang="pl-PL" altLang="pl-PL" sz="1600" i="1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975818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Komponenty grupy </a:t>
            </a:r>
            <a:r>
              <a:rPr kumimoji="0" lang="pl-PL" alt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</a:t>
            </a: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Control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Komponenty odpowiedzialne za przepływ wiadomości, sterowanie, routing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Wiele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z nich jest implementacją standardowych wzorców integracyjnych np. Message Content Router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Niektóre jak np. </a:t>
            </a:r>
            <a:r>
              <a:rPr kumimoji="0" lang="pl-PL" alt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APIKit</a:t>
            </a: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Router wymagają integracji z </a:t>
            </a:r>
            <a:r>
              <a:rPr kumimoji="0" lang="pl-PL" alt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input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sourcem</a:t>
            </a: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158821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Podstawowe komponenty </a:t>
            </a:r>
            <a:r>
              <a:rPr kumimoji="0" lang="pl-PL" alt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</a:t>
            </a:r>
            <a:r>
              <a:rPr kumimoji="0" lang="pl-PL" altLang="pl-PL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Control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err="1" smtClean="0">
                <a:cs typeface="Arial"/>
              </a:rPr>
              <a:t>APIKit</a:t>
            </a:r>
            <a:r>
              <a:rPr lang="pl-PL" altLang="pl-PL" sz="1600" dirty="0" smtClean="0">
                <a:cs typeface="Arial"/>
              </a:rPr>
              <a:t> Router, SOAP Router – omówione dokładnie w blokach o REST i SOAP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Choice – </a:t>
            </a:r>
            <a:r>
              <a:rPr kumimoji="0" lang="pl-PL" alt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koponent</a:t>
            </a: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w zależności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od spełnienia określonego warunku pozwala przepuścić komunikat daną ścieżką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baseline="0" dirty="0" err="1" smtClean="0">
                <a:cs typeface="Arial"/>
              </a:rPr>
              <a:t>Splittery</a:t>
            </a:r>
            <a:r>
              <a:rPr lang="pl-PL" altLang="pl-PL" sz="1600" baseline="0" dirty="0" smtClean="0">
                <a:cs typeface="Arial"/>
              </a:rPr>
              <a:t>/Agregatory</a:t>
            </a:r>
            <a:r>
              <a:rPr lang="pl-PL" altLang="pl-PL" sz="1600" dirty="0" smtClean="0">
                <a:cs typeface="Arial"/>
              </a:rPr>
              <a:t> – komponenty odpowiedzialne za rozbicie komunikatu na wiele mniejszych komunikatów, przetworzenie ich oddzielnie i na końcu zebranie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Scatter-Gather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pozwala na równoległe przetwarzanie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payloadu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(kopią) niezależnymi ścieżkami </a:t>
            </a: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584663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Komponenty grupy </a:t>
            </a:r>
            <a:r>
              <a:rPr kumimoji="0" lang="pl-PL" alt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Scope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Grupa komponentów pozwalająca zawrzeć sekwencję kroków w swojej podprzestrzeni, mówiąc bardzo ogólnie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Mamy grupę komponentów która po prostu grupuje czynności jak </a:t>
            </a:r>
            <a:r>
              <a:rPr lang="pl-PL" altLang="pl-PL" sz="1600" dirty="0" err="1" smtClean="0">
                <a:cs typeface="Arial"/>
              </a:rPr>
              <a:t>Flow</a:t>
            </a:r>
            <a:r>
              <a:rPr lang="pl-PL" altLang="pl-PL" sz="1600" dirty="0" smtClean="0">
                <a:cs typeface="Arial"/>
              </a:rPr>
              <a:t>, </a:t>
            </a:r>
            <a:r>
              <a:rPr lang="pl-PL" altLang="pl-PL" sz="1600" dirty="0" err="1" smtClean="0">
                <a:cs typeface="Arial"/>
              </a:rPr>
              <a:t>SubFlow</a:t>
            </a:r>
            <a:endParaRPr lang="pl-PL" altLang="pl-PL" sz="16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Mamy grupę komponentów która robi coś specyficznego z grupą czynności </a:t>
            </a:r>
            <a:r>
              <a:rPr lang="pl-PL" altLang="pl-PL" sz="1600" dirty="0" err="1" smtClean="0">
                <a:cs typeface="Arial"/>
              </a:rPr>
              <a:t>zawartejw</a:t>
            </a:r>
            <a:r>
              <a:rPr lang="pl-PL" altLang="pl-PL" sz="1600" dirty="0" smtClean="0">
                <a:cs typeface="Arial"/>
              </a:rPr>
              <a:t> ramach takiego </a:t>
            </a:r>
            <a:r>
              <a:rPr lang="pl-PL" altLang="pl-PL" sz="1600" dirty="0" err="1" smtClean="0">
                <a:cs typeface="Arial"/>
              </a:rPr>
              <a:t>scopa</a:t>
            </a:r>
            <a:r>
              <a:rPr lang="pl-PL" altLang="pl-PL" sz="1600" dirty="0" smtClean="0">
                <a:cs typeface="Arial"/>
              </a:rPr>
              <a:t> np. </a:t>
            </a:r>
            <a:r>
              <a:rPr lang="pl-PL" altLang="pl-PL" sz="1600" dirty="0" err="1" smtClean="0">
                <a:cs typeface="Arial"/>
              </a:rPr>
              <a:t>Pool</a:t>
            </a:r>
            <a:r>
              <a:rPr lang="pl-PL" altLang="pl-PL" sz="1600" dirty="0" smtClean="0">
                <a:cs typeface="Arial"/>
              </a:rPr>
              <a:t>, </a:t>
            </a:r>
            <a:r>
              <a:rPr lang="pl-PL" altLang="pl-PL" sz="1600" dirty="0" err="1" smtClean="0">
                <a:cs typeface="Arial"/>
              </a:rPr>
              <a:t>ForEach</a:t>
            </a:r>
            <a:r>
              <a:rPr lang="pl-PL" altLang="pl-PL" sz="1600" dirty="0" smtClean="0">
                <a:cs typeface="Arial"/>
              </a:rPr>
              <a:t>, </a:t>
            </a:r>
            <a:r>
              <a:rPr lang="pl-PL" altLang="pl-PL" sz="1600" dirty="0" err="1" smtClean="0">
                <a:cs typeface="Arial"/>
              </a:rPr>
              <a:t>Transactional</a:t>
            </a:r>
            <a:endParaRPr lang="pl-PL" altLang="pl-PL" sz="16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err="1" smtClean="0">
                <a:cs typeface="Arial"/>
              </a:rPr>
              <a:t>AsynchScope</a:t>
            </a:r>
            <a:endParaRPr lang="pl-PL" altLang="pl-PL" sz="16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699331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Komponenty grupy Component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dirty="0" smtClean="0">
                <a:cs typeface="Arial"/>
              </a:rPr>
              <a:t>Ciężko jednoznacznie określić ich przeznaczenie, są tu wszystkie które nie pasują do pozostałych grup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Mamy komponenty odpowiedzialne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za wywołanie zewnętrznego kodu jak Java, JavaScript,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Groovy</a:t>
            </a:r>
            <a:endParaRPr kumimoji="0" lang="pl-PL" altLang="pl-PL" sz="16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baseline="0" dirty="0" smtClean="0">
                <a:cs typeface="Arial"/>
              </a:rPr>
              <a:t>Kostkę</a:t>
            </a:r>
            <a:r>
              <a:rPr lang="pl-PL" altLang="pl-PL" sz="1600" dirty="0" smtClean="0">
                <a:cs typeface="Arial"/>
              </a:rPr>
              <a:t> logującą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Czy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komponent CXF omówiony w rozdziale o SOAP</a:t>
            </a: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42391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Utworzenie projektu </a:t>
            </a:r>
            <a:r>
              <a:rPr lang="pl-PL" dirty="0" smtClean="0"/>
              <a:t>z wykorzystaniem komponentów Mule zgodnych z rozdziałem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215900" marR="0" lvl="0" indent="-215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Mule ESB</a:t>
            </a:r>
            <a:endParaRPr kumimoji="0" lang="pl-PL" altLang="pl-P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215900" marR="0" lvl="0" indent="-21590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www.sages.com.pl</a:t>
            </a:r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Utworzenie projektu w Studio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JMS Input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HTTP Input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</a:t>
            </a: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filtrów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</a:t>
            </a:r>
            <a:r>
              <a:rPr lang="pl-PL" altLang="pl-PL" dirty="0" err="1" smtClean="0">
                <a:cs typeface="Arial"/>
              </a:rPr>
              <a:t>flow</a:t>
            </a:r>
            <a:r>
              <a:rPr lang="pl-PL" altLang="pl-PL" dirty="0" smtClean="0">
                <a:cs typeface="Arial"/>
              </a:rPr>
              <a:t> </a:t>
            </a:r>
            <a:r>
              <a:rPr lang="pl-PL" altLang="pl-PL" dirty="0" err="1" smtClean="0">
                <a:cs typeface="Arial"/>
              </a:rPr>
              <a:t>control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JMS </a:t>
            </a:r>
            <a:r>
              <a:rPr kumimoji="0" lang="pl-PL" altLang="pl-PL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Output</a:t>
            </a:r>
            <a:endParaRPr kumimoji="0" lang="pl-PL" altLang="pl-PL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Wykorzystanie </a:t>
            </a:r>
            <a:r>
              <a:rPr lang="pl-PL" altLang="pl-PL" dirty="0" err="1" smtClean="0">
                <a:cs typeface="Arial"/>
              </a:rPr>
              <a:t>AsynchScope</a:t>
            </a:r>
            <a:endParaRPr kumimoji="0" lang="pl-PL" altLang="pl-PL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858837" marR="0" lvl="2" indent="0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525091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Cele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Omówienie poszczególnych grup komponentów dostępnych na platformie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>
                <a:cs typeface="Arial"/>
              </a:rPr>
              <a:t>Przedstawienie działania wybranych komponentów z poszczególnych grup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Realizacja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warsztatów w oparciu o wybrane komponenty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246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err="1" smtClean="0">
                <a:cs typeface="Arial"/>
              </a:rPr>
              <a:t>ActiveMQ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</a:t>
            </a: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pl-PL" altLang="pl-PL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ActiveMQ</a:t>
            </a:r>
            <a:endParaRPr kumimoji="0" lang="pl-PL" altLang="pl-PL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baseline="0" dirty="0" smtClean="0">
                <a:cs typeface="Arial"/>
              </a:rPr>
              <a:t>Wykorzystanie</a:t>
            </a:r>
            <a:r>
              <a:rPr lang="pl-PL" altLang="pl-PL" dirty="0" smtClean="0">
                <a:cs typeface="Arial"/>
              </a:rPr>
              <a:t> konsoli </a:t>
            </a:r>
            <a:r>
              <a:rPr lang="pl-PL" altLang="pl-PL" dirty="0" err="1" smtClean="0">
                <a:cs typeface="Arial"/>
              </a:rPr>
              <a:t>ActiveMQ</a:t>
            </a:r>
            <a:endParaRPr kumimoji="0" lang="pl-PL" altLang="pl-PL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858837" marR="0" lvl="2" indent="0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400882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Grupy komponentów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err="1" smtClean="0">
                <a:cs typeface="Arial"/>
              </a:rPr>
              <a:t>Scopes</a:t>
            </a:r>
            <a:endParaRPr lang="pl-PL" altLang="pl-PL" sz="2400" dirty="0" smtClean="0"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Transformers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smtClean="0">
                <a:cs typeface="Arial"/>
              </a:rPr>
              <a:t>Filters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err="1" smtClean="0">
                <a:cs typeface="Arial"/>
              </a:rPr>
              <a:t>Flow</a:t>
            </a:r>
            <a:r>
              <a:rPr lang="pl-PL" altLang="pl-PL" sz="2400" dirty="0" smtClean="0">
                <a:cs typeface="Arial"/>
              </a:rPr>
              <a:t> Control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Error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Handling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baseline="0" dirty="0" smtClean="0">
                <a:cs typeface="Arial"/>
              </a:rPr>
              <a:t>Components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617327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Komponenty grupy </a:t>
            </a:r>
            <a:r>
              <a:rPr kumimoji="0" lang="pl-PL" alt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Connectors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/>
              <a:t>Odbierają </a:t>
            </a:r>
            <a:r>
              <a:rPr lang="pl-PL" altLang="pl-PL" sz="2000" dirty="0" smtClean="0"/>
              <a:t>/ wysyłają dane pomiędzy Mule a zewnętrznymi systemami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Wyróżniamy 2 typy </a:t>
            </a:r>
            <a:r>
              <a:rPr lang="pl-PL" altLang="pl-PL" sz="2000" dirty="0" err="1" smtClean="0"/>
              <a:t>endpoint-based</a:t>
            </a:r>
            <a:r>
              <a:rPr lang="pl-PL" altLang="pl-PL" sz="2000" dirty="0" smtClean="0"/>
              <a:t> oraz </a:t>
            </a:r>
            <a:r>
              <a:rPr lang="pl-PL" altLang="pl-PL" sz="2000" dirty="0" err="1" smtClean="0"/>
              <a:t>operation-based</a:t>
            </a:r>
            <a:endParaRPr lang="pl-PL" altLang="pl-PL" sz="2000" dirty="0" smtClean="0"/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Konfigurowane za pomocą Global Connector </a:t>
            </a:r>
            <a:r>
              <a:rPr lang="pl-PL" altLang="pl-PL" sz="2000" dirty="0" err="1" smtClean="0"/>
              <a:t>Configuration</a:t>
            </a:r>
            <a:endParaRPr lang="pl-PL" altLang="pl-PL" sz="2000" dirty="0" smtClean="0"/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Istnieje grupa komponentów z </a:t>
            </a:r>
            <a:r>
              <a:rPr lang="pl-PL" altLang="pl-PL" sz="2000" dirty="0" err="1" smtClean="0"/>
              <a:t>możliwościa</a:t>
            </a:r>
            <a:r>
              <a:rPr lang="pl-PL" altLang="pl-PL" sz="2000" dirty="0" smtClean="0"/>
              <a:t> definiowana na poziomie projektu domenowego</a:t>
            </a:r>
            <a:endParaRPr lang="pl-PL" altLang="pl-PL" sz="2000" dirty="0"/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06021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err="1" smtClean="0"/>
              <a:t>Endpoint-based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connectors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/>
              <a:t>W przepływie skonfigurowane jako </a:t>
            </a:r>
            <a:r>
              <a:rPr lang="pl-PL" altLang="pl-PL" sz="2000" dirty="0" err="1"/>
              <a:t>inbound</a:t>
            </a:r>
            <a:r>
              <a:rPr lang="pl-PL" altLang="pl-PL" sz="2000" dirty="0"/>
              <a:t> lub </a:t>
            </a:r>
            <a:r>
              <a:rPr lang="pl-PL" altLang="pl-PL" sz="2000" dirty="0" err="1"/>
              <a:t>outbound</a:t>
            </a:r>
            <a:r>
              <a:rPr lang="pl-PL" altLang="pl-PL" sz="2000" dirty="0"/>
              <a:t> </a:t>
            </a:r>
            <a:r>
              <a:rPr lang="pl-PL" altLang="pl-PL" sz="2000" dirty="0" err="1" smtClean="0"/>
              <a:t>endpoint</a:t>
            </a:r>
            <a:endParaRPr lang="pl-PL" altLang="pl-PL" sz="2000" dirty="0" smtClean="0"/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err="1" smtClean="0"/>
              <a:t>Inbound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endpoint</a:t>
            </a:r>
            <a:r>
              <a:rPr lang="pl-PL" altLang="pl-PL" sz="2000" dirty="0" smtClean="0"/>
              <a:t> to obsługa komunikatu przychodzącego do szyny, i procesowanie go w bloku </a:t>
            </a:r>
            <a:r>
              <a:rPr lang="pl-PL" altLang="pl-PL" sz="2000" dirty="0" err="1" smtClean="0"/>
              <a:t>message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processor</a:t>
            </a:r>
            <a:endParaRPr lang="pl-PL" altLang="pl-PL" sz="2000" dirty="0" smtClean="0"/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err="1" smtClean="0"/>
              <a:t>Outbound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endpoint</a:t>
            </a:r>
            <a:r>
              <a:rPr lang="pl-PL" altLang="pl-PL" sz="2000" dirty="0" smtClean="0"/>
              <a:t> to konektor umiejscowiony w ramach </a:t>
            </a:r>
            <a:r>
              <a:rPr lang="pl-PL" altLang="pl-PL" sz="2000" dirty="0" err="1" smtClean="0"/>
              <a:t>message</a:t>
            </a:r>
            <a:r>
              <a:rPr lang="pl-PL" altLang="pl-PL" sz="2000" dirty="0"/>
              <a:t> </a:t>
            </a:r>
            <a:r>
              <a:rPr lang="pl-PL" altLang="pl-PL" sz="2000" dirty="0" err="1" smtClean="0"/>
              <a:t>processor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odpowiedzilany</a:t>
            </a:r>
            <a:r>
              <a:rPr lang="pl-PL" altLang="pl-PL" sz="2000" dirty="0" smtClean="0"/>
              <a:t> za przekazanie komunikatu na zewnątrz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599804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err="1" smtClean="0"/>
              <a:t>Endpoint-based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connectors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050" name="Picture 2" descr="endpointba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52936"/>
            <a:ext cx="1944216" cy="21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27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err="1" smtClean="0"/>
              <a:t>Operation-based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connectors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Definiują </a:t>
            </a:r>
            <a:r>
              <a:rPr lang="pl-PL" altLang="pl-PL" sz="2000" dirty="0" err="1" smtClean="0"/>
              <a:t>konkretą</a:t>
            </a:r>
            <a:r>
              <a:rPr lang="pl-PL" altLang="pl-PL" sz="2000" dirty="0" smtClean="0"/>
              <a:t> operację do wykonania za pośrednictwem konektora np. SELECT dla </a:t>
            </a:r>
            <a:r>
              <a:rPr lang="pl-PL" altLang="pl-PL" sz="2000" dirty="0" err="1" smtClean="0"/>
              <a:t>db</a:t>
            </a:r>
            <a:r>
              <a:rPr lang="pl-PL" altLang="pl-PL" sz="2000" dirty="0" smtClean="0"/>
              <a:t> lub PUT dla HTTP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Mogą występować jako </a:t>
            </a:r>
            <a:r>
              <a:rPr lang="pl-PL" altLang="pl-PL" sz="2000" dirty="0" err="1" smtClean="0"/>
              <a:t>input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source</a:t>
            </a:r>
            <a:r>
              <a:rPr lang="pl-PL" altLang="pl-PL" sz="2000" dirty="0" smtClean="0"/>
              <a:t> dla przepływu np. HTTP z wystawioną operacją GET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Mogą występować w bloku </a:t>
            </a:r>
            <a:r>
              <a:rPr lang="pl-PL" altLang="pl-PL" sz="2000" dirty="0" err="1" smtClean="0"/>
              <a:t>message-processor</a:t>
            </a:r>
            <a:r>
              <a:rPr lang="pl-PL" altLang="pl-PL" sz="2000" dirty="0" smtClean="0"/>
              <a:t> jako operacje do wykonania na systemie zewnętrznym, np. HTTP </a:t>
            </a:r>
            <a:r>
              <a:rPr lang="pl-PL" altLang="pl-PL" sz="2000" dirty="0" err="1" smtClean="0"/>
              <a:t>Requestor</a:t>
            </a:r>
            <a:r>
              <a:rPr lang="pl-PL" altLang="pl-PL" sz="2000" dirty="0" smtClean="0"/>
              <a:t> z operacją POST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988212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err="1" smtClean="0"/>
              <a:t>Operation-based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connectors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3074" name="Picture 2" descr="operationba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28765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98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Komponenty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000" dirty="0" smtClean="0"/>
              <a:t>JMS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Komponent pozwalający na integrację z silnikami kolejkowymi korzystającymi ze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standardu JMS np.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ActiveMQ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czy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Websphere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MQ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baseline="0" dirty="0" smtClean="0">
                <a:cs typeface="Arial"/>
              </a:rPr>
              <a:t>Pracujemy w trybie </a:t>
            </a:r>
            <a:r>
              <a:rPr lang="pl-PL" altLang="pl-PL" sz="1600" baseline="0" dirty="0" err="1" smtClean="0">
                <a:cs typeface="Arial"/>
              </a:rPr>
              <a:t>point-to-point</a:t>
            </a:r>
            <a:r>
              <a:rPr lang="pl-PL" altLang="pl-PL" sz="1600" baseline="0" dirty="0" smtClean="0">
                <a:cs typeface="Arial"/>
              </a:rPr>
              <a:t> oraz </a:t>
            </a:r>
            <a:r>
              <a:rPr lang="pl-PL" altLang="pl-PL" sz="1600" baseline="0" dirty="0" err="1" smtClean="0">
                <a:cs typeface="Arial"/>
              </a:rPr>
              <a:t>publish</a:t>
            </a:r>
            <a:r>
              <a:rPr lang="pl-PL" altLang="pl-PL" sz="1600" dirty="0" smtClean="0">
                <a:cs typeface="Arial"/>
              </a:rPr>
              <a:t> and </a:t>
            </a:r>
            <a:r>
              <a:rPr lang="pl-PL" altLang="pl-PL" sz="1600" dirty="0" err="1" smtClean="0">
                <a:cs typeface="Arial"/>
              </a:rPr>
              <a:t>subscribe</a:t>
            </a:r>
            <a:endParaRPr lang="pl-PL" altLang="pl-PL" sz="16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Konfiguracja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w oparciu o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prefediniowane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konfiguracje dla </a:t>
            </a:r>
            <a:r>
              <a:rPr kumimoji="0" lang="pl-PL" altLang="pl-PL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polularnych</a:t>
            </a:r>
            <a:r>
              <a:rPr kumimoji="0" lang="pl-PL" altLang="pl-PL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silników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1600" baseline="0" dirty="0" smtClean="0">
                <a:cs typeface="Arial"/>
              </a:rPr>
              <a:t>Można</a:t>
            </a:r>
            <a:r>
              <a:rPr lang="pl-PL" altLang="pl-PL" sz="1600" dirty="0" smtClean="0">
                <a:cs typeface="Arial"/>
              </a:rPr>
              <a:t> też za pomocą </a:t>
            </a:r>
            <a:r>
              <a:rPr lang="pl-PL" altLang="pl-PL" sz="1600" dirty="0" err="1" smtClean="0">
                <a:cs typeface="Arial"/>
              </a:rPr>
              <a:t>Springa</a:t>
            </a:r>
            <a:r>
              <a:rPr lang="pl-PL" altLang="pl-PL" sz="1600" dirty="0" smtClean="0">
                <a:cs typeface="Arial"/>
              </a:rPr>
              <a:t> podłączyć się do innych silników które nie mają predefiniowanych konfiguracji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Pracuje w trybie </a:t>
            </a:r>
            <a:r>
              <a:rPr kumimoji="0" lang="pl-PL" alt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inbound</a:t>
            </a:r>
            <a:r>
              <a:rPr kumimoji="0" lang="pl-PL" alt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oraz </a:t>
            </a:r>
            <a:r>
              <a:rPr kumimoji="0" lang="pl-PL" alt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outbound</a:t>
            </a:r>
            <a:endParaRPr kumimoji="0" lang="pl-PL" altLang="pl-P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945783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877</Words>
  <Application>Microsoft Office PowerPoint</Application>
  <PresentationFormat>On-screen Show (4:3)</PresentationFormat>
  <Paragraphs>219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2_Motyw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Warsztat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Pawel Pietrasz</cp:lastModifiedBy>
  <cp:revision>148</cp:revision>
  <cp:lastPrinted>1601-01-01T00:00:00Z</cp:lastPrinted>
  <dcterms:created xsi:type="dcterms:W3CDTF">2009-04-15T16:31:13Z</dcterms:created>
  <dcterms:modified xsi:type="dcterms:W3CDTF">2018-07-18T06:43:18Z</dcterms:modified>
</cp:coreProperties>
</file>