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256" r:id="rId3"/>
    <p:sldId id="320" r:id="rId4"/>
    <p:sldId id="343" r:id="rId5"/>
    <p:sldId id="351" r:id="rId6"/>
    <p:sldId id="353" r:id="rId7"/>
    <p:sldId id="354" r:id="rId8"/>
    <p:sldId id="352" r:id="rId9"/>
    <p:sldId id="355" r:id="rId10"/>
    <p:sldId id="356" r:id="rId11"/>
    <p:sldId id="344" r:id="rId12"/>
    <p:sldId id="357" r:id="rId13"/>
    <p:sldId id="358" r:id="rId14"/>
    <p:sldId id="359" r:id="rId15"/>
    <p:sldId id="345" r:id="rId16"/>
    <p:sldId id="346" r:id="rId17"/>
    <p:sldId id="360" r:id="rId18"/>
    <p:sldId id="361" r:id="rId19"/>
    <p:sldId id="363" r:id="rId20"/>
    <p:sldId id="347" r:id="rId21"/>
    <p:sldId id="366" r:id="rId22"/>
    <p:sldId id="348" r:id="rId23"/>
    <p:sldId id="364" r:id="rId24"/>
    <p:sldId id="365" r:id="rId25"/>
    <p:sldId id="349" r:id="rId26"/>
    <p:sldId id="341" r:id="rId27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109" d="100"/>
          <a:sy n="109" d="100"/>
        </p:scale>
        <p:origin x="1902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7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F2A1C-AD5D-4B1C-BEEC-1395303E149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B5A90-B181-4D13-84B3-6E63AC067D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4BFD-E8D8-4F7C-8848-995291A81B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A8C44E8-A6A9-4CBD-A835-4DCEF3205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5479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9E1C6-1B92-4E46-920C-4281EE8B35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48EB1D-96E9-4BD9-85B0-17FE3D58B3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575-8067-47CB-9CC9-EC2A56B31DD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C493555-D0E4-43D9-810B-828DA650756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03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03F4-3ED7-4F98-9E36-3B61291FC9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6D452-EA1D-4F72-B3CE-867EF4A781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217-DC7F-4180-A473-9F0391F1E42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D1177F-D7BE-4555-BA31-12A4D59BA83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403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B0112-CBF0-48C4-A289-612E8498108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371B71-BC50-4E1E-9EE2-4F4F9FDB28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F691-A251-49B6-A5DE-A8B194C9E30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7BF6EE1-EE36-4FDA-B0FE-FB6E860C22B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390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7D1B-7D7B-4D2B-81B3-3F6CC53F35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A5329-E1A0-4D4A-AA4D-3ED815C28E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A8DC7-48F6-4DD7-B8F0-559837A2D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276990-35F0-4F43-BE74-0651E09A38D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6860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6ABC8-7DDA-4640-B2E8-1D6900D3BDD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F4E0A-B855-4015-B2EB-B08E0D3523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8538-0CDC-48B7-92F8-80C561CB0B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B212728-AF62-48C0-89F4-600EB8D4497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517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8E04-7C3F-4B48-9805-8D9D13EDDC4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8A9FB-01D1-4D1A-82C0-8A6E6EF036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D265-55D9-44DA-8E2C-7F93CF4A93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D0E3CCA-DEB9-4F91-B735-A4C2C73630C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603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4DF08F-E4F5-4811-A88A-620364E5F0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831A53-F5B8-4738-9B2F-1F46A779F7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992C-2282-40A4-A339-A0A490870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C7E046C-797F-470D-A68F-0DF7C1AC08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71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125FE-F3A6-49D5-AC1C-AD7B4F17A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D141-08D3-4D86-82EB-38ED070296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DCB88-217D-424E-B100-93AEB261738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C7557C-9783-4E7A-9FD1-301A6C0D4ED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024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6C6C8-847E-44F1-ABBB-3F812B8F8F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C59C6-C07B-4CDB-BA91-B6228ACB2C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0C3A-CA92-4767-88FE-CDD922CC501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ADB2889-F5F5-47F1-A672-658184BC8F1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340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3B3741-9B80-44B5-8428-95F2EFB8C5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21023-FDEB-4C20-AC82-7BD8D3C9D6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10AE-3DFF-4CB1-A2EF-54D694A279E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5E7DA4A-568A-4666-B7F7-5327DDBDEF1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18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21A8A5-48A6-42AB-B846-24FA2481FC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659F1A65-7078-4383-BA1F-2833664A3B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0D296405-9EC2-4AA1-8EB4-082E1266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2769D757-4C06-4D6D-81CE-F51D9F7D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FE22C248-1AA6-4125-BEA7-07157C8F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BE46EA2-1180-4788-B682-8161187B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8667E4A-1516-40F5-A779-E5C05BBA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E47AEFF-1E4A-4A14-A1FF-DC95C3CB4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91231C5C-129A-45E6-AA4F-2C76FA1E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>
              <a:extLst>
                <a:ext uri="{FF2B5EF4-FFF2-40B4-BE49-F238E27FC236}">
                  <a16:creationId xmlns:a16="http://schemas.microsoft.com/office/drawing/2014/main" id="{E80CD059-0B49-4779-8C93-BB5DED97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A97FCF16-5C9E-44E8-8306-682F3140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603F54AE-5DDD-42DD-9678-72AA07E0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BD57CF0F-57B3-429B-BE70-798C9CE4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" y="188436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 dirty="0" smtClean="0">
                <a:solidFill>
                  <a:srgbClr val="FFFFFF"/>
                </a:solidFill>
              </a:rPr>
              <a:t>Integracja ESB</a:t>
            </a:r>
            <a:endParaRPr lang="pl-PL" altLang="pl-PL" sz="5000" dirty="0">
              <a:solidFill>
                <a:srgbClr val="FFFFFF"/>
              </a:solidFill>
            </a:endParaRP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Raml</a:t>
            </a:r>
            <a:r>
              <a:rPr lang="pl-PL" dirty="0" smtClean="0"/>
              <a:t> 1.0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Definiowanie kontraktu </a:t>
            </a:r>
            <a:r>
              <a:rPr lang="pl-PL" b="1" dirty="0" smtClean="0"/>
              <a:t>API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języku </a:t>
            </a:r>
            <a:r>
              <a:rPr lang="pl-PL" b="1" dirty="0" smtClean="0"/>
              <a:t>YAML</a:t>
            </a:r>
            <a:r>
              <a:rPr lang="pl-PL" dirty="0" smtClean="0"/>
              <a:t> (bazujący na tabulatorach)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Hierarchiczna struktura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8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Raml</a:t>
            </a:r>
            <a:r>
              <a:rPr lang="pl-PL" dirty="0" smtClean="0"/>
              <a:t> 1.0 - Zasoby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981200"/>
            <a:ext cx="5770984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Zasoby definiujemy hierarchicznie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Wyszczególniamy dostępne metody dla zasobów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{</a:t>
            </a:r>
            <a:r>
              <a:rPr lang="pl-PL" dirty="0" err="1" smtClean="0"/>
              <a:t>xyz</a:t>
            </a:r>
            <a:r>
              <a:rPr lang="pl-PL" dirty="0" smtClean="0"/>
              <a:t>} </a:t>
            </a:r>
            <a:r>
              <a:rPr lang="pl-PL" dirty="0" err="1" smtClean="0"/>
              <a:t>placeholder</a:t>
            </a:r>
            <a:r>
              <a:rPr lang="pl-PL" dirty="0" smtClean="0"/>
              <a:t> na identyfikator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27213"/>
            <a:ext cx="2016224" cy="347742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8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Raml</a:t>
            </a:r>
            <a:r>
              <a:rPr lang="pl-PL" dirty="0" smtClean="0"/>
              <a:t> 1.0 - Parametry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981200"/>
            <a:ext cx="5770984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b="1" dirty="0" smtClean="0"/>
              <a:t>Parametry Query i URI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Możliwość przypisania prostego typu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Domyślnie </a:t>
            </a:r>
            <a:r>
              <a:rPr lang="pl-PL" b="1" dirty="0" smtClean="0"/>
              <a:t>String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Możliwość ustalenia wymagalności pola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Domyślnie </a:t>
            </a:r>
            <a:r>
              <a:rPr lang="pl-PL" b="1" dirty="0" smtClean="0"/>
              <a:t>wymagane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38" y="2204864"/>
            <a:ext cx="2209800" cy="27051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4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Raml</a:t>
            </a:r>
            <a:r>
              <a:rPr lang="pl-PL" dirty="0" smtClean="0"/>
              <a:t> 1.0 – Typ danych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76872"/>
            <a:ext cx="8972550" cy="294322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APIKit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Narzędzie do budowania </a:t>
            </a:r>
            <a:r>
              <a:rPr lang="pl-PL" b="1" dirty="0" smtClean="0"/>
              <a:t>REST API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Wspiera tylko definicję w </a:t>
            </a:r>
            <a:r>
              <a:rPr lang="pl-PL" b="1" dirty="0" smtClean="0"/>
              <a:t>RAML 0.8 i 1.0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Edytor pliku RAML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Anypoint</a:t>
            </a:r>
            <a:r>
              <a:rPr lang="pl-PL" dirty="0" smtClean="0"/>
              <a:t> Platform </a:t>
            </a:r>
            <a:r>
              <a:rPr lang="pl-PL" dirty="0" smtClean="0">
                <a:solidFill>
                  <a:srgbClr val="C00000"/>
                </a:solidFill>
              </a:rPr>
              <a:t>(EE tylko!)</a:t>
            </a:r>
          </a:p>
          <a:p>
            <a:pPr marL="1141095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Design Center</a:t>
            </a:r>
          </a:p>
          <a:p>
            <a:pPr marL="1141095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API Manager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Anypoint</a:t>
            </a:r>
            <a:r>
              <a:rPr lang="pl-PL" dirty="0" smtClean="0"/>
              <a:t>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APIKit</a:t>
            </a:r>
            <a:r>
              <a:rPr lang="pl-PL" dirty="0" smtClean="0"/>
              <a:t> -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Umieszczamy plik z </a:t>
            </a:r>
            <a:r>
              <a:rPr lang="pl-PL" dirty="0" err="1" smtClean="0"/>
              <a:t>raml</a:t>
            </a:r>
            <a:r>
              <a:rPr lang="pl-PL" dirty="0" smtClean="0"/>
              <a:t> w katalogu </a:t>
            </a:r>
            <a:r>
              <a:rPr lang="pl-PL" b="1" dirty="0" err="1" smtClean="0"/>
              <a:t>src</a:t>
            </a:r>
            <a:r>
              <a:rPr lang="pl-PL" b="1" dirty="0" smtClean="0"/>
              <a:t>/</a:t>
            </a:r>
            <a:r>
              <a:rPr lang="pl-PL" b="1" dirty="0" err="1" smtClean="0"/>
              <a:t>main</a:t>
            </a:r>
            <a:r>
              <a:rPr lang="pl-PL" b="1" dirty="0" smtClean="0"/>
              <a:t>/</a:t>
            </a:r>
            <a:r>
              <a:rPr lang="pl-PL" b="1" dirty="0" err="1" smtClean="0"/>
              <a:t>api</a:t>
            </a:r>
            <a:endParaRPr lang="pl-PL" b="1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Generujemy przepływy Mule &gt;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Flows</a:t>
            </a:r>
            <a:r>
              <a:rPr lang="pl-PL" dirty="0" smtClean="0"/>
              <a:t> from REST API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Główny przepływu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Przepływy prywatne dla każdego zasoby i metody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41" y="5503863"/>
            <a:ext cx="5400675" cy="72390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1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APIKit</a:t>
            </a:r>
            <a:r>
              <a:rPr lang="pl-PL" dirty="0" smtClean="0"/>
              <a:t> -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915891"/>
            <a:ext cx="5050904" cy="36080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8 przepływów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/</a:t>
            </a:r>
            <a:r>
              <a:rPr lang="pl-PL" dirty="0" err="1" smtClean="0"/>
              <a:t>books</a:t>
            </a:r>
            <a:r>
              <a:rPr lang="pl-PL" dirty="0" smtClean="0"/>
              <a:t> – 3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/</a:t>
            </a:r>
            <a:r>
              <a:rPr lang="pl-PL" dirty="0" err="1" smtClean="0"/>
              <a:t>books</a:t>
            </a:r>
            <a:r>
              <a:rPr lang="pl-PL" dirty="0" smtClean="0"/>
              <a:t>/{</a:t>
            </a:r>
            <a:r>
              <a:rPr lang="pl-PL" dirty="0" err="1" smtClean="0"/>
              <a:t>titile</a:t>
            </a:r>
            <a:r>
              <a:rPr lang="pl-PL" dirty="0" smtClean="0"/>
              <a:t>} – 3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/</a:t>
            </a:r>
            <a:r>
              <a:rPr lang="pl-PL" dirty="0" err="1" smtClean="0"/>
              <a:t>books</a:t>
            </a:r>
            <a:r>
              <a:rPr lang="pl-PL" dirty="0" smtClean="0"/>
              <a:t>/{</a:t>
            </a:r>
            <a:r>
              <a:rPr lang="pl-PL" dirty="0" err="1" smtClean="0"/>
              <a:t>title</a:t>
            </a:r>
            <a:r>
              <a:rPr lang="pl-PL" dirty="0" smtClean="0"/>
              <a:t>}/</a:t>
            </a:r>
            <a:r>
              <a:rPr lang="pl-PL" dirty="0" err="1" smtClean="0"/>
              <a:t>author</a:t>
            </a:r>
            <a:r>
              <a:rPr lang="pl-PL" dirty="0"/>
              <a:t> </a:t>
            </a:r>
            <a:r>
              <a:rPr lang="pl-PL" dirty="0" smtClean="0"/>
              <a:t>– 1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/</a:t>
            </a:r>
            <a:r>
              <a:rPr lang="pl-PL" dirty="0" err="1" smtClean="0"/>
              <a:t>books</a:t>
            </a:r>
            <a:r>
              <a:rPr lang="pl-PL" dirty="0" smtClean="0"/>
              <a:t>/{</a:t>
            </a:r>
            <a:r>
              <a:rPr lang="pl-PL" dirty="0" err="1" smtClean="0"/>
              <a:t>title</a:t>
            </a:r>
            <a:r>
              <a:rPr lang="pl-PL" dirty="0" smtClean="0"/>
              <a:t>}/</a:t>
            </a:r>
            <a:r>
              <a:rPr lang="pl-PL" dirty="0" err="1" smtClean="0"/>
              <a:t>publisher</a:t>
            </a:r>
            <a:r>
              <a:rPr lang="pl-PL" dirty="0" smtClean="0"/>
              <a:t> - 1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1"/>
            <a:ext cx="2016224" cy="347742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APIkit</a:t>
            </a:r>
            <a:r>
              <a:rPr lang="pl-PL" dirty="0" smtClean="0"/>
              <a:t>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981201"/>
            <a:ext cx="6096000" cy="3680048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Komponent routujący ruch do odpowiednich prywatnych przepływów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Walidacja wiadomości przychodzących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Odrzucanie komunikatów niezgodnych z plikiem </a:t>
            </a:r>
            <a:r>
              <a:rPr lang="pl-PL" sz="2800" dirty="0" err="1" smtClean="0"/>
              <a:t>raml</a:t>
            </a:r>
            <a:r>
              <a:rPr lang="pl-PL" sz="2800" dirty="0" smtClean="0"/>
              <a:t>.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Brak walidacji wiadomości zwracanych do klienta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2066925" cy="307657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9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Routera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4221088"/>
            <a:ext cx="8289676" cy="144016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Wskazanie na plik z kontraktem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Możliwość włączenia konsoli, walidacji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4790918" cy="2664296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usługi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b="1" dirty="0" err="1" smtClean="0"/>
              <a:t>Postman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standalone</a:t>
            </a:r>
            <a:r>
              <a:rPr lang="pl-PL" dirty="0" smtClean="0"/>
              <a:t>, wtyczka Chrome)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1022"/>
            <a:ext cx="5286375" cy="305752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 smtClean="0">
                <a:solidFill>
                  <a:schemeClr val="tx1"/>
                </a:solidFill>
              </a:rPr>
              <a:t>Definiowanie usług REST</a:t>
            </a:r>
            <a:endParaRPr lang="pl-PL" altLang="pl-PL" sz="4400" dirty="0">
              <a:solidFill>
                <a:schemeClr val="tx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Cele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projektowania prostych usług zgodnie z REST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wykorzystania </a:t>
            </a:r>
            <a:r>
              <a:rPr lang="pl-PL" altLang="pl-PL" dirty="0" err="1" smtClean="0">
                <a:cs typeface="Arial"/>
              </a:rPr>
              <a:t>APIKit</a:t>
            </a:r>
            <a:endParaRPr lang="pl-PL" altLang="pl-PL" dirty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Publikowanie usługi REST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Konsumowanie usług REST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90077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Utworzenie projektu z użyciem </a:t>
            </a:r>
            <a:r>
              <a:rPr lang="pl-PL" dirty="0" err="1" smtClean="0"/>
              <a:t>APIKit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Wywoływanie usługi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8013" cy="3968079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Komponent HTTP </a:t>
            </a:r>
            <a:r>
              <a:rPr lang="pl-PL" dirty="0" err="1" smtClean="0"/>
              <a:t>Request</a:t>
            </a:r>
            <a:r>
              <a:rPr lang="pl-PL" dirty="0" smtClean="0"/>
              <a:t> i HTTP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endParaRPr lang="pl-PL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Konfiguracja ustawień URL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Path</a:t>
            </a:r>
            <a:r>
              <a:rPr lang="pl-PL" dirty="0" smtClean="0"/>
              <a:t> – ścieżka do zasobu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Method – metoda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981201"/>
            <a:ext cx="1278434" cy="1366602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2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Wywoływanie usługi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8013" cy="3968079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Dodatkowe parametry definiujemy w sekcji </a:t>
            </a:r>
            <a:r>
              <a:rPr lang="pl-PL" b="1" dirty="0" err="1" smtClean="0"/>
              <a:t>Parameters</a:t>
            </a:r>
            <a:r>
              <a:rPr lang="pl-PL" dirty="0" smtClean="0"/>
              <a:t>: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Nagłówki,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Query oraz URI parametry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Wyrażenie MEL bądź ciąg znaków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89" y="4720856"/>
            <a:ext cx="3816424" cy="1518362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Wywoływanie usługi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8013" cy="3968079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Metadane</a:t>
            </a:r>
            <a:endParaRPr lang="pl-PL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Dostępne zasoby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Dostępne metody dla zasobów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Model danych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Konfigurowane w </a:t>
            </a:r>
            <a:r>
              <a:rPr lang="pl-PL" b="1" dirty="0" smtClean="0"/>
              <a:t>HTTP </a:t>
            </a:r>
            <a:r>
              <a:rPr lang="pl-PL" b="1" dirty="0" err="1" smtClean="0"/>
              <a:t>Request</a:t>
            </a:r>
            <a:r>
              <a:rPr lang="pl-PL" b="1" dirty="0" smtClean="0"/>
              <a:t> </a:t>
            </a:r>
            <a:r>
              <a:rPr lang="pl-PL" b="1" dirty="0" err="1" smtClean="0"/>
              <a:t>Configuration</a:t>
            </a:r>
            <a:endParaRPr lang="pl-PL" b="1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Podpięcie definicji </a:t>
            </a:r>
            <a:r>
              <a:rPr lang="pl-PL" dirty="0" err="1" smtClean="0"/>
              <a:t>raml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725777"/>
            <a:ext cx="5686425" cy="74295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6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Uwierzytelnianie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5" y="2127255"/>
            <a:ext cx="3192278" cy="2319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4783523"/>
            <a:ext cx="6858000" cy="11334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6165544">
            <a:off x="5232166" y="4277044"/>
            <a:ext cx="743743" cy="57606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42206" y="4991378"/>
            <a:ext cx="2493690" cy="381838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Wywoływanie kilku operacji usługi REST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smtClean="0">
                <a:latin typeface="Arial Black" panose="020B0A04020102020204" pitchFamily="34" charset="0"/>
              </a:rPr>
              <a:t>5</a:t>
            </a:r>
            <a:endParaRPr lang="pl-PL" altLang="pl-PL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Usługi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>
                <a:cs typeface="Arial"/>
              </a:rPr>
              <a:t>Bazuje na protokole HTTP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>
                <a:cs typeface="Arial"/>
              </a:rPr>
              <a:t>Nie potrzeba ekstra bibliotek żeby pracować z REST API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>
                <a:cs typeface="Arial"/>
              </a:rPr>
              <a:t>Duży poziom elastyczności w stosunku do usługi SOAP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>
                <a:cs typeface="Arial"/>
              </a:rPr>
              <a:t>Nie związany z żadną konkretną reprezentacją danych (XML, JSON</a:t>
            </a:r>
            <a:r>
              <a:rPr lang="pl-PL" altLang="pl-PL" dirty="0" smtClean="0">
                <a:cs typeface="Arial"/>
              </a:rPr>
              <a:t>)</a:t>
            </a:r>
            <a:endParaRPr lang="pl-PL" altLang="pl-PL" dirty="0"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2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 REST - zasób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Rzeczownik w liczbie mnogiej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URL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Hierarchiczny</a:t>
            </a:r>
            <a:endParaRPr lang="pl-PL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/>
              <a:t>Placeholder</a:t>
            </a:r>
            <a:r>
              <a:rPr lang="pl-PL" dirty="0" smtClean="0"/>
              <a:t> dla klucza na końcu np. </a:t>
            </a:r>
            <a:r>
              <a:rPr lang="pl-PL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pl-PL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28" y="2494200"/>
            <a:ext cx="3298147" cy="75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445160" y="2755661"/>
            <a:ext cx="1008112" cy="2565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33" y="5322405"/>
            <a:ext cx="3668654" cy="6633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560962" y="5561807"/>
            <a:ext cx="1494696" cy="27991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 REST - metoda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Operacja wykonywana na zasobie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Jeden zasób może mieć wiele metod zdefiniowanych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Najczęściej wykorzystywane to</a:t>
            </a:r>
            <a:r>
              <a:rPr lang="pl-PL" b="1" dirty="0" smtClean="0"/>
              <a:t> GET, POST, PUT, PATCH, 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869160"/>
            <a:ext cx="4355180" cy="6582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366647" y="4972414"/>
            <a:ext cx="864096" cy="55496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 REST - metoda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262553"/>
              </p:ext>
            </p:extLst>
          </p:nvPr>
        </p:nvGraphicFramePr>
        <p:xfrm>
          <a:off x="457200" y="1981200"/>
          <a:ext cx="822801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624872112"/>
                    </a:ext>
                  </a:extLst>
                </a:gridCol>
                <a:gridCol w="3343107">
                  <a:extLst>
                    <a:ext uri="{9D8B030D-6E8A-4147-A177-3AD203B41FA5}">
                      <a16:colId xmlns:a16="http://schemas.microsoft.com/office/drawing/2014/main" val="324860162"/>
                    </a:ext>
                  </a:extLst>
                </a:gridCol>
                <a:gridCol w="3650428">
                  <a:extLst>
                    <a:ext uri="{9D8B030D-6E8A-4147-A177-3AD203B41FA5}">
                      <a16:colId xmlns:a16="http://schemas.microsoft.com/office/drawing/2014/main" val="271498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Metoda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 dla kolekcji</a:t>
                      </a:r>
                      <a:r>
                        <a:rPr lang="pl-PL" baseline="0" dirty="0" smtClean="0"/>
                        <a:t> np. /</a:t>
                      </a:r>
                      <a:r>
                        <a:rPr lang="pl-PL" baseline="0" dirty="0" err="1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r>
                        <a:rPr lang="pl-PL" baseline="0" dirty="0" smtClean="0"/>
                        <a:t> dla elementu kolekcji np. /</a:t>
                      </a:r>
                      <a:r>
                        <a:rPr lang="pl-PL" baseline="0" dirty="0" err="1" smtClean="0"/>
                        <a:t>cities</a:t>
                      </a:r>
                      <a:r>
                        <a:rPr lang="pl-PL" baseline="0" dirty="0" smtClean="0"/>
                        <a:t>/1234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Pobranie</a:t>
                      </a:r>
                      <a:r>
                        <a:rPr lang="pl-PL" baseline="0" dirty="0" smtClean="0"/>
                        <a:t> tablicy elementów zasobu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Pobranie konkretnego</a:t>
                      </a:r>
                      <a:r>
                        <a:rPr lang="pl-PL" baseline="0" dirty="0" smtClean="0"/>
                        <a:t> zasobu o identyfikatorze podanym w 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Wstawienie nowego elementu kolekcji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 dotyczy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 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Aktualizacja wszystkich</a:t>
                      </a:r>
                      <a:r>
                        <a:rPr lang="pl-PL" baseline="0" dirty="0" smtClean="0"/>
                        <a:t> pól zasobu o identyfikatorze podanym w 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6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 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Aktualizacja częściowa zasobu o identyfikatorze podanym w 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4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 zalecane. Usunięcie</a:t>
                      </a:r>
                      <a:r>
                        <a:rPr lang="pl-PL" baseline="0" dirty="0" smtClean="0"/>
                        <a:t> całego zasobu i jego zawartości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Usunięcie zasobu o identyfikatorze</a:t>
                      </a:r>
                      <a:r>
                        <a:rPr lang="pl-PL" baseline="0" dirty="0" smtClean="0"/>
                        <a:t> podanym w 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813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38" y="4945661"/>
            <a:ext cx="3152775" cy="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 REST – HTTP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Kod odpowiedzi zwracany do klienta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Rozróżniamy trzy główne grupy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2xx</a:t>
            </a:r>
            <a:r>
              <a:rPr lang="pl-PL" dirty="0" smtClean="0"/>
              <a:t> – sukces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rgbClr val="FFC000"/>
                </a:solidFill>
              </a:rPr>
              <a:t>4xx</a:t>
            </a:r>
            <a:r>
              <a:rPr lang="pl-PL" dirty="0" smtClean="0"/>
              <a:t> – błąd po stronie klienta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solidFill>
                  <a:srgbClr val="C00000"/>
                </a:solidFill>
              </a:rPr>
              <a:t>5xx</a:t>
            </a:r>
            <a:r>
              <a:rPr lang="pl-PL" dirty="0" smtClean="0"/>
              <a:t> – błąd po stronie serwera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724128" y="4914576"/>
            <a:ext cx="1368152" cy="55496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9672" y="5650468"/>
            <a:ext cx="621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www.restapitutorial.com/</a:t>
            </a:r>
            <a:r>
              <a:rPr lang="en-US" b="1" dirty="0" smtClean="0">
                <a:solidFill>
                  <a:schemeClr val="tx1"/>
                </a:solidFill>
              </a:rPr>
              <a:t>httpstatuscodes.html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38659" y="610687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https://http.cat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 REST – reprezentacja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W odpowiedzi dostajemy reprezentacje zasoby np. w </a:t>
            </a:r>
            <a:r>
              <a:rPr lang="pl-PL" b="1" dirty="0" smtClean="0"/>
              <a:t>JSON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Odpowiedź możemy dostać w wielu różnych reprezentacjach np. JSON, XML, HTML, etc.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Najpopularniejszy </a:t>
            </a:r>
            <a:r>
              <a:rPr lang="pl-PL" b="1" dirty="0" smtClean="0"/>
              <a:t>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63930"/>
            <a:ext cx="3215626" cy="85587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Definiowanie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455469"/>
            <a:ext cx="2101672" cy="647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12976"/>
            <a:ext cx="1581993" cy="1270643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26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627</Words>
  <Application>Microsoft Office PowerPoint</Application>
  <PresentationFormat>On-screen Show (4:3)</PresentationFormat>
  <Paragraphs>196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Unicode MS</vt:lpstr>
      <vt:lpstr>Microsoft YaHei</vt:lpstr>
      <vt:lpstr>MS Gothic</vt:lpstr>
      <vt:lpstr>Arial</vt:lpstr>
      <vt:lpstr>Arial Black</vt:lpstr>
      <vt:lpstr>Calibri</vt:lpstr>
      <vt:lpstr>Courier New</vt:lpstr>
      <vt:lpstr>Times New Roman</vt:lpstr>
      <vt:lpstr>Wingdings</vt:lpstr>
      <vt:lpstr>Motyw pakietu Office</vt:lpstr>
      <vt:lpstr>Motyw pakietu Office</vt:lpstr>
      <vt:lpstr>PowerPoint Presentation</vt:lpstr>
      <vt:lpstr>PowerPoint Presentation</vt:lpstr>
      <vt:lpstr>Usługi REST</vt:lpstr>
      <vt:lpstr>Terminologia REST - zasób</vt:lpstr>
      <vt:lpstr>Terminologia REST - metoda</vt:lpstr>
      <vt:lpstr>Terminologia REST - metoda</vt:lpstr>
      <vt:lpstr>Terminologia REST – HTTP status</vt:lpstr>
      <vt:lpstr>Terminologia REST – reprezentacja</vt:lpstr>
      <vt:lpstr>Definiowanie API</vt:lpstr>
      <vt:lpstr>Raml 1.0</vt:lpstr>
      <vt:lpstr>Raml 1.0 - Zasoby</vt:lpstr>
      <vt:lpstr>Raml 1.0 - Parametry</vt:lpstr>
      <vt:lpstr>Raml 1.0 – Typ danych</vt:lpstr>
      <vt:lpstr>APIKit</vt:lpstr>
      <vt:lpstr>APIKit - generator</vt:lpstr>
      <vt:lpstr>APIKit - generator</vt:lpstr>
      <vt:lpstr>APIkit Router</vt:lpstr>
      <vt:lpstr>Konfiguracja Routera</vt:lpstr>
      <vt:lpstr>Testowanie usługi</vt:lpstr>
      <vt:lpstr>            Warsztat</vt:lpstr>
      <vt:lpstr>Wywoływanie usługi REST</vt:lpstr>
      <vt:lpstr>Wywoływanie usługi REST</vt:lpstr>
      <vt:lpstr>Wywoływanie usługi REST</vt:lpstr>
      <vt:lpstr>Uwierzytelnianie</vt:lpstr>
      <vt:lpstr>            Warsztat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Patryk Bandurski</cp:lastModifiedBy>
  <cp:revision>231</cp:revision>
  <cp:lastPrinted>1601-01-01T00:00:00Z</cp:lastPrinted>
  <dcterms:created xsi:type="dcterms:W3CDTF">2009-04-15T16:31:13Z</dcterms:created>
  <dcterms:modified xsi:type="dcterms:W3CDTF">2018-07-18T13:29:23Z</dcterms:modified>
</cp:coreProperties>
</file>