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sldIdLst>
    <p:sldId id="256" r:id="rId3"/>
    <p:sldId id="257" r:id="rId4"/>
    <p:sldId id="277" r:id="rId5"/>
    <p:sldId id="279" r:id="rId6"/>
    <p:sldId id="281" r:id="rId7"/>
    <p:sldId id="280" r:id="rId8"/>
    <p:sldId id="278" r:id="rId9"/>
    <p:sldId id="284" r:id="rId10"/>
    <p:sldId id="285" r:id="rId11"/>
    <p:sldId id="287" r:id="rId12"/>
    <p:sldId id="288" r:id="rId13"/>
    <p:sldId id="290" r:id="rId14"/>
    <p:sldId id="291" r:id="rId15"/>
    <p:sldId id="299" r:id="rId16"/>
    <p:sldId id="282" r:id="rId17"/>
    <p:sldId id="292" r:id="rId18"/>
    <p:sldId id="293" r:id="rId19"/>
    <p:sldId id="302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3" r:id="rId28"/>
    <p:sldId id="304" r:id="rId29"/>
    <p:sldId id="305" r:id="rId30"/>
    <p:sldId id="306" r:id="rId31"/>
    <p:sldId id="307" r:id="rId32"/>
    <p:sldId id="309" r:id="rId33"/>
    <p:sldId id="308" r:id="rId34"/>
    <p:sldId id="310" r:id="rId35"/>
    <p:sldId id="286" r:id="rId36"/>
    <p:sldId id="312" r:id="rId37"/>
    <p:sldId id="311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276" r:id="rId4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B987-BDDB-4118-BE49-18FED78E6733}" v="35" dt="2018-07-05T13:08:53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37717CC4-0A86-47E8-AAB6-FE11AA79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F97A7FFE-4262-400F-BC3D-DFB52B0F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AEA636-8F9E-4B5A-9CF8-C9E77145E04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58783711-F8F1-42B7-8D51-CB7A9BF7EB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8B0A53E-91DD-4807-8BD5-520AD2802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A5726A5B-16E2-4B00-B1FF-9F42220E5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7164061-EE2B-4E2F-B06A-D578C28C9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A4060FD-143D-4B38-B8BA-711D83063B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6963CF0-777B-4250-B518-F05F03C8A2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1D4741-8307-4305-A98A-936A385030D4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D9E64575-1F60-4B13-A79F-87FB14C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5A73422-AE73-46A3-A9A6-67CB01BA2B57}" type="slidenum">
              <a:rPr lang="en-GB" altLang="pl-PL" sz="1300">
                <a:latin typeface="Calibri" panose="020F0502020204030204" pitchFamily="34" charset="0"/>
                <a:ea typeface="MS Gothic" panose="020B0609070205080204" pitchFamily="49" charset="-128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pl-PL" sz="1300">
              <a:latin typeface="Calibri" panose="020F0502020204030204" pitchFamily="34" charset="0"/>
              <a:ea typeface="MS Gothic" panose="020B0609070205080204" pitchFamily="49" charset="-128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2AAC086-9AF7-4723-B0EE-B5563059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768350"/>
            <a:ext cx="4733925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8EA894E-3B19-44B3-A3E7-870C3B046FE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9613" y="4860925"/>
            <a:ext cx="5664200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637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9437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53792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085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21412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37964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18599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2239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058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8464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572380A-DBD0-4709-A869-F4C1503F84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918CE6-5756-4256-8966-6731DFEE64C0}" type="slidenum">
              <a:rPr lang="pl-PL" altLang="pl-PL" sz="1300" smtClean="0"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673EBE96-3B89-40E1-8D2E-FCC122807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A3F4C03-F4CA-48A8-ABE0-267FB223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  <p:sp>
        <p:nvSpPr>
          <p:cNvPr id="7173" name="Text Box 3">
            <a:extLst>
              <a:ext uri="{FF2B5EF4-FFF2-40B4-BE49-F238E27FC236}">
                <a16:creationId xmlns:a16="http://schemas.microsoft.com/office/drawing/2014/main" id="{C07C091B-EAE3-4400-BB48-88C4FA78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F1FDD7-9C34-491F-8056-CDB41B0D6641}" type="slidenum">
              <a:rPr lang="pl-PL" altLang="pl-PL" sz="1300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65284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46462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29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0392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40679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3146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67471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92554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94984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80081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39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911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96998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40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90964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41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57992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42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97114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43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267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110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0458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0755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84299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A4060FD-143D-4B38-B8BA-711D83063B6B}" type="slidenum">
              <a:rPr lang="pl-PL" altLang="pl-PL" smtClean="0"/>
              <a:pPr>
                <a:defRPr/>
              </a:pPr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1232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A51FF4-3F3C-4FDA-B75D-55E8AD9E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1B3A2A-AA82-4757-9171-3E656F42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F2A1C-AD5D-4B1C-BEEC-1395303E149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B5A90-B181-4D13-84B3-6E63AC067DF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E4BFD-E8D8-4F7C-8848-995291A81B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A8C44E8-A6A9-4CBD-A835-4DCEF3205723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5479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FA04E0-1886-415B-A92A-5FABD874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941D6E-6040-4B54-B6EF-6EF5F88D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9E1C6-1B92-4E46-920C-4281EE8B355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48EB1D-96E9-4BD9-85B0-17FE3D58B38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6575-8067-47CB-9CC9-EC2A56B31DD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C493555-D0E4-43D9-810B-828DA650756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03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EB64D5A-4193-4149-BCDF-E072368FF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4222CC6-AD37-4275-A379-982CEDC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03F4-3ED7-4F98-9E36-3B61291FC9B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E6D452-EA1D-4F72-B3CE-867EF4A781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F9217-DC7F-4180-A473-9F0391F1E42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8D1177F-D7BE-4555-BA31-12A4D59BA83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4038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77B6E-2B2C-4CAF-92BC-5D0245A6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D8CFE8-8130-451A-8F4E-A691FDFB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D95E9B8-8CD2-41FA-9A08-FAFDE17DC8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9119A0-F89F-4061-A298-E0F5426EDA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95764236-85DB-4DE2-BDA1-4FB1E6BD72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7464-6D12-4A49-9629-BAC209C105D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215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626DCF-B663-428E-BAC4-50A3B751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6E3016-6096-4D98-9ACD-AA5041B9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2457F58-792B-44C7-BD39-F1F5DCAEF3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C191A2D-B2D5-44A4-8A8E-6539C787B0C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CC29B9A-E446-4F19-8669-C3636F4E71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DB076-AEE3-4A36-B477-58F7BEDCBCB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9707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AB4D89-2519-4514-AC38-2D48B1D9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FC64C6-8EDE-49A9-A776-34A5FE6A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EB82AE3-5A7D-44CA-AD3B-E622156568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A0B4B72-2D2A-49C6-A2DF-987FA2837BB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0D74D6C-CB2C-4CF3-A807-D85465B35FD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05468-6310-4447-86A8-71509FBC1D5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62550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34AE9-C702-49AB-9825-2AA82901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D20BAD-C4B1-4759-8D48-CA71908A5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7D9C1F7-7D03-41B3-9E2A-8B5D624B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2E1978-FD3C-4755-96EC-012212F1BC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1141043-6A9E-45B0-8615-13886CD0C64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6154414-B56D-4DF2-ADD5-AAC398E7AE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15FD-517D-493E-A626-755FB4AA606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95709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E26E1-0591-470F-ACF1-6297247E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F079B6-3035-4ACC-8DFD-D82C5F76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DBB3271-B818-4053-8CD1-2518CF15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EEBAA3A-3153-4492-BFAB-A21FDD382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EA78BBE-60D5-42E3-A609-4AADCDF31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6C56668-22E8-4D83-B053-A7439BDD9A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88871804-DEFF-4635-BE93-C7730345802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1E06B531-C064-4683-9C0B-D0B85B4F6E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A78D-7C3A-440D-868F-46CD9506887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9394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527B2-4C07-4C1B-BE13-7AC6D0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DFFE926-FFA2-4A37-92E3-03C0680227D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1A0F0C71-EBC9-4232-84E7-44AAF6B0FEE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DB447CD-CCA7-4BC7-AF2F-DF10335CAC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C93A9-66B0-4EF2-8F4F-D9986B2A937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13982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4D65015-53B1-4E82-A7A0-F71E19B2EF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B0A903C3-A09C-4622-A4EC-4439074443D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BB16EE55-0DFD-41D7-864C-382274D695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44AF-BD9D-4240-8CC4-8259A106E06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713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15A0B-6844-4773-9F49-7F8978B9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8D5157-FF7F-4AC0-A681-E768F2FC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4399E-DEE4-44F6-A000-4F3AF8FD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FAE46FB-90C8-4942-99D6-D7D5261A93B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4040E7D-7D41-43BA-88DB-60E7B992F25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B629364-4379-40E4-AFDE-9676982B18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EC31F-DA44-441C-B926-9F8298A84FE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309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D7B66D-6405-45ED-A014-12BC66F7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3D97CB-8821-4072-AB98-4FA65A9A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4B0112-CBF0-48C4-A289-612E8498108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371B71-BC50-4E1E-9EE2-4F4F9FDB286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CF691-A251-49B6-A5DE-A8B194C9E30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7BF6EE1-EE36-4FDA-B0FE-FB6E860C22BC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733900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0C99C4-6250-4411-97FA-CEB367DB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7D372F3-3CCE-46E0-ADD7-86D845B4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FBFA72-5C8B-4FC7-A393-9BE40750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A186E7C-CFBB-4081-8159-A6A32DBB7D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4897DF73-85E9-467F-847A-67B2F5A8B1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B1BD298-2375-40B5-B90C-E07FBB2B46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C66AA-F4AB-4145-B000-7C10C4DCD7E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37656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AE66-9D2B-4E15-BE9E-8AD21763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20BE30-9823-41AC-8029-9D92C9F5F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83769-4B5D-40AC-B203-C55C9E7E37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C87DD0F-DC6B-4A70-8EAE-D3F3B75957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573B468-51AE-4B19-B28D-68478E759F4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BFD2-9D6B-4F9B-AE2C-3F91CC4166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71348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C914C7A-D905-420B-BDBE-3FD35B7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5813" cy="5408613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1A7F7C-26AC-413E-B935-A9FC70B2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08613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03363F7-AA41-43BD-B9BD-498335810B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5E5212E5-F3A7-4F69-B911-99421EB0455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2146981-101D-4BD8-B0DD-FBD3FCFDF0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1FF87-012B-4B3B-AF7C-163671869D6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849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DD6B7A-6745-4F5B-BD80-28B47E66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686C881-E020-42DF-9ED7-09CD061A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7D1B-7D7B-4D2B-81B3-3F6CC53F351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7A5329-E1A0-4D4A-AA4D-3ED815C28E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A8DC7-48F6-4DD7-B8F0-559837A2D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5276990-35F0-4F43-BE74-0651E09A38DF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6860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4CBD9-5E8C-4EBC-9AC8-451FAC50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D32EF8-1191-404D-91C8-7771CCA39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7013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02938E4-10B4-48CA-AC51-38F4728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4038600" cy="388461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6ABC8-7DDA-4640-B2E8-1D6900D3BDD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EF4E0A-B855-4015-B2EB-B08E0D35237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8538-0CDC-48B7-92F8-80C561CB0B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B212728-AF62-48C0-89F4-600EB8D4497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2517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F22FB-61E2-4335-AD6D-11A086A8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95AE52-0B24-4863-A536-3B69264A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677FC8-7B9F-40F7-B71C-2AD67AC18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71C4467-258C-4700-8896-9656C8B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5F77A6E-2390-4268-9E57-288B89AEC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48E04-7C3F-4B48-9805-8D9D13EDDC4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68A9FB-01D1-4D1A-82C0-8A6E6EF036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8D265-55D9-44DA-8E2C-7F93CF4A93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4D0E3CCA-DEB9-4F91-B735-A4C2C73630C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603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DF670-FA45-44BB-AFC6-0500D823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4DF08F-E4F5-4811-A88A-620364E5F08A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831A53-F5B8-4738-9B2F-1F46A779F7E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992C-2282-40A4-A339-A0A490870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1C7E046C-797F-470D-A68F-0DF7C1AC080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3715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E125FE-F3A6-49D5-AC1C-AD7B4F17A2E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D141-08D3-4D86-82EB-38ED0702962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DCB88-217D-424E-B100-93AEB261738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3DC7557C-9783-4E7A-9FD1-301A6C0D4ED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2024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FD72B-4832-4A64-B2CA-24384CD0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64FE31-EC07-424C-A2E9-4EBB630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497E02-A8CC-46E9-BCA6-39CB0751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B6C6C8-847E-44F1-ABBB-3F812B8F8FE1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C59C6-C07B-4CDB-BA91-B6228ACB2C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40C3A-CA92-4767-88FE-CDD922CC501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ADB2889-F5F5-47F1-A672-658184BC8F19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134085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44F482-17A5-470A-B966-ABA59972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FC53E6-9A37-4F3D-85C5-443959FB2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40CE3F5-518E-4C38-9A08-66E17CA3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3B3741-9B80-44B5-8428-95F2EFB8C5D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21023-FDEB-4C20-AC82-7BD8D3C9D66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C10AE-3DFF-4CB1-A2EF-54D694A279E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E5E7DA4A-568A-4666-B7F7-5327DDBDEF1B}"/>
              </a:ext>
            </a:extLst>
          </p:cNvPr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  <p:extLst>
      <p:ext uri="{BB962C8B-B14F-4D97-AF65-F5344CB8AC3E}">
        <p14:creationId xmlns:p14="http://schemas.microsoft.com/office/powerpoint/2010/main" val="81844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074FCC26-A6F9-41D7-88F7-2AD4EDC80E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1B77756A-A531-4ACE-B92D-6A89C2D62A8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21A8A5-48A6-42AB-B846-24FA2481FC0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659F1A65-7078-4383-BA1F-2833664A3B0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544513"/>
            <a:chOff x="0" y="0"/>
            <a:chExt cx="5759" cy="343"/>
          </a:xfrm>
        </p:grpSpPr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0D296405-9EC2-4AA1-8EB4-082E1266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9" cy="3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2769D757-4C06-4D6D-81CE-F51D9F7D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499" cy="1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7D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FE22C248-1AA6-4125-BEA7-07157C8F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6" cy="88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2BE46EA2-1180-4788-B682-8161187BF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7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48667E4A-1516-40F5-A779-E5C05BBA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7" cy="88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E47AEFF-1E4A-4A14-A1FF-DC95C3CB4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5" cy="8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91231C5C-129A-45E6-AA4F-2C76FA1E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" name="Rectangle 11">
              <a:extLst>
                <a:ext uri="{FF2B5EF4-FFF2-40B4-BE49-F238E27FC236}">
                  <a16:creationId xmlns:a16="http://schemas.microsoft.com/office/drawing/2014/main" id="{E80CD059-0B49-4779-8C93-BB5DED974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A97FCF16-5C9E-44E8-8306-682F3140D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5" cy="8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</p:grpSp>
      <p:sp>
        <p:nvSpPr>
          <p:cNvPr id="1029" name="Rectangle 13">
            <a:extLst>
              <a:ext uri="{FF2B5EF4-FFF2-40B4-BE49-F238E27FC236}">
                <a16:creationId xmlns:a16="http://schemas.microsoft.com/office/drawing/2014/main" id="{603F54AE-5DDD-42DD-9678-72AA07E0D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BD57CF0F-57B3-429B-BE70-798C9CE45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65DF4713-37EB-4C72-8E8E-331740F866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>
            <a:extLst>
              <a:ext uri="{FF2B5EF4-FFF2-40B4-BE49-F238E27FC236}">
                <a16:creationId xmlns:a16="http://schemas.microsoft.com/office/drawing/2014/main" id="{A453CE13-3DF5-40C1-8BAD-579058BD42D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2056" name="Rectangle 2">
              <a:extLst>
                <a:ext uri="{FF2B5EF4-FFF2-40B4-BE49-F238E27FC236}">
                  <a16:creationId xmlns:a16="http://schemas.microsoft.com/office/drawing/2014/main" id="{D1D671F7-575D-4BD6-8747-DFEF43505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07" cy="431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sp>
          <p:nvSpPr>
            <p:cNvPr id="2057" name="Rectangle 3">
              <a:extLst>
                <a:ext uri="{FF2B5EF4-FFF2-40B4-BE49-F238E27FC236}">
                  <a16:creationId xmlns:a16="http://schemas.microsoft.com/office/drawing/2014/main" id="{41C85662-3741-486D-B274-9534608A5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065"/>
              <a:ext cx="4678" cy="1595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l-PL" altLang="en-US"/>
            </a:p>
          </p:txBody>
        </p:sp>
        <p:grpSp>
          <p:nvGrpSpPr>
            <p:cNvPr id="2058" name="Group 4">
              <a:extLst>
                <a:ext uri="{FF2B5EF4-FFF2-40B4-BE49-F238E27FC236}">
                  <a16:creationId xmlns:a16="http://schemas.microsoft.com/office/drawing/2014/main" id="{C29D30C3-A9E2-44B6-B0A1-55C60375C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5" cy="1988"/>
              <a:chOff x="0" y="672"/>
              <a:chExt cx="1805" cy="1988"/>
            </a:xfrm>
          </p:grpSpPr>
          <p:sp>
            <p:nvSpPr>
              <p:cNvPr id="2059" name="Rectangle 5">
                <a:extLst>
                  <a:ext uri="{FF2B5EF4-FFF2-40B4-BE49-F238E27FC236}">
                    <a16:creationId xmlns:a16="http://schemas.microsoft.com/office/drawing/2014/main" id="{85172470-FCA5-4E69-81D1-07BB45031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2" cy="40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0" name="Rectangle 6">
                <a:extLst>
                  <a:ext uri="{FF2B5EF4-FFF2-40B4-BE49-F238E27FC236}">
                    <a16:creationId xmlns:a16="http://schemas.microsoft.com/office/drawing/2014/main" id="{32F40D38-4F63-442A-9D11-FB537E68C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1" cy="40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1" name="Rectangle 7">
                <a:extLst>
                  <a:ext uri="{FF2B5EF4-FFF2-40B4-BE49-F238E27FC236}">
                    <a16:creationId xmlns:a16="http://schemas.microsoft.com/office/drawing/2014/main" id="{AEDCFCA6-529D-4C9D-88D0-D1AB0D6F9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2" name="Rectangle 8">
                <a:extLst>
                  <a:ext uri="{FF2B5EF4-FFF2-40B4-BE49-F238E27FC236}">
                    <a16:creationId xmlns:a16="http://schemas.microsoft.com/office/drawing/2014/main" id="{7E3F8F49-560C-40EE-B51C-A43B2895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7" cy="403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3" name="Rectangle 9">
                <a:extLst>
                  <a:ext uri="{FF2B5EF4-FFF2-40B4-BE49-F238E27FC236}">
                    <a16:creationId xmlns:a16="http://schemas.microsoft.com/office/drawing/2014/main" id="{441BBAC0-F523-4E8A-B8C9-83490003A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8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4" name="Rectangle 10">
                <a:extLst>
                  <a:ext uri="{FF2B5EF4-FFF2-40B4-BE49-F238E27FC236}">
                    <a16:creationId xmlns:a16="http://schemas.microsoft.com/office/drawing/2014/main" id="{0EEF29FD-DDF7-4D91-B907-2431DEA40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7" cy="398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276C921E-677C-4B63-BE01-89AA4D1E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6" cy="398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3" name="Rectangle 12">
                <a:extLst>
                  <a:ext uri="{FF2B5EF4-FFF2-40B4-BE49-F238E27FC236}">
                    <a16:creationId xmlns:a16="http://schemas.microsoft.com/office/drawing/2014/main" id="{CCCC173D-FCEE-48CA-8B4C-D69C20D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1" cy="398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87941B7C-F9F2-4ADC-9745-33D8431CA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  <p:sp>
            <p:nvSpPr>
              <p:cNvPr id="2068" name="Rectangle 14">
                <a:extLst>
                  <a:ext uri="{FF2B5EF4-FFF2-40B4-BE49-F238E27FC236}">
                    <a16:creationId xmlns:a16="http://schemas.microsoft.com/office/drawing/2014/main" id="{F36A0780-1327-4E37-97F2-2EC2CA219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7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l-PL" altLang="en-US"/>
              </a:p>
            </p:txBody>
          </p:sp>
        </p:grpSp>
      </p:grpSp>
      <p:sp>
        <p:nvSpPr>
          <p:cNvPr id="2051" name="Rectangle 15">
            <a:extLst>
              <a:ext uri="{FF2B5EF4-FFF2-40B4-BE49-F238E27FC236}">
                <a16:creationId xmlns:a16="http://schemas.microsoft.com/office/drawing/2014/main" id="{C3CE5308-1AA4-4CB5-AA0D-52CFD1B8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8013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B122A394-7934-4F8E-9A60-9E11A46FA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8013" cy="388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8516A2A9-8D02-4ED2-83F2-33C9DA26A4F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BPM analitycznie</a:t>
            </a:r>
          </a:p>
        </p:txBody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BF0BAB1E-722E-4B0D-B854-277ADC7388C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ct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470DEBF4-85D8-4306-8406-D3451D316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32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EC7723D-8CFB-4D14-9977-9EE560F744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FEA48DFF-A9C5-4E49-A6FE-99C1AA1A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en-US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1E72DA8A-F470-47A1-906F-757ED89B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" y="1884363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5000" dirty="0" smtClean="0">
                <a:solidFill>
                  <a:srgbClr val="FFFFFF"/>
                </a:solidFill>
              </a:rPr>
              <a:t>Integracja ESB</a:t>
            </a:r>
            <a:endParaRPr lang="pl-PL" altLang="pl-PL" sz="5000" dirty="0">
              <a:solidFill>
                <a:srgbClr val="FFFFFF"/>
              </a:solidFill>
            </a:endParaRPr>
          </a:p>
        </p:txBody>
      </p:sp>
      <p:sp>
        <p:nvSpPr>
          <p:cNvPr id="4100" name="Text Box 3">
            <a:extLst>
              <a:ext uri="{FF2B5EF4-FFF2-40B4-BE49-F238E27FC236}">
                <a16:creationId xmlns:a16="http://schemas.microsoft.com/office/drawing/2014/main" id="{07279A06-8C77-4B47-A176-50ED41DA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292600"/>
            <a:ext cx="6019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850"/>
              </a:spcBef>
              <a:buClrTx/>
              <a:buSzPct val="75000"/>
              <a:buFontTx/>
              <a:buNone/>
            </a:pPr>
            <a:r>
              <a:rPr lang="pl-PL" altLang="pl-PL" sz="3400"/>
              <a:t>Na przykładzie Mule CE</a:t>
            </a:r>
          </a:p>
        </p:txBody>
      </p:sp>
      <p:pic>
        <p:nvPicPr>
          <p:cNvPr id="4101" name="Picture 4">
            <a:extLst>
              <a:ext uri="{FF2B5EF4-FFF2-40B4-BE49-F238E27FC236}">
                <a16:creationId xmlns:a16="http://schemas.microsoft.com/office/drawing/2014/main" id="{B85908C7-BA3A-4DFB-B1D6-AB1E0BC73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5127625"/>
            <a:ext cx="288766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JSON to Object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25" y="1850356"/>
            <a:ext cx="8239187" cy="42429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Transformer</a:t>
            </a:r>
          </a:p>
          <a:p>
            <a:pPr marL="0" indent="0"/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json:json-to-object-transformer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="JSON to Object"/&gt;</a:t>
            </a:r>
            <a:endParaRPr lang="pl-PL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String/</a:t>
            </a:r>
            <a:r>
              <a:rPr lang="pl-PL" sz="2800" dirty="0" err="1" smtClean="0"/>
              <a:t>InputStream</a:t>
            </a:r>
            <a:r>
              <a:rPr lang="pl-PL" sz="2800" dirty="0" smtClean="0"/>
              <a:t> → </a:t>
            </a:r>
            <a:r>
              <a:rPr lang="pl-PL" sz="2800" dirty="0" err="1" smtClean="0"/>
              <a:t>objekt</a:t>
            </a:r>
            <a:r>
              <a:rPr lang="pl-PL" sz="2800" dirty="0" smtClean="0"/>
              <a:t> Java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Możliwość sterowania jakiej klasy instancja ma być zwrócona</a:t>
            </a:r>
            <a:endParaRPr lang="pl-PL" sz="2800" dirty="0"/>
          </a:p>
          <a:p>
            <a:pPr marL="0" indent="0"/>
            <a:r>
              <a:rPr lang="pl-PL" sz="2800" dirty="0" smtClean="0"/>
              <a:t>	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returnClass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java.lang.Object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70" y="5124326"/>
            <a:ext cx="3775660" cy="1120899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JSON to Object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41746"/>
              </p:ext>
            </p:extLst>
          </p:nvPr>
        </p:nvGraphicFramePr>
        <p:xfrm>
          <a:off x="611561" y="1551176"/>
          <a:ext cx="8280918" cy="4470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306">
                  <a:extLst>
                    <a:ext uri="{9D8B030D-6E8A-4147-A177-3AD203B41FA5}">
                      <a16:colId xmlns:a16="http://schemas.microsoft.com/office/drawing/2014/main" val="1698850035"/>
                    </a:ext>
                  </a:extLst>
                </a:gridCol>
                <a:gridCol w="2760306">
                  <a:extLst>
                    <a:ext uri="{9D8B030D-6E8A-4147-A177-3AD203B41FA5}">
                      <a16:colId xmlns:a16="http://schemas.microsoft.com/office/drawing/2014/main" val="2806884795"/>
                    </a:ext>
                  </a:extLst>
                </a:gridCol>
                <a:gridCol w="2760306">
                  <a:extLst>
                    <a:ext uri="{9D8B030D-6E8A-4147-A177-3AD203B41FA5}">
                      <a16:colId xmlns:a16="http://schemas.microsoft.com/office/drawing/2014/main" val="3506391293"/>
                    </a:ext>
                  </a:extLst>
                </a:gridCol>
              </a:tblGrid>
              <a:tr h="781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returnClass</a:t>
                      </a:r>
                      <a:r>
                        <a:rPr lang="pl-PL" dirty="0" smtClean="0"/>
                        <a:t> puste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returnClass</a:t>
                      </a:r>
                      <a:r>
                        <a:rPr lang="pl-PL" dirty="0" smtClean="0"/>
                        <a:t> ustawione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01843"/>
                  </a:ext>
                </a:extLst>
              </a:tr>
              <a:tr h="45259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returnClass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java.lang.Object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5800"/>
                  </a:ext>
                </a:extLst>
              </a:tr>
              <a:tr h="781185">
                <a:tc>
                  <a:txBody>
                    <a:bodyPr/>
                    <a:lstStyle/>
                    <a:p>
                      <a:r>
                        <a:rPr lang="pl-PL" dirty="0" smtClean="0"/>
                        <a:t>Klasa instancji po transformacji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org.mule.module.json.JsonData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java.util.LinkedHashMap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50100"/>
                  </a:ext>
                </a:extLst>
              </a:tr>
              <a:tr h="2455151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Dostep</a:t>
                      </a:r>
                      <a:r>
                        <a:rPr lang="pl-PL" dirty="0" smtClean="0"/>
                        <a:t> do danych z</a:t>
                      </a:r>
                      <a:r>
                        <a:rPr lang="pl-PL" baseline="0" dirty="0" smtClean="0"/>
                        <a:t> użyciem MEL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#[</a:t>
                      </a:r>
                      <a:r>
                        <a:rPr lang="pl-PL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payload.get</a:t>
                      </a:r>
                      <a:r>
                        <a:rPr lang="pl-PL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l-PL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l-PL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 </a:t>
                      </a:r>
                    </a:p>
                    <a:p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#[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payload.get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('location').get('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#[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payload.get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('name')]</a:t>
                      </a:r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#[payload</a:t>
                      </a:r>
                      <a:r>
                        <a:rPr lang="pl-PL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l-PL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l-PL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#[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payload.location.lat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2655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5766"/>
            <a:ext cx="2337693" cy="1708840"/>
          </a:xfrm>
          <a:prstGeom prst="rect">
            <a:avLst/>
          </a:prstGeom>
        </p:spPr>
      </p:pic>
      <p:pic>
        <p:nvPicPr>
          <p:cNvPr id="11" name="Picture 10" descr="&lt;strong&gt;Thumbs&lt;/strong&gt; &lt;strong&gt;Up&lt;/strong&gt; &lt;strong&gt;Thumb&lt;/strong&gt; Hand · Free photo on Pixaba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4" y="4550677"/>
            <a:ext cx="2202025" cy="1465723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Object to JSON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25" y="1850356"/>
            <a:ext cx="8239187" cy="42429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Transformer</a:t>
            </a:r>
          </a:p>
          <a:p>
            <a:pPr marL="0" indent="0"/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json:object-to-json-transformer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="Object to JSON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pl-PL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err="1" smtClean="0"/>
              <a:t>Objekt</a:t>
            </a:r>
            <a:r>
              <a:rPr lang="pl-PL" sz="2800" dirty="0" smtClean="0"/>
              <a:t> (</a:t>
            </a:r>
            <a:r>
              <a:rPr lang="pl-PL" sz="2800" dirty="0" err="1" smtClean="0"/>
              <a:t>HashMap</a:t>
            </a:r>
            <a:r>
              <a:rPr lang="pl-PL" sz="2800" dirty="0" smtClean="0"/>
              <a:t>, </a:t>
            </a:r>
            <a:r>
              <a:rPr lang="pl-PL" sz="2800" dirty="0" err="1" smtClean="0"/>
              <a:t>JsonData</a:t>
            </a:r>
            <a:r>
              <a:rPr lang="pl-PL" sz="2800" dirty="0" smtClean="0"/>
              <a:t>) → String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Odwrotność transformacji JSON to Object 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Występują parami przy transformacji JSON-JSON</a:t>
            </a:r>
            <a:endParaRPr lang="pl-PL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70" y="5124326"/>
            <a:ext cx="3775660" cy="1120899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</a:t>
            </a: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Parse</a:t>
            </a:r>
            <a:r>
              <a:rPr lang="pl-PL" dirty="0" smtClean="0">
                <a:cs typeface="Arial"/>
              </a:rPr>
              <a:t> </a:t>
            </a:r>
            <a:r>
              <a:rPr lang="pl-PL" dirty="0" err="1" smtClean="0">
                <a:cs typeface="Arial"/>
              </a:rPr>
              <a:t>Template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25" y="1850356"/>
            <a:ext cx="8239187" cy="42429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Transformer</a:t>
            </a:r>
          </a:p>
          <a:p>
            <a:pPr marL="0" indent="0"/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parse-template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simple.tpl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Wczytuje szablon z pliku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Wykony wszystkie wyrażenia </a:t>
            </a:r>
            <a:r>
              <a:rPr lang="pl-PL" sz="2800" b="1" dirty="0" smtClean="0"/>
              <a:t>MEL</a:t>
            </a:r>
            <a:r>
              <a:rPr lang="pl-PL" sz="2800" dirty="0" smtClean="0"/>
              <a:t> ujęte w #[]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Zwraca String 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Set </a:t>
            </a:r>
            <a:r>
              <a:rPr lang="pl-PL" sz="2800" b="1" dirty="0" err="1" smtClean="0"/>
              <a:t>Payload</a:t>
            </a:r>
            <a:r>
              <a:rPr lang="pl-PL" sz="2800" dirty="0" smtClean="0"/>
              <a:t> może pełnić podobną funkcję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5284594"/>
            <a:ext cx="6520157" cy="945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687637"/>
            <a:ext cx="2560047" cy="1107369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Mapowanie obiektu JSON na 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006" y="2564904"/>
            <a:ext cx="7339101" cy="1370013"/>
          </a:xfrm>
        </p:spPr>
        <p:txBody>
          <a:bodyPr/>
          <a:lstStyle/>
          <a:p>
            <a:r>
              <a:rPr lang="pl-PL" sz="4000" dirty="0" smtClean="0">
                <a:solidFill>
                  <a:schemeClr val="bg1"/>
                </a:solidFill>
              </a:rPr>
              <a:t>Transformacje XML </a:t>
            </a:r>
            <a:r>
              <a:rPr lang="pl-PL" sz="4000" dirty="0">
                <a:solidFill>
                  <a:schemeClr val="bg1"/>
                </a:solidFill>
              </a:rPr>
              <a:t>↔</a:t>
            </a:r>
            <a:r>
              <a:rPr lang="pl-PL" sz="4000" dirty="0" smtClean="0">
                <a:solidFill>
                  <a:schemeClr val="bg1"/>
                </a:solidFill>
              </a:rPr>
              <a:t> XML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25" y="1850356"/>
            <a:ext cx="8239187" cy="42429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Wyrażenia wybierające węzły z dokumentu XML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Łatwy sposób na pobieranie elementów, atrybutów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Możliwość selekcji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wyszukiwanie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34063"/>
              </p:ext>
            </p:extLst>
          </p:nvPr>
        </p:nvGraphicFramePr>
        <p:xfrm>
          <a:off x="457200" y="1981200"/>
          <a:ext cx="82280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007">
                  <a:extLst>
                    <a:ext uri="{9D8B030D-6E8A-4147-A177-3AD203B41FA5}">
                      <a16:colId xmlns:a16="http://schemas.microsoft.com/office/drawing/2014/main" val="627055632"/>
                    </a:ext>
                  </a:extLst>
                </a:gridCol>
                <a:gridCol w="4114007">
                  <a:extLst>
                    <a:ext uri="{9D8B030D-6E8A-4147-A177-3AD203B41FA5}">
                      <a16:colId xmlns:a16="http://schemas.microsoft.com/office/drawing/2014/main" val="16706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 węzeł</a:t>
                      </a:r>
                      <a:r>
                        <a:rPr lang="pl-PL" baseline="0" dirty="0" smtClean="0"/>
                        <a:t> główny (</a:t>
                      </a:r>
                      <a:r>
                        <a:rPr lang="pl-PL" baseline="0" dirty="0" err="1" smtClean="0"/>
                        <a:t>root</a:t>
                      </a:r>
                      <a:r>
                        <a:rPr lang="pl-PL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1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 węzeł niezależnie od jego lokalizacji w dokumencie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0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 bieżący węzeł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5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 atrybut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4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//*:</a:t>
                      </a:r>
                      <a:r>
                        <a:rPr lang="pl-PL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 węzeł </a:t>
                      </a:r>
                      <a:r>
                        <a:rPr lang="pl-PL" dirty="0" err="1" smtClean="0"/>
                        <a:t>Name</a:t>
                      </a:r>
                      <a:r>
                        <a:rPr lang="pl-PL" baseline="0" dirty="0" smtClean="0"/>
                        <a:t> z dowolnej przestrzeni nazw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95883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przydatne funkcje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036257"/>
              </p:ext>
            </p:extLst>
          </p:nvPr>
        </p:nvGraphicFramePr>
        <p:xfrm>
          <a:off x="457200" y="1981200"/>
          <a:ext cx="82280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007">
                  <a:extLst>
                    <a:ext uri="{9D8B030D-6E8A-4147-A177-3AD203B41FA5}">
                      <a16:colId xmlns:a16="http://schemas.microsoft.com/office/drawing/2014/main" val="627055632"/>
                    </a:ext>
                  </a:extLst>
                </a:gridCol>
                <a:gridCol w="4114007">
                  <a:extLst>
                    <a:ext uri="{9D8B030D-6E8A-4147-A177-3AD203B41FA5}">
                      <a16:colId xmlns:a16="http://schemas.microsoft.com/office/drawing/2014/main" val="1670610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3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text</a:t>
                      </a:r>
                      <a:r>
                        <a:rPr lang="pl-PL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Wybiera</a:t>
                      </a:r>
                      <a:r>
                        <a:rPr lang="pl-PL" baseline="0" dirty="0" smtClean="0"/>
                        <a:t> tekst elementu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count</a:t>
                      </a:r>
                      <a:r>
                        <a:rPr lang="pl-PL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Zlicza liczbę elementów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9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contains</a:t>
                      </a:r>
                      <a:r>
                        <a:rPr lang="pl-PL" dirty="0" smtClean="0"/>
                        <a:t>(tekst,</a:t>
                      </a:r>
                      <a:r>
                        <a:rPr lang="pl-PL" baseline="0" dirty="0" smtClean="0"/>
                        <a:t> szukana fraza</a:t>
                      </a:r>
                      <a:r>
                        <a:rPr lang="pl-PL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Wyszukuje frazę w </a:t>
                      </a:r>
                      <a:r>
                        <a:rPr lang="pl-PL" dirty="0" err="1" smtClean="0"/>
                        <a:t>tekscie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72859"/>
                  </a:ext>
                </a:extLst>
              </a:tr>
            </a:tbl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4725144"/>
            <a:ext cx="75608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 smtClean="0">
                <a:solidFill>
                  <a:schemeClr val="tx1"/>
                </a:solidFill>
              </a:rPr>
              <a:t>Więcej funkcji:</a:t>
            </a:r>
          </a:p>
          <a:p>
            <a:endParaRPr lang="pl-PL" sz="20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://developer.mozilla.org/en-US/docs/Web/XPath/Functions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przykłady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422557"/>
              </p:ext>
            </p:extLst>
          </p:nvPr>
        </p:nvGraphicFramePr>
        <p:xfrm>
          <a:off x="459160" y="4869160"/>
          <a:ext cx="8435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2" y="1628800"/>
            <a:ext cx="7445648" cy="2942844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545395"/>
              </p:ext>
            </p:extLst>
          </p:nvPr>
        </p:nvGraphicFramePr>
        <p:xfrm>
          <a:off x="467544" y="4869160"/>
          <a:ext cx="8435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Cały dokument</a:t>
                      </a:r>
                      <a:r>
                        <a:rPr lang="pl-PL" baseline="0" dirty="0" smtClean="0"/>
                        <a:t> XML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19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6D0537A-4832-4622-B9DA-5D64AA20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4400" dirty="0">
                <a:solidFill>
                  <a:schemeClr val="tx1"/>
                </a:solidFill>
              </a:rPr>
              <a:t>Transformacja i ekstrakcja danych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9B8DEEA-9519-4287-A4C1-FC1637DB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t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1363"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Cele</a:t>
            </a: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ekstrakcji danych z dokumentów </a:t>
            </a:r>
            <a:r>
              <a:rPr lang="pl-PL" altLang="pl-PL" dirty="0" err="1" smtClean="0">
                <a:cs typeface="Arial"/>
              </a:rPr>
              <a:t>xml</a:t>
            </a:r>
            <a:r>
              <a:rPr lang="pl-PL" altLang="pl-PL" dirty="0" smtClean="0">
                <a:cs typeface="Arial"/>
              </a:rPr>
              <a:t>, </a:t>
            </a:r>
            <a:r>
              <a:rPr lang="pl-PL" altLang="pl-PL" dirty="0" err="1" smtClean="0">
                <a:cs typeface="Arial"/>
              </a:rPr>
              <a:t>json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Opanowanie transformacji z </a:t>
            </a:r>
            <a:r>
              <a:rPr lang="pl-PL" altLang="pl-PL" dirty="0" err="1" smtClean="0">
                <a:cs typeface="Arial"/>
              </a:rPr>
              <a:t>xml</a:t>
            </a:r>
            <a:r>
              <a:rPr lang="pl-PL" altLang="pl-PL" dirty="0" smtClean="0">
                <a:cs typeface="Arial"/>
              </a:rPr>
              <a:t> do </a:t>
            </a:r>
            <a:r>
              <a:rPr lang="pl-PL" altLang="pl-PL" dirty="0" err="1" smtClean="0">
                <a:cs typeface="Arial"/>
              </a:rPr>
              <a:t>xml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Opanowanie transformacji z </a:t>
            </a:r>
            <a:r>
              <a:rPr lang="pl-PL" altLang="pl-PL" dirty="0" err="1" smtClean="0">
                <a:cs typeface="Arial"/>
              </a:rPr>
              <a:t>json</a:t>
            </a:r>
            <a:r>
              <a:rPr lang="pl-PL" altLang="pl-PL" dirty="0" smtClean="0">
                <a:cs typeface="Arial"/>
              </a:rPr>
              <a:t> do </a:t>
            </a:r>
            <a:r>
              <a:rPr lang="pl-PL" altLang="pl-PL" dirty="0" err="1" smtClean="0">
                <a:cs typeface="Arial"/>
              </a:rPr>
              <a:t>json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transformacji pomiędzy </a:t>
            </a:r>
            <a:r>
              <a:rPr lang="pl-PL" altLang="pl-PL" dirty="0" err="1" smtClean="0">
                <a:cs typeface="Arial"/>
              </a:rPr>
              <a:t>xml</a:t>
            </a:r>
            <a:r>
              <a:rPr lang="pl-PL" altLang="pl-PL" dirty="0" smtClean="0">
                <a:cs typeface="Arial"/>
              </a:rPr>
              <a:t> i </a:t>
            </a:r>
            <a:r>
              <a:rPr lang="pl-PL" altLang="pl-PL" dirty="0" err="1" smtClean="0">
                <a:cs typeface="Arial"/>
              </a:rPr>
              <a:t>json</a:t>
            </a:r>
            <a:endParaRPr lang="pl-PL" altLang="pl-PL" dirty="0" smtClean="0">
              <a:cs typeface="Arial"/>
            </a:endParaRPr>
          </a:p>
          <a:p>
            <a:pPr marL="1142682" lvl="2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altLang="pl-PL" dirty="0" smtClean="0">
                <a:cs typeface="Arial"/>
              </a:rPr>
              <a:t>Umiejętność doboru odpowiedniego środka do przypadku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0985C2F-95B9-4E94-9F3F-121AD9E7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/>
              <a:t>Mule ESB</a:t>
            </a:r>
            <a:endParaRPr lang="pl-PL" altLang="pl-PL" sz="1200" dirty="0"/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l-PL" altLang="pl-PL" sz="1200">
              <a:latin typeface="Arial Black" panose="020B0A04020102020204" pitchFamily="34" charset="0"/>
            </a:endParaRP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415D798-1687-4C41-B2E9-B1DA7C7BE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/>
              <a:t>www.sages.com.pl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przykłady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53944"/>
              </p:ext>
            </p:extLst>
          </p:nvPr>
        </p:nvGraphicFramePr>
        <p:xfrm>
          <a:off x="459160" y="4869160"/>
          <a:ext cx="8435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ErrorResult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2" y="1628800"/>
            <a:ext cx="7445648" cy="2942844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0905"/>
              </p:ext>
            </p:extLst>
          </p:nvPr>
        </p:nvGraphicFramePr>
        <p:xfrm>
          <a:off x="459160" y="4869160"/>
          <a:ext cx="843597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ErrorResult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ErrorDescription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&gt;Error sample description readable for the user&lt;/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ErrorDescription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przykłady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243564"/>
              </p:ext>
            </p:extLst>
          </p:nvPr>
        </p:nvGraphicFramePr>
        <p:xfrm>
          <a:off x="459160" y="4869160"/>
          <a:ext cx="8435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ErrorResult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ErrorDescription</a:t>
                      </a:r>
                      <a:r>
                        <a:rPr lang="pl-PL" dirty="0" smtClean="0"/>
                        <a:t>/</a:t>
                      </a:r>
                      <a:r>
                        <a:rPr lang="pl-PL" dirty="0" err="1" smtClean="0"/>
                        <a:t>text</a:t>
                      </a:r>
                      <a:r>
                        <a:rPr lang="pl-PL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2" y="1628800"/>
            <a:ext cx="7445648" cy="2942844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417162"/>
              </p:ext>
            </p:extLst>
          </p:nvPr>
        </p:nvGraphicFramePr>
        <p:xfrm>
          <a:off x="459160" y="4869160"/>
          <a:ext cx="8435976" cy="106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421144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ErrorResult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ErrorDescription</a:t>
                      </a:r>
                      <a:r>
                        <a:rPr lang="pl-PL" dirty="0" smtClean="0"/>
                        <a:t>/</a:t>
                      </a:r>
                      <a:r>
                        <a:rPr lang="pl-PL" dirty="0" err="1" smtClean="0"/>
                        <a:t>text</a:t>
                      </a:r>
                      <a:r>
                        <a:rPr lang="pl-PL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sample description readable for the user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przykłady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02358"/>
              </p:ext>
            </p:extLst>
          </p:nvPr>
        </p:nvGraphicFramePr>
        <p:xfrm>
          <a:off x="459160" y="4869160"/>
          <a:ext cx="8435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ErrorItem</a:t>
                      </a:r>
                      <a:r>
                        <a:rPr lang="en-US" dirty="0" smtClean="0"/>
                        <a:t>[1]/</a:t>
                      </a:r>
                      <a:r>
                        <a:rPr lang="en-US" dirty="0" err="1" smtClean="0"/>
                        <a:t>ErrorCode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2" y="1628800"/>
            <a:ext cx="7445648" cy="2942844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75623"/>
              </p:ext>
            </p:extLst>
          </p:nvPr>
        </p:nvGraphicFramePr>
        <p:xfrm>
          <a:off x="459160" y="4869160"/>
          <a:ext cx="8435976" cy="106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421144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ErrorItem</a:t>
                      </a:r>
                      <a:r>
                        <a:rPr lang="en-US" dirty="0" smtClean="0"/>
                        <a:t>[1]/</a:t>
                      </a:r>
                      <a:r>
                        <a:rPr lang="en-US" dirty="0" err="1" smtClean="0"/>
                        <a:t>ErrorCode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ValidationError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XPath</a:t>
            </a:r>
            <a:r>
              <a:rPr lang="pl-PL" dirty="0" smtClean="0">
                <a:cs typeface="Arial"/>
              </a:rPr>
              <a:t> przykłady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269899"/>
              </p:ext>
            </p:extLst>
          </p:nvPr>
        </p:nvGraphicFramePr>
        <p:xfrm>
          <a:off x="459160" y="4869160"/>
          <a:ext cx="84359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ErrorItem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ErrorCode</a:t>
                      </a:r>
                      <a:r>
                        <a:rPr lang="en-US" dirty="0" smtClean="0"/>
                        <a:t>[text() = '</a:t>
                      </a:r>
                      <a:r>
                        <a:rPr lang="en-US" dirty="0" err="1" smtClean="0"/>
                        <a:t>ValidationError</a:t>
                      </a:r>
                      <a:r>
                        <a:rPr lang="en-US" dirty="0" smtClean="0"/>
                        <a:t>']/../</a:t>
                      </a:r>
                      <a:r>
                        <a:rPr lang="en-US" dirty="0" err="1" smtClean="0"/>
                        <a:t>ErrorDescription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2" y="1628800"/>
            <a:ext cx="7445648" cy="2942844"/>
          </a:xfrm>
          <a:prstGeom prst="rect">
            <a:avLst/>
          </a:prstGeom>
        </p:spPr>
      </p:pic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93862"/>
              </p:ext>
            </p:extLst>
          </p:nvPr>
        </p:nvGraphicFramePr>
        <p:xfrm>
          <a:off x="459160" y="4869160"/>
          <a:ext cx="8435976" cy="1061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988">
                  <a:extLst>
                    <a:ext uri="{9D8B030D-6E8A-4147-A177-3AD203B41FA5}">
                      <a16:colId xmlns:a16="http://schemas.microsoft.com/office/drawing/2014/main" val="2157220509"/>
                    </a:ext>
                  </a:extLst>
                </a:gridCol>
                <a:gridCol w="4217988">
                  <a:extLst>
                    <a:ext uri="{9D8B030D-6E8A-4147-A177-3AD203B41FA5}">
                      <a16:colId xmlns:a16="http://schemas.microsoft.com/office/drawing/2014/main" val="1565556499"/>
                    </a:ext>
                  </a:extLst>
                </a:gridCol>
              </a:tblGrid>
              <a:tr h="421144">
                <a:tc>
                  <a:txBody>
                    <a:bodyPr/>
                    <a:lstStyle/>
                    <a:p>
                      <a:r>
                        <a:rPr lang="pl-PL" dirty="0" smtClean="0"/>
                        <a:t>Wyrażenie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Rezultat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3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r>
                        <a:rPr lang="en-US" dirty="0" err="1" smtClean="0"/>
                        <a:t>ErrorItem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ErrorCode</a:t>
                      </a:r>
                      <a:r>
                        <a:rPr lang="en-US" dirty="0" smtClean="0"/>
                        <a:t>[text() = '</a:t>
                      </a:r>
                      <a:r>
                        <a:rPr lang="en-US" dirty="0" err="1" smtClean="0"/>
                        <a:t>ValidationError</a:t>
                      </a:r>
                      <a:r>
                        <a:rPr lang="en-US" dirty="0" smtClean="0"/>
                        <a:t>']/../</a:t>
                      </a:r>
                      <a:r>
                        <a:rPr lang="en-US" dirty="0" err="1" smtClean="0"/>
                        <a:t>ErrorDescription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ErrorDescription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"&gt;Field x does not ...&lt;/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ErrorDescription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57789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3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Mule xpath3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22159"/>
            <a:ext cx="4248472" cy="11752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0809"/>
            <a:ext cx="8228013" cy="2232248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err="1" smtClean="0"/>
              <a:t>xpath</a:t>
            </a:r>
            <a:r>
              <a:rPr lang="pl-PL" sz="2800" dirty="0" smtClean="0"/>
              <a:t>, xpath2 są</a:t>
            </a:r>
          </a:p>
          <a:p>
            <a:pPr marL="0" indent="0"/>
            <a:r>
              <a:rPr lang="pl-PL" sz="2800" dirty="0"/>
              <a:t> </a:t>
            </a:r>
            <a:r>
              <a:rPr lang="pl-PL" sz="2800" dirty="0" smtClean="0"/>
              <a:t>   wycofane w Mule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Funkcja xpath3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Ekstrakcja danych z dokumentów XML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91012" y="3871783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tx1"/>
                </a:solidFill>
              </a:rPr>
              <a:t>xpath3</a:t>
            </a:r>
            <a:r>
              <a:rPr lang="pl-PL" dirty="0" smtClean="0">
                <a:solidFill>
                  <a:schemeClr val="tx1"/>
                </a:solidFill>
              </a:rPr>
              <a:t>(</a:t>
            </a:r>
            <a:r>
              <a:rPr lang="pl-PL" dirty="0" smtClean="0">
                <a:solidFill>
                  <a:schemeClr val="accent2">
                    <a:lumMod val="75000"/>
                  </a:schemeClr>
                </a:solidFill>
              </a:rPr>
              <a:t>wyrażenie</a:t>
            </a:r>
            <a:r>
              <a:rPr lang="pl-PL" dirty="0" smtClean="0">
                <a:solidFill>
                  <a:schemeClr val="tx1"/>
                </a:solidFill>
              </a:rPr>
              <a:t>,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dokument XML</a:t>
            </a:r>
            <a:r>
              <a:rPr lang="pl-PL" dirty="0" smtClean="0">
                <a:solidFill>
                  <a:schemeClr val="tx1"/>
                </a:solidFill>
              </a:rPr>
              <a:t>, </a:t>
            </a:r>
            <a:r>
              <a:rPr lang="pl-PL" dirty="0" smtClean="0">
                <a:solidFill>
                  <a:srgbClr val="FFC000"/>
                </a:solidFill>
              </a:rPr>
              <a:t>typ zwrotny</a:t>
            </a:r>
            <a:r>
              <a:rPr lang="pl-PL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39280" y="4221088"/>
            <a:ext cx="822801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accent1">
                    <a:lumMod val="75000"/>
                  </a:schemeClr>
                </a:solidFill>
              </a:rPr>
              <a:t>dokument XML </a:t>
            </a:r>
            <a:r>
              <a:rPr lang="pl-PL" sz="2800" dirty="0" smtClean="0"/>
              <a:t>i </a:t>
            </a:r>
            <a:r>
              <a:rPr lang="pl-PL" sz="2800" dirty="0" smtClean="0">
                <a:solidFill>
                  <a:srgbClr val="FFC000"/>
                </a:solidFill>
              </a:rPr>
              <a:t>typ zwrotny </a:t>
            </a:r>
            <a:r>
              <a:rPr lang="pl-PL" sz="2800" dirty="0" smtClean="0"/>
              <a:t>są opcjonalne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accent1">
                    <a:lumMod val="75000"/>
                  </a:schemeClr>
                </a:solidFill>
              </a:rPr>
              <a:t>dokument XML </a:t>
            </a:r>
            <a:r>
              <a:rPr lang="pl-PL" sz="2800" dirty="0" smtClean="0"/>
              <a:t>domyślnie </a:t>
            </a:r>
            <a:r>
              <a:rPr lang="pl-PL" sz="2800" b="1" dirty="0" err="1" smtClean="0"/>
              <a:t>payload</a:t>
            </a:r>
            <a:endParaRPr lang="pl-PL" sz="2800" b="1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rgbClr val="FFC000"/>
                </a:solidFill>
              </a:rPr>
              <a:t>typ zwrotny</a:t>
            </a:r>
            <a:r>
              <a:rPr lang="pl-PL" sz="2800" dirty="0" smtClean="0"/>
              <a:t>: String, </a:t>
            </a:r>
            <a:r>
              <a:rPr lang="pl-PL" sz="2800" dirty="0" err="1" smtClean="0"/>
              <a:t>Number</a:t>
            </a:r>
            <a:r>
              <a:rPr lang="pl-PL" sz="2800" dirty="0" smtClean="0"/>
              <a:t>, </a:t>
            </a:r>
            <a:r>
              <a:rPr lang="pl-PL" sz="2800" dirty="0" err="1" smtClean="0"/>
              <a:t>etc</a:t>
            </a:r>
            <a:r>
              <a:rPr lang="pl-PL" sz="2800" dirty="0" smtClean="0"/>
              <a:t>, domyślnie </a:t>
            </a:r>
            <a:r>
              <a:rPr lang="pl-PL" sz="2800" b="1" dirty="0" smtClean="0"/>
              <a:t>String</a:t>
            </a:r>
            <a:endParaRPr lang="en-US" sz="2800" b="1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700808"/>
            <a:ext cx="5585634" cy="3888432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Język transformacji dokumentu XML w inny XML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Rozszerzenie *.</a:t>
            </a:r>
            <a:r>
              <a:rPr lang="pl-PL" sz="2800" dirty="0" err="1" smtClean="0"/>
              <a:t>xsl</a:t>
            </a:r>
            <a:endParaRPr lang="pl-PL" sz="28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Trzy dostępne wersje: 1, 2 oraz 3 (zalecane)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err="1" smtClean="0"/>
              <a:t>XPath</a:t>
            </a:r>
            <a:r>
              <a:rPr lang="pl-PL" sz="2800" dirty="0" smtClean="0"/>
              <a:t> </a:t>
            </a:r>
            <a:r>
              <a:rPr lang="pl-PL" sz="2800" dirty="0"/>
              <a:t>wykorzystywany jest do nawigacji po dokumencie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12" y="644328"/>
            <a:ext cx="2333625" cy="440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5087261"/>
            <a:ext cx="2512515" cy="167501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istotne reguły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51046"/>
              </p:ext>
            </p:extLst>
          </p:nvPr>
        </p:nvGraphicFramePr>
        <p:xfrm>
          <a:off x="457200" y="1981200"/>
          <a:ext cx="822801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34345404"/>
                    </a:ext>
                  </a:extLst>
                </a:gridCol>
                <a:gridCol w="5625382">
                  <a:extLst>
                    <a:ext uri="{9D8B030D-6E8A-4147-A177-3AD203B41FA5}">
                      <a16:colId xmlns:a16="http://schemas.microsoft.com/office/drawing/2014/main" val="388568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Reguła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82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template</a:t>
                      </a:r>
                      <a:r>
                        <a:rPr lang="pl-PL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Element używany do budowania szablonów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1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value</a:t>
                      </a:r>
                      <a:r>
                        <a:rPr lang="pl-PL" dirty="0" smtClean="0"/>
                        <a:t>-of&gt;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Służy</a:t>
                      </a:r>
                      <a:r>
                        <a:rPr lang="pl-PL" baseline="0" dirty="0" smtClean="0"/>
                        <a:t> do pobierania wartości z wybranego elementu/atrybutu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9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&lt;for-</a:t>
                      </a:r>
                      <a:r>
                        <a:rPr lang="pl-PL" dirty="0" err="1" smtClean="0"/>
                        <a:t>each</a:t>
                      </a:r>
                      <a:r>
                        <a:rPr lang="pl-PL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Pętla</a:t>
                      </a:r>
                      <a:r>
                        <a:rPr lang="pl-PL" baseline="0" dirty="0" smtClean="0"/>
                        <a:t> po tablicy zwróconych przez </a:t>
                      </a:r>
                      <a:r>
                        <a:rPr lang="pl-PL" baseline="0" dirty="0" err="1" smtClean="0"/>
                        <a:t>selector</a:t>
                      </a:r>
                      <a:r>
                        <a:rPr lang="pl-PL" baseline="0" dirty="0" smtClean="0"/>
                        <a:t> elementach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5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&lt;</a:t>
                      </a:r>
                      <a:r>
                        <a:rPr lang="pl-PL" dirty="0" err="1" smtClean="0"/>
                        <a:t>if</a:t>
                      </a:r>
                      <a:r>
                        <a:rPr lang="pl-PL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Warunkowe wstawianie</a:t>
                      </a:r>
                      <a:r>
                        <a:rPr lang="pl-PL" baseline="0" dirty="0" smtClean="0"/>
                        <a:t> zawartości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9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&lt;param&gt;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Deklaracja</a:t>
                      </a:r>
                      <a:r>
                        <a:rPr lang="pl-PL" baseline="0" dirty="0" smtClean="0"/>
                        <a:t> parametru wejściowego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48757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Przykład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3" y="1556792"/>
            <a:ext cx="4104456" cy="4494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780928"/>
            <a:ext cx="1133475" cy="1590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2708311"/>
            <a:ext cx="1962150" cy="16383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 bwMode="auto">
          <a:xfrm>
            <a:off x="1934106" y="3155661"/>
            <a:ext cx="720080" cy="64807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169614" y="3155661"/>
            <a:ext cx="720080" cy="64807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</a:t>
            </a:r>
            <a:r>
              <a:rPr lang="pl-PL" dirty="0" err="1" smtClean="0">
                <a:cs typeface="Arial"/>
              </a:rPr>
              <a:t>value</a:t>
            </a:r>
            <a:r>
              <a:rPr lang="pl-PL" dirty="0" smtClean="0">
                <a:cs typeface="Arial"/>
              </a:rPr>
              <a:t>-of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9712" y="1988840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xsl:</a:t>
            </a:r>
            <a:r>
              <a:rPr lang="en-US" dirty="0" err="1">
                <a:solidFill>
                  <a:srgbClr val="FFC000"/>
                </a:solidFill>
              </a:rPr>
              <a:t>value-of</a:t>
            </a:r>
            <a:r>
              <a:rPr lang="en-US" dirty="0">
                <a:solidFill>
                  <a:schemeClr val="tx1"/>
                </a:solidFill>
              </a:rPr>
              <a:t> select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/element/el</a:t>
            </a:r>
            <a:r>
              <a:rPr lang="en-US" dirty="0" smtClean="0">
                <a:solidFill>
                  <a:schemeClr val="tx1"/>
                </a:solidFill>
              </a:rPr>
              <a:t>"/&gt;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34359" y="2654615"/>
            <a:ext cx="8228013" cy="113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2800" dirty="0" smtClean="0">
                <a:solidFill>
                  <a:schemeClr val="tx1"/>
                </a:solidFill>
              </a:rPr>
              <a:t>Atrybut </a:t>
            </a:r>
            <a:r>
              <a:rPr lang="pl-PL" sz="2800" dirty="0" err="1" smtClean="0">
                <a:solidFill>
                  <a:schemeClr val="tx1"/>
                </a:solidFill>
              </a:rPr>
              <a:t>select</a:t>
            </a:r>
            <a:r>
              <a:rPr lang="pl-PL" sz="2800" dirty="0" smtClean="0">
                <a:solidFill>
                  <a:schemeClr val="tx1"/>
                </a:solidFill>
              </a:rPr>
              <a:t> zawiera wyrażenia </a:t>
            </a:r>
            <a:r>
              <a:rPr lang="pl-PL" sz="2800" dirty="0" err="1" smtClean="0">
                <a:solidFill>
                  <a:schemeClr val="tx1"/>
                </a:solidFill>
              </a:rPr>
              <a:t>XPath</a:t>
            </a:r>
            <a:r>
              <a:rPr lang="pl-PL" sz="2800" dirty="0" smtClean="0">
                <a:solidFill>
                  <a:schemeClr val="tx1"/>
                </a:solidFill>
              </a:rPr>
              <a:t> wybierające element </a:t>
            </a:r>
          </a:p>
          <a:p>
            <a:pPr marL="0" indent="0"/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616" y="4036848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&lt;drzewo&gt;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xsl:</a:t>
            </a:r>
            <a:r>
              <a:rPr lang="en-US" dirty="0" err="1" smtClean="0">
                <a:solidFill>
                  <a:srgbClr val="FFC000"/>
                </a:solidFill>
              </a:rPr>
              <a:t>value-of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/element/el</a:t>
            </a:r>
            <a:r>
              <a:rPr lang="en-US" dirty="0" smtClean="0">
                <a:solidFill>
                  <a:schemeClr val="tx1"/>
                </a:solidFill>
              </a:rPr>
              <a:t>"/&gt;</a:t>
            </a:r>
            <a:r>
              <a:rPr lang="pl-PL" dirty="0" smtClean="0">
                <a:solidFill>
                  <a:schemeClr val="tx1"/>
                </a:solidFill>
              </a:rPr>
              <a:t>&lt;/drzewo&gt;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8102" y="495478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&lt;drzewo&gt;</a:t>
            </a:r>
            <a:r>
              <a:rPr lang="pl-PL" dirty="0" err="1" smtClean="0">
                <a:solidFill>
                  <a:schemeClr val="accent1"/>
                </a:solidFill>
              </a:rPr>
              <a:t>tresc</a:t>
            </a:r>
            <a:r>
              <a:rPr lang="pl-PL" dirty="0" smtClean="0">
                <a:solidFill>
                  <a:schemeClr val="accent1"/>
                </a:solidFill>
              </a:rPr>
              <a:t> elementu el</a:t>
            </a:r>
            <a:r>
              <a:rPr lang="pl-PL" dirty="0" smtClean="0">
                <a:solidFill>
                  <a:schemeClr val="tx1"/>
                </a:solidFill>
              </a:rPr>
              <a:t>&lt;/drzewo&gt;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3934433" y="4395616"/>
            <a:ext cx="539208" cy="5791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for-</a:t>
            </a:r>
            <a:r>
              <a:rPr lang="pl-PL" dirty="0" err="1" smtClean="0">
                <a:cs typeface="Arial"/>
              </a:rPr>
              <a:t>each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71" y="1961714"/>
            <a:ext cx="602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for-</a:t>
            </a:r>
            <a:r>
              <a:rPr lang="pl-PL" dirty="0" err="1" smtClean="0">
                <a:solidFill>
                  <a:srgbClr val="FFC000"/>
                </a:solidFill>
              </a:rPr>
              <a:t>each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/element/el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r>
              <a:rPr lang="pl-PL" dirty="0" smtClean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pl-PL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for-</a:t>
            </a:r>
            <a:r>
              <a:rPr lang="pl-PL" dirty="0" err="1" smtClean="0">
                <a:solidFill>
                  <a:srgbClr val="FFC000"/>
                </a:solidFill>
              </a:rPr>
              <a:t>each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34359" y="2654615"/>
            <a:ext cx="8228013" cy="113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2800" dirty="0" smtClean="0">
                <a:solidFill>
                  <a:schemeClr val="tx1"/>
                </a:solidFill>
              </a:rPr>
              <a:t>Atrybut </a:t>
            </a:r>
            <a:r>
              <a:rPr lang="pl-PL" sz="2800" dirty="0" err="1" smtClean="0">
                <a:solidFill>
                  <a:schemeClr val="tx1"/>
                </a:solidFill>
              </a:rPr>
              <a:t>select</a:t>
            </a:r>
            <a:r>
              <a:rPr lang="pl-PL" sz="2800" dirty="0" smtClean="0">
                <a:solidFill>
                  <a:schemeClr val="tx1"/>
                </a:solidFill>
              </a:rPr>
              <a:t> zawiera wyrażenia </a:t>
            </a:r>
            <a:r>
              <a:rPr lang="pl-PL" sz="2800" dirty="0" err="1" smtClean="0">
                <a:solidFill>
                  <a:schemeClr val="tx1"/>
                </a:solidFill>
              </a:rPr>
              <a:t>XPath</a:t>
            </a:r>
            <a:r>
              <a:rPr lang="pl-PL" sz="2800" dirty="0" smtClean="0">
                <a:solidFill>
                  <a:schemeClr val="tx1"/>
                </a:solidFill>
              </a:rPr>
              <a:t> wybierające elementy</a:t>
            </a:r>
          </a:p>
          <a:p>
            <a:pPr marL="0" indent="0"/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3887" y="5027958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&lt;drzewo&gt;&lt;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&gt;&lt;/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r>
              <a:rPr lang="pl-PL" dirty="0">
                <a:solidFill>
                  <a:schemeClr val="tx1"/>
                </a:solidFill>
              </a:rPr>
              <a:t>&lt;</a:t>
            </a:r>
            <a:r>
              <a:rPr lang="pl-PL" dirty="0" err="1">
                <a:solidFill>
                  <a:schemeClr val="tx1"/>
                </a:solidFill>
              </a:rPr>
              <a:t>elem</a:t>
            </a:r>
            <a:r>
              <a:rPr lang="pl-PL" dirty="0">
                <a:solidFill>
                  <a:schemeClr val="tx1"/>
                </a:solidFill>
              </a:rPr>
              <a:t>&gt;&lt;/</a:t>
            </a:r>
            <a:r>
              <a:rPr lang="pl-PL" dirty="0" err="1">
                <a:solidFill>
                  <a:schemeClr val="tx1"/>
                </a:solidFill>
              </a:rPr>
              <a:t>elem</a:t>
            </a:r>
            <a:r>
              <a:rPr lang="pl-PL" dirty="0">
                <a:solidFill>
                  <a:schemeClr val="tx1"/>
                </a:solidFill>
              </a:rPr>
              <a:t>&gt;</a:t>
            </a:r>
            <a:r>
              <a:rPr lang="pl-PL" dirty="0" smtClean="0">
                <a:solidFill>
                  <a:schemeClr val="tx1"/>
                </a:solidFill>
              </a:rPr>
              <a:t>&lt;/drzewo&gt;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3934433" y="4395616"/>
            <a:ext cx="539208" cy="5791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2635" y="3914066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for-</a:t>
            </a:r>
            <a:r>
              <a:rPr lang="pl-PL" dirty="0" err="1" smtClean="0">
                <a:solidFill>
                  <a:srgbClr val="FFC000"/>
                </a:solidFill>
              </a:rPr>
              <a:t>each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select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/element/el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r>
              <a:rPr lang="pl-PL" dirty="0" smtClean="0">
                <a:solidFill>
                  <a:schemeClr val="tx1"/>
                </a:solidFill>
              </a:rPr>
              <a:t>&lt;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&gt;&lt;/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pl-PL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for-</a:t>
            </a:r>
            <a:r>
              <a:rPr lang="pl-PL" dirty="0" err="1" smtClean="0">
                <a:solidFill>
                  <a:srgbClr val="FFC000"/>
                </a:solidFill>
              </a:rPr>
              <a:t>each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BBE5BEE-86A1-4D49-BFBE-308B49472203}" type="slidenum">
              <a:rPr lang="pl-PL" altLang="pl-PL" sz="1200" smtClean="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pl-PL" altLang="pl-PL" sz="1200" dirty="0" smtClean="0">
                <a:latin typeface="Arial Black" panose="020B0A04020102020204" pitchFamily="34" charset="0"/>
              </a:rPr>
              <a:t>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Transformacja wiadomości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19" y="3173546"/>
            <a:ext cx="5969873" cy="3071679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Wiele wbudowanych transformacji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Zaawansowane przypadki wymagają kodowania w Java, </a:t>
            </a:r>
            <a:r>
              <a:rPr lang="pl-PL" sz="2400" dirty="0" err="1" smtClean="0"/>
              <a:t>Groovy</a:t>
            </a:r>
            <a:r>
              <a:rPr lang="pl-PL" sz="2400" dirty="0" smtClean="0"/>
              <a:t>, </a:t>
            </a:r>
            <a:r>
              <a:rPr lang="pl-PL" sz="2400" dirty="0" err="1" smtClean="0"/>
              <a:t>Python</a:t>
            </a:r>
            <a:r>
              <a:rPr lang="pl-PL" sz="2400" dirty="0" smtClean="0"/>
              <a:t> </a:t>
            </a:r>
            <a:r>
              <a:rPr lang="pl-PL" sz="2400" dirty="0" err="1" smtClean="0"/>
              <a:t>etc</a:t>
            </a:r>
            <a:endParaRPr lang="pl-PL" sz="24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400" dirty="0" smtClean="0"/>
              <a:t>Transformacje</a:t>
            </a:r>
            <a:endParaRPr lang="pl-PL" sz="2400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1800" dirty="0"/>
              <a:t>Tablic binarnych</a:t>
            </a:r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1800" dirty="0" smtClean="0"/>
              <a:t>XML</a:t>
            </a:r>
            <a:endParaRPr lang="pl-PL" sz="1800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1800" dirty="0" smtClean="0"/>
              <a:t>JSON</a:t>
            </a:r>
            <a:endParaRPr lang="pl-PL" sz="1800" dirty="0"/>
          </a:p>
          <a:p>
            <a:pPr marL="741045" lvl="1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1800" dirty="0" smtClean="0"/>
              <a:t>Java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39" y="1713358"/>
            <a:ext cx="3981450" cy="1323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37" y="1575393"/>
            <a:ext cx="2528669" cy="5028274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</a:t>
            </a:r>
            <a:r>
              <a:rPr lang="pl-PL" dirty="0" err="1" smtClean="0">
                <a:cs typeface="Arial"/>
              </a:rPr>
              <a:t>if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71" y="1961714"/>
            <a:ext cx="293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err="1" smtClean="0">
                <a:solidFill>
                  <a:srgbClr val="FFC000"/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...</a:t>
            </a:r>
            <a:r>
              <a:rPr lang="en-US" dirty="0" smtClean="0">
                <a:solidFill>
                  <a:schemeClr val="tx1"/>
                </a:solidFill>
              </a:rPr>
              <a:t>"&gt;</a:t>
            </a:r>
            <a:r>
              <a:rPr lang="pl-PL" dirty="0" smtClean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pl-PL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err="1" smtClean="0">
                <a:solidFill>
                  <a:srgbClr val="FFC000"/>
                </a:solidFill>
              </a:rPr>
              <a:t>if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34359" y="2654615"/>
            <a:ext cx="8228013" cy="113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l-PL" sz="2800" dirty="0" smtClean="0">
                <a:solidFill>
                  <a:schemeClr val="tx1"/>
                </a:solidFill>
              </a:rPr>
              <a:t>Atrybut test zawiera wyrażenia </a:t>
            </a:r>
            <a:r>
              <a:rPr lang="pl-PL" sz="2800" dirty="0" err="1" smtClean="0">
                <a:solidFill>
                  <a:schemeClr val="tx1"/>
                </a:solidFill>
              </a:rPr>
              <a:t>XPath</a:t>
            </a:r>
            <a:r>
              <a:rPr lang="pl-PL" sz="2800" dirty="0" smtClean="0">
                <a:solidFill>
                  <a:schemeClr val="tx1"/>
                </a:solidFill>
              </a:rPr>
              <a:t> wybierające elementy</a:t>
            </a:r>
          </a:p>
          <a:p>
            <a:pPr marL="0" indent="0"/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9213" y="5110748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&lt;drzewo&gt;&lt;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&gt;&lt;/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&gt;drzewo&gt;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3934433" y="4395616"/>
            <a:ext cx="539208" cy="57912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2635" y="3914066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err="1" smtClean="0">
                <a:solidFill>
                  <a:srgbClr val="FFC000"/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test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err="1" smtClean="0">
                <a:solidFill>
                  <a:schemeClr val="tx1"/>
                </a:solidFill>
              </a:rPr>
              <a:t>age</a:t>
            </a:r>
            <a:r>
              <a:rPr lang="pl-PL" dirty="0" smtClean="0">
                <a:solidFill>
                  <a:schemeClr val="tx1"/>
                </a:solidFill>
              </a:rPr>
              <a:t> &amp;</a:t>
            </a:r>
            <a:r>
              <a:rPr lang="pl-PL" dirty="0" err="1" smtClean="0">
                <a:solidFill>
                  <a:schemeClr val="tx1"/>
                </a:solidFill>
              </a:rPr>
              <a:t>gt</a:t>
            </a:r>
            <a:r>
              <a:rPr lang="pl-PL" dirty="0" smtClean="0">
                <a:solidFill>
                  <a:schemeClr val="tx1"/>
                </a:solidFill>
              </a:rPr>
              <a:t>; 18"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pl-PL" dirty="0" smtClean="0">
                <a:solidFill>
                  <a:schemeClr val="tx1"/>
                </a:solidFill>
              </a:rPr>
              <a:t>&lt;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&gt;&lt;/</a:t>
            </a:r>
            <a:r>
              <a:rPr lang="pl-PL" dirty="0" err="1" smtClean="0">
                <a:solidFill>
                  <a:schemeClr val="tx1"/>
                </a:solidFill>
              </a:rPr>
              <a:t>elem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pl-PL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for-</a:t>
            </a:r>
            <a:r>
              <a:rPr lang="pl-PL" dirty="0" err="1" smtClean="0">
                <a:solidFill>
                  <a:srgbClr val="FFC000"/>
                </a:solidFill>
              </a:rPr>
              <a:t>each</a:t>
            </a:r>
            <a:r>
              <a:rPr lang="pl-PL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48365" y="4540273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rgbClr val="242729"/>
                </a:solidFill>
              </a:rPr>
              <a:t>Kiedy </a:t>
            </a:r>
            <a:r>
              <a:rPr lang="pl-PL" dirty="0" err="1" smtClean="0">
                <a:solidFill>
                  <a:srgbClr val="242729"/>
                </a:solidFill>
              </a:rPr>
              <a:t>age</a:t>
            </a:r>
            <a:r>
              <a:rPr lang="pl-PL" dirty="0" smtClean="0">
                <a:solidFill>
                  <a:srgbClr val="242729"/>
                </a:solidFill>
              </a:rPr>
              <a:t> &gt; 18</a:t>
            </a:r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XSLT param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8063" y="2025119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xsl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pl-PL" dirty="0" smtClean="0">
                <a:solidFill>
                  <a:srgbClr val="FFC000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pl-PL" dirty="0" err="1" smtClean="0">
                <a:solidFill>
                  <a:schemeClr val="tx1"/>
                </a:solidFill>
              </a:rPr>
              <a:t>name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NazwaParametru</a:t>
            </a:r>
            <a:r>
              <a:rPr lang="en-US" dirty="0" smtClean="0">
                <a:solidFill>
                  <a:schemeClr val="tx1"/>
                </a:solidFill>
              </a:rPr>
              <a:t>"</a:t>
            </a:r>
            <a:r>
              <a:rPr lang="pl-PL" dirty="0" smtClean="0">
                <a:solidFill>
                  <a:schemeClr val="tx1"/>
                </a:solidFill>
              </a:rPr>
              <a:t>/&gt;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34359" y="2654615"/>
            <a:ext cx="8228013" cy="113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Deklaracja parametru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W XSLT odwołujemy się do niego dodając znak $ np.</a:t>
            </a:r>
            <a:r>
              <a:rPr lang="pl-PL" sz="2800" dirty="0">
                <a:solidFill>
                  <a:schemeClr val="tx1"/>
                </a:solidFill>
              </a:rPr>
              <a:t>	</a:t>
            </a:r>
            <a:endParaRPr lang="pl-PL" sz="2800" dirty="0" smtClean="0">
              <a:solidFill>
                <a:schemeClr val="tx1"/>
              </a:solidFill>
            </a:endParaRPr>
          </a:p>
          <a:p>
            <a:pPr marL="0" indent="0"/>
            <a:r>
              <a:rPr lang="pl-PL" sz="2800" dirty="0">
                <a:solidFill>
                  <a:schemeClr val="tx1"/>
                </a:solidFill>
              </a:rPr>
              <a:t>	</a:t>
            </a:r>
            <a:r>
              <a:rPr lang="pl-PL" sz="2800" dirty="0" smtClean="0">
                <a:solidFill>
                  <a:schemeClr val="tx1"/>
                </a:solidFill>
              </a:rPr>
              <a:t>	</a:t>
            </a:r>
            <a:r>
              <a:rPr lang="pl-PL" sz="2400" dirty="0" smtClean="0">
                <a:solidFill>
                  <a:schemeClr val="bg2"/>
                </a:solidFill>
              </a:rPr>
              <a:t>$</a:t>
            </a:r>
            <a:r>
              <a:rPr lang="pl-PL" sz="2400" dirty="0" err="1" smtClean="0">
                <a:solidFill>
                  <a:schemeClr val="bg2"/>
                </a:solidFill>
              </a:rPr>
              <a:t>NazwaParametru</a:t>
            </a:r>
            <a:endParaRPr lang="pl-PL" sz="2400" dirty="0" smtClean="0">
              <a:solidFill>
                <a:schemeClr val="bg2"/>
              </a:solidFill>
            </a:endParaRPr>
          </a:p>
          <a:p>
            <a:pPr marL="0" indent="0"/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Transformacja XSLT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1827213"/>
            <a:ext cx="8228013" cy="232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Komponent transformujący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Transformuje XML w XML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Możliwość przekazania parametrów wejściowych (</a:t>
            </a:r>
            <a:r>
              <a:rPr lang="pl-PL" sz="2800" dirty="0" err="1" smtClean="0">
                <a:solidFill>
                  <a:schemeClr val="tx1"/>
                </a:solidFill>
              </a:rPr>
              <a:t>Context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r>
              <a:rPr lang="pl-PL" sz="2800" dirty="0" err="1" smtClean="0">
                <a:solidFill>
                  <a:schemeClr val="tx1"/>
                </a:solidFill>
              </a:rPr>
              <a:t>Properties</a:t>
            </a:r>
            <a:r>
              <a:rPr lang="pl-PL" sz="28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27336"/>
            <a:ext cx="1678050" cy="1710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87" y="3904041"/>
            <a:ext cx="5186908" cy="2384785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Generowanie responsów usługi sieciowej z użyciem wyrażeń </a:t>
            </a:r>
            <a:r>
              <a:rPr lang="pl-PL" dirty="0" err="1" smtClean="0"/>
              <a:t>XPath</a:t>
            </a:r>
            <a:r>
              <a:rPr lang="pl-PL" dirty="0" smtClean="0"/>
              <a:t> i XSLT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68" y="2564904"/>
            <a:ext cx="7418231" cy="1370013"/>
          </a:xfrm>
        </p:spPr>
        <p:txBody>
          <a:bodyPr/>
          <a:lstStyle/>
          <a:p>
            <a:r>
              <a:rPr lang="pl-PL" sz="4000" dirty="0" smtClean="0">
                <a:solidFill>
                  <a:schemeClr val="bg1"/>
                </a:solidFill>
              </a:rPr>
              <a:t>Transformacje JSON ↔ XML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XML to JSON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025" y="1850356"/>
            <a:ext cx="8239187" cy="42429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Transformer</a:t>
            </a:r>
          </a:p>
          <a:p>
            <a:pPr marL="0" indent="0"/>
            <a:r>
              <a:rPr lang="pl-PL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json:xml-to-json-transformer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doc:name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="XML to JSON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pl-PL" sz="1800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XML → JSON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Tłumaczenie na zasadzie jeden do jeden bez transformacji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Atrybuty transformowane są na elementy o nazwie „@</a:t>
            </a:r>
            <a:r>
              <a:rPr lang="pl-PL" sz="2800" dirty="0" err="1" smtClean="0"/>
              <a:t>nazwa:atrybutu</a:t>
            </a:r>
            <a:r>
              <a:rPr lang="pl-PL" sz="2800" dirty="0" smtClean="0"/>
              <a:t>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229200"/>
            <a:ext cx="6908493" cy="115726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XML → JSON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1827213"/>
            <a:ext cx="8228013" cy="232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Set </a:t>
            </a:r>
            <a:r>
              <a:rPr lang="pl-PL" sz="2800" dirty="0" err="1" smtClean="0">
                <a:solidFill>
                  <a:schemeClr val="tx1"/>
                </a:solidFill>
              </a:rPr>
              <a:t>Payload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smtClean="0">
                <a:solidFill>
                  <a:schemeClr val="tx1"/>
                </a:solidFill>
              </a:rPr>
              <a:t>/ </a:t>
            </a:r>
            <a:r>
              <a:rPr lang="pl-PL" sz="2800" dirty="0" err="1" smtClean="0">
                <a:solidFill>
                  <a:schemeClr val="tx1"/>
                </a:solidFill>
              </a:rPr>
              <a:t>Parse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r>
              <a:rPr lang="pl-PL" sz="2800" dirty="0" err="1" smtClean="0">
                <a:solidFill>
                  <a:schemeClr val="tx1"/>
                </a:solidFill>
              </a:rPr>
              <a:t>Template</a:t>
            </a:r>
            <a:endParaRPr lang="pl-PL" sz="2800" dirty="0">
              <a:solidFill>
                <a:schemeClr val="tx1"/>
              </a:solidFill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err="1" smtClean="0">
                <a:solidFill>
                  <a:schemeClr val="tx1"/>
                </a:solidFill>
              </a:rPr>
              <a:t>XPath</a:t>
            </a:r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JSON → XML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1827213"/>
            <a:ext cx="8228013" cy="2321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Set </a:t>
            </a:r>
            <a:r>
              <a:rPr lang="pl-PL" sz="2800" dirty="0" err="1" smtClean="0">
                <a:solidFill>
                  <a:schemeClr val="tx1"/>
                </a:solidFill>
              </a:rPr>
              <a:t>Payload</a:t>
            </a:r>
            <a:r>
              <a:rPr lang="pl-PL" sz="2800" dirty="0">
                <a:solidFill>
                  <a:schemeClr val="tx1"/>
                </a:solidFill>
              </a:rPr>
              <a:t> </a:t>
            </a:r>
            <a:r>
              <a:rPr lang="pl-PL" sz="2800" dirty="0" smtClean="0">
                <a:solidFill>
                  <a:schemeClr val="tx1"/>
                </a:solidFill>
              </a:rPr>
              <a:t>/ </a:t>
            </a:r>
            <a:r>
              <a:rPr lang="pl-PL" sz="2800" dirty="0" err="1" smtClean="0">
                <a:solidFill>
                  <a:schemeClr val="tx1"/>
                </a:solidFill>
              </a:rPr>
              <a:t>Parse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r>
              <a:rPr lang="pl-PL" sz="2800" dirty="0" err="1" smtClean="0">
                <a:solidFill>
                  <a:schemeClr val="tx1"/>
                </a:solidFill>
              </a:rPr>
              <a:t>Template</a:t>
            </a:r>
            <a:endParaRPr lang="pl-PL" sz="2800" dirty="0">
              <a:solidFill>
                <a:schemeClr val="tx1"/>
              </a:solidFill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JSON to Object z return </a:t>
            </a:r>
            <a:r>
              <a:rPr lang="pl-PL" sz="2800" dirty="0" err="1" smtClean="0">
                <a:solidFill>
                  <a:schemeClr val="tx1"/>
                </a:solidFill>
              </a:rPr>
              <a:t>class</a:t>
            </a:r>
            <a:r>
              <a:rPr lang="pl-PL" sz="2800" dirty="0" smtClean="0">
                <a:solidFill>
                  <a:schemeClr val="tx1"/>
                </a:solidFill>
              </a:rPr>
              <a:t> ustawiony na </a:t>
            </a:r>
            <a:r>
              <a:rPr lang="pl-PL" sz="2800" dirty="0" err="1" smtClean="0">
                <a:solidFill>
                  <a:schemeClr val="tx1"/>
                </a:solidFill>
              </a:rPr>
              <a:t>java.lang.Object</a:t>
            </a:r>
            <a:endParaRPr lang="pl-PL" sz="2800" dirty="0" smtClean="0">
              <a:solidFill>
                <a:schemeClr val="tx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68" y="2564904"/>
            <a:ext cx="7418231" cy="1370013"/>
          </a:xfrm>
        </p:spPr>
        <p:txBody>
          <a:bodyPr/>
          <a:lstStyle/>
          <a:p>
            <a:r>
              <a:rPr lang="pl-PL" sz="4000" dirty="0" smtClean="0">
                <a:solidFill>
                  <a:schemeClr val="bg1"/>
                </a:solidFill>
              </a:rPr>
              <a:t>Transformacje Java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Java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1827213"/>
            <a:ext cx="8228013" cy="41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Skomplikowane transformacje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err="1" smtClean="0">
                <a:solidFill>
                  <a:schemeClr val="tx1"/>
                </a:solidFill>
              </a:rPr>
              <a:t>Custom</a:t>
            </a:r>
            <a:r>
              <a:rPr lang="pl-PL" sz="2800" dirty="0" smtClean="0">
                <a:solidFill>
                  <a:schemeClr val="tx1"/>
                </a:solidFill>
              </a:rPr>
              <a:t> kod </a:t>
            </a:r>
            <a:r>
              <a:rPr lang="pl-PL" sz="2800" dirty="0" err="1" smtClean="0">
                <a:solidFill>
                  <a:schemeClr val="tx1"/>
                </a:solidFill>
              </a:rPr>
              <a:t>java</a:t>
            </a:r>
            <a:r>
              <a:rPr lang="pl-PL" sz="2800" dirty="0" smtClean="0">
                <a:solidFill>
                  <a:schemeClr val="tx1"/>
                </a:solidFill>
              </a:rPr>
              <a:t> </a:t>
            </a:r>
            <a:endParaRPr lang="pl-PL" sz="2800" dirty="0">
              <a:solidFill>
                <a:schemeClr val="tx1"/>
              </a:solidFill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Rozszerzenie klasy </a:t>
            </a:r>
            <a:r>
              <a:rPr lang="pl-PL" sz="2800" b="1" dirty="0" err="1" smtClean="0">
                <a:solidFill>
                  <a:schemeClr val="tx1"/>
                </a:solidFill>
              </a:rPr>
              <a:t>AbstractTransformer</a:t>
            </a:r>
            <a:endParaRPr lang="pl-PL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tx1"/>
              </a:solidFill>
            </a:endParaRPr>
          </a:p>
          <a:p>
            <a:pPr marL="0" indent="0"/>
            <a:endParaRPr lang="pl-PL" sz="2800" dirty="0" smtClean="0">
              <a:solidFill>
                <a:schemeClr val="tx1"/>
              </a:solidFill>
            </a:endParaRPr>
          </a:p>
          <a:p>
            <a:pPr marL="0" indent="0"/>
            <a:endParaRPr lang="pl-PL" sz="2800" dirty="0">
              <a:solidFill>
                <a:schemeClr val="tx1"/>
              </a:solidFill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err="1" smtClean="0">
                <a:solidFill>
                  <a:schemeClr val="tx1"/>
                </a:solidFill>
              </a:rPr>
              <a:t>src</a:t>
            </a:r>
            <a:r>
              <a:rPr lang="pl-PL" sz="2800" dirty="0" smtClean="0">
                <a:solidFill>
                  <a:schemeClr val="tx1"/>
                </a:solidFill>
              </a:rPr>
              <a:t> przechowuje </a:t>
            </a:r>
            <a:r>
              <a:rPr lang="pl-PL" sz="2800" dirty="0" err="1" smtClean="0">
                <a:solidFill>
                  <a:schemeClr val="tx1"/>
                </a:solidFill>
              </a:rPr>
              <a:t>payload</a:t>
            </a:r>
            <a:r>
              <a:rPr lang="pl-PL" sz="2800" dirty="0" smtClean="0">
                <a:solidFill>
                  <a:schemeClr val="tx1"/>
                </a:solidFill>
              </a:rPr>
              <a:t>, możemy rzutować na dokładniejszy typ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9" y="3539381"/>
            <a:ext cx="8481265" cy="1656184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39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Wzbogacanie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5" y="1944710"/>
            <a:ext cx="4689277" cy="3921103"/>
          </a:xfrm>
        </p:spPr>
        <p:txBody>
          <a:bodyPr/>
          <a:lstStyle/>
          <a:p>
            <a:r>
              <a:rPr lang="pl-PL" dirty="0" smtClean="0"/>
              <a:t>Wzbogacenie wiadomości: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 dane z systemu trzeciego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 dane obliczone z wiadomości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O dane środowiskowe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18122"/>
            <a:ext cx="3762375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797301"/>
            <a:ext cx="3660991" cy="1935956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4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JAXB </a:t>
            </a:r>
            <a:r>
              <a:rPr lang="pl-PL" dirty="0" err="1" smtClean="0">
                <a:cs typeface="Arial"/>
              </a:rPr>
              <a:t>Bindings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1827213"/>
            <a:ext cx="8228013" cy="376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Mapowanie XML na klasy Java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Dwukierunkowa transformacja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chemeClr val="tx1"/>
              </a:solidFill>
            </a:endParaRP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Framework do mapowania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Kontrola przez adnotacje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157324"/>
            <a:ext cx="6454454" cy="1154609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40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JAXB adnotacje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7038"/>
              </p:ext>
            </p:extLst>
          </p:nvPr>
        </p:nvGraphicFramePr>
        <p:xfrm>
          <a:off x="683566" y="1772816"/>
          <a:ext cx="8001646" cy="39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90">
                  <a:extLst>
                    <a:ext uri="{9D8B030D-6E8A-4147-A177-3AD203B41FA5}">
                      <a16:colId xmlns:a16="http://schemas.microsoft.com/office/drawing/2014/main" val="1005680159"/>
                    </a:ext>
                  </a:extLst>
                </a:gridCol>
                <a:gridCol w="5409356">
                  <a:extLst>
                    <a:ext uri="{9D8B030D-6E8A-4147-A177-3AD203B41FA5}">
                      <a16:colId xmlns:a16="http://schemas.microsoft.com/office/drawing/2014/main" val="1262019327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r>
                        <a:rPr lang="pl-PL" dirty="0" smtClean="0"/>
                        <a:t>Adnotacja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64801"/>
                  </a:ext>
                </a:extLst>
              </a:tr>
              <a:tr h="725800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r>
                        <a:rPr lang="pl-PL" dirty="0" err="1" smtClean="0"/>
                        <a:t>XmlRootElement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Klasa</a:t>
                      </a:r>
                      <a:r>
                        <a:rPr lang="pl-PL" baseline="0" dirty="0" smtClean="0"/>
                        <a:t> mapowana będzie na dokument XML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41113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r>
                        <a:rPr lang="pl-PL" dirty="0" err="1" smtClean="0"/>
                        <a:t>XmlElement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Pole mapowane</a:t>
                      </a:r>
                      <a:r>
                        <a:rPr lang="pl-PL" baseline="0" dirty="0" smtClean="0"/>
                        <a:t> jest na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4737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r>
                        <a:rPr lang="pl-PL" dirty="0" err="1" smtClean="0"/>
                        <a:t>XmlTransient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Pole nie będzie podlegać</a:t>
                      </a:r>
                      <a:r>
                        <a:rPr lang="pl-PL" baseline="0" dirty="0" smtClean="0"/>
                        <a:t> mapowaniu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40422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r>
                        <a:rPr lang="pl-PL" dirty="0" err="1" smtClean="0"/>
                        <a:t>XmlAttribute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Pole mapowane</a:t>
                      </a:r>
                      <a:r>
                        <a:rPr lang="pl-PL" baseline="0" dirty="0" smtClean="0"/>
                        <a:t> jest na atrybut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86734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r>
                        <a:rPr lang="pl-PL" dirty="0" smtClean="0"/>
                        <a:t>@</a:t>
                      </a:r>
                      <a:r>
                        <a:rPr lang="pl-PL" dirty="0" err="1" smtClean="0"/>
                        <a:t>XmlElementWrapper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Tworzy element nadrzędny dla kolekcji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955244"/>
                  </a:ext>
                </a:extLst>
              </a:tr>
            </a:tbl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41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JAXB przykład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625903"/>
            <a:ext cx="5616624" cy="4629202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42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cs typeface="Arial"/>
              </a:rPr>
              <a:t>XML to JAXB Object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22049" y="3121540"/>
            <a:ext cx="8228013" cy="30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Ustawiamy klasę, której instancja zostanie zwrócona (</a:t>
            </a:r>
            <a:r>
              <a:rPr lang="pl-PL" sz="2800" b="1" dirty="0" smtClean="0">
                <a:solidFill>
                  <a:schemeClr val="tx1"/>
                </a:solidFill>
              </a:rPr>
              <a:t>Return Class</a:t>
            </a:r>
            <a:r>
              <a:rPr lang="pl-PL" sz="2800" dirty="0" smtClean="0">
                <a:solidFill>
                  <a:schemeClr val="tx1"/>
                </a:solidFill>
              </a:rPr>
              <a:t>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Ustawiamy kontekst (pakiet z klasami)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>
                <a:solidFill>
                  <a:schemeClr val="tx1"/>
                </a:solidFill>
              </a:rPr>
              <a:t>Dla projektu z pom.xml należy utworzyć pakiet w katalogu </a:t>
            </a:r>
            <a:r>
              <a:rPr lang="pl-PL" sz="2800" b="1" dirty="0" err="1" smtClean="0">
                <a:solidFill>
                  <a:schemeClr val="tx1"/>
                </a:solidFill>
              </a:rPr>
              <a:t>src</a:t>
            </a:r>
            <a:r>
              <a:rPr lang="pl-PL" sz="2800" b="1" dirty="0" smtClean="0">
                <a:solidFill>
                  <a:schemeClr val="tx1"/>
                </a:solidFill>
              </a:rPr>
              <a:t>/</a:t>
            </a:r>
            <a:r>
              <a:rPr lang="pl-PL" sz="2800" b="1" dirty="0" err="1" smtClean="0">
                <a:solidFill>
                  <a:schemeClr val="tx1"/>
                </a:solidFill>
              </a:rPr>
              <a:t>main</a:t>
            </a:r>
            <a:r>
              <a:rPr lang="pl-PL" sz="2800" b="1" dirty="0" smtClean="0">
                <a:solidFill>
                  <a:schemeClr val="tx1"/>
                </a:solidFill>
              </a:rPr>
              <a:t>/</a:t>
            </a:r>
            <a:r>
              <a:rPr lang="pl-PL" sz="2800" b="1" dirty="0" err="1" smtClean="0">
                <a:solidFill>
                  <a:schemeClr val="tx1"/>
                </a:solidFill>
              </a:rPr>
              <a:t>resources</a:t>
            </a:r>
            <a:r>
              <a:rPr lang="pl-PL" sz="2800" b="1" dirty="0" smtClean="0">
                <a:solidFill>
                  <a:schemeClr val="tx1"/>
                </a:solidFill>
              </a:rPr>
              <a:t> </a:t>
            </a:r>
            <a:r>
              <a:rPr lang="pl-PL" sz="2800" dirty="0" smtClean="0">
                <a:solidFill>
                  <a:schemeClr val="tx1"/>
                </a:solidFill>
              </a:rPr>
              <a:t>i umieścić tam plik </a:t>
            </a:r>
            <a:r>
              <a:rPr lang="pl-PL" sz="2800" dirty="0" err="1" smtClean="0">
                <a:solidFill>
                  <a:schemeClr val="tx1"/>
                </a:solidFill>
              </a:rPr>
              <a:t>jaxb.index</a:t>
            </a:r>
            <a:endParaRPr lang="pl-PL" sz="2800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57" y="1609372"/>
            <a:ext cx="5848716" cy="1512168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 smtClean="0">
                <a:latin typeface="Arial Black" panose="020B0A04020102020204" pitchFamily="34" charset="0"/>
              </a:rPr>
              <a:t>43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800"/>
            <a:ext cx="7886700" cy="1781547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            Warsztat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Mapowanie odpowiedzi z usługi sieciowej na JSON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 smtClean="0"/>
              <a:t>Mule ESB</a:t>
            </a:r>
            <a:endParaRPr lang="pl-PL" alt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smtClean="0">
                <a:latin typeface="Arial Black" panose="020B0A04020102020204" pitchFamily="34" charset="0"/>
              </a:rPr>
              <a:t>44</a:t>
            </a:r>
            <a:endParaRPr lang="pl-PL" altLang="pl-PL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Message </a:t>
            </a:r>
            <a:r>
              <a:rPr lang="pl-PL" dirty="0" err="1" smtClean="0"/>
              <a:t>Enricher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3" y="3284984"/>
            <a:ext cx="6095999" cy="2580829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Atrybut źródła i docelowej zmiennej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dirty="0" smtClean="0"/>
              <a:t>Możliwych wiele docelowych zmiennych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grpSp>
        <p:nvGrpSpPr>
          <p:cNvPr id="10" name="Group 9"/>
          <p:cNvGrpSpPr/>
          <p:nvPr/>
        </p:nvGrpSpPr>
        <p:grpSpPr>
          <a:xfrm>
            <a:off x="662903" y="3789040"/>
            <a:ext cx="1866900" cy="2324100"/>
            <a:chOff x="457200" y="3645024"/>
            <a:chExt cx="1866900" cy="23241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3645024"/>
              <a:ext cx="1866900" cy="23241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457200" y="5157192"/>
              <a:ext cx="1594520" cy="5040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977121"/>
            <a:ext cx="4238625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5" y="2836180"/>
            <a:ext cx="5553075" cy="590550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5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6992"/>
            <a:ext cx="8228013" cy="2508821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Brak odpowiednika na palecie Mule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Transformowanie</a:t>
            </a:r>
            <a:endParaRPr lang="pl-PL" sz="28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Usuwanie nadmiarowych danych z </a:t>
            </a:r>
            <a:r>
              <a:rPr lang="pl-PL" sz="2800" dirty="0" err="1" smtClean="0"/>
              <a:t>payloadu</a:t>
            </a:r>
            <a:endParaRPr lang="pl-PL" sz="28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Często występuje w połączeniu z Message </a:t>
            </a:r>
            <a:r>
              <a:rPr lang="pl-PL" sz="2800" dirty="0" err="1" smtClean="0"/>
              <a:t>Enricherem</a:t>
            </a:r>
            <a:endParaRPr lang="pl-PL" sz="2800" dirty="0" smtClean="0"/>
          </a:p>
          <a:p>
            <a:pPr marL="0" indent="0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27213"/>
            <a:ext cx="3562350" cy="1181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101902" y="1556792"/>
            <a:ext cx="5042098" cy="250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pl-PL" dirty="0" smtClean="0"/>
          </a:p>
          <a:p>
            <a:pPr marL="0" indent="0"/>
            <a:r>
              <a:rPr lang="pl-PL" dirty="0" smtClean="0"/>
              <a:t>Wzorzec </a:t>
            </a:r>
            <a:r>
              <a:rPr lang="pl-PL" b="1" dirty="0" smtClean="0"/>
              <a:t>Content </a:t>
            </a:r>
            <a:r>
              <a:rPr lang="pl-PL" b="1" dirty="0" err="1" smtClean="0"/>
              <a:t>Filter</a:t>
            </a:r>
            <a:endParaRPr lang="pl-PL" b="1" dirty="0" smtClean="0"/>
          </a:p>
          <a:p>
            <a:pPr marL="0" indent="0"/>
            <a:endParaRPr lang="pl-PL" dirty="0" smtClean="0"/>
          </a:p>
          <a:p>
            <a:pPr marL="0" indent="0"/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6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DataWeave</a:t>
            </a:r>
            <a:r>
              <a:rPr lang="pl-PL" dirty="0" smtClean="0">
                <a:cs typeface="Arial"/>
              </a:rPr>
              <a:t> (EE!)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7" y="3093868"/>
            <a:ext cx="3403026" cy="2576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7213"/>
            <a:ext cx="7233072" cy="18098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7581528" cy="21602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Drag &amp; Drop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Wspiera transformacje między wieloma formatami: </a:t>
            </a:r>
            <a:r>
              <a:rPr lang="pl-PL" sz="2800" dirty="0" err="1" smtClean="0"/>
              <a:t>java</a:t>
            </a:r>
            <a:r>
              <a:rPr lang="pl-PL" sz="2800" dirty="0" smtClean="0"/>
              <a:t>, </a:t>
            </a:r>
            <a:r>
              <a:rPr lang="pl-PL" sz="2800" dirty="0" err="1" smtClean="0"/>
              <a:t>json</a:t>
            </a:r>
            <a:r>
              <a:rPr lang="pl-PL" sz="2800" dirty="0" smtClean="0"/>
              <a:t>, </a:t>
            </a:r>
            <a:r>
              <a:rPr lang="pl-PL" sz="2800" dirty="0" err="1" smtClean="0"/>
              <a:t>csv</a:t>
            </a:r>
            <a:r>
              <a:rPr lang="pl-PL" sz="2800" dirty="0" smtClean="0"/>
              <a:t>, </a:t>
            </a:r>
            <a:r>
              <a:rPr lang="pl-PL" sz="2800" dirty="0" err="1" smtClean="0"/>
              <a:t>xml</a:t>
            </a:r>
            <a:r>
              <a:rPr lang="pl-PL" sz="2800" dirty="0" smtClean="0"/>
              <a:t>, </a:t>
            </a:r>
            <a:r>
              <a:rPr lang="pl-PL" sz="2800" dirty="0" err="1" smtClean="0"/>
              <a:t>plain</a:t>
            </a:r>
            <a:r>
              <a:rPr lang="pl-PL" sz="2800" dirty="0" smtClean="0"/>
              <a:t>, </a:t>
            </a:r>
            <a:r>
              <a:rPr lang="pl-PL" sz="2800" dirty="0" err="1" smtClean="0"/>
              <a:t>etc</a:t>
            </a:r>
            <a:endParaRPr lang="pl-PL" sz="28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Tylko w wersji </a:t>
            </a:r>
            <a:r>
              <a:rPr lang="pl-PL" sz="2800" b="1" dirty="0" smtClean="0"/>
              <a:t>Enterprise</a:t>
            </a:r>
            <a:endParaRPr lang="en-US" sz="2800" b="1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7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E95D1-EF24-466E-91E6-286B1102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cs typeface="Arial"/>
              </a:rPr>
              <a:t>DataWeave</a:t>
            </a:r>
            <a:r>
              <a:rPr lang="pl-PL" dirty="0" smtClean="0">
                <a:cs typeface="Arial"/>
              </a:rPr>
              <a:t> (EE!)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72445D-1CD1-4638-8D6E-60300AFB087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dirty="0"/>
              <a:t>www.sages.com.pl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9D58DF-FD56-4623-8002-D0459DB3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l-PL" altLang="pl-PL" dirty="0"/>
              <a:t>Mule ESB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7" y="3093868"/>
            <a:ext cx="3403026" cy="2576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7213"/>
            <a:ext cx="7233072" cy="18098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7581528" cy="2160240"/>
          </a:xfrm>
        </p:spPr>
        <p:txBody>
          <a:bodyPr/>
          <a:lstStyle/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b="1" dirty="0" smtClean="0"/>
              <a:t>Drag &amp; Drop</a:t>
            </a:r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Wspiera transformacje między wieloma formatami: </a:t>
            </a:r>
            <a:r>
              <a:rPr lang="pl-PL" sz="2800" dirty="0" err="1" smtClean="0"/>
              <a:t>java</a:t>
            </a:r>
            <a:r>
              <a:rPr lang="pl-PL" sz="2800" dirty="0" smtClean="0"/>
              <a:t>, </a:t>
            </a:r>
            <a:r>
              <a:rPr lang="pl-PL" sz="2800" dirty="0" err="1" smtClean="0"/>
              <a:t>json</a:t>
            </a:r>
            <a:r>
              <a:rPr lang="pl-PL" sz="2800" dirty="0" smtClean="0"/>
              <a:t>, </a:t>
            </a:r>
            <a:r>
              <a:rPr lang="pl-PL" sz="2800" dirty="0" err="1" smtClean="0"/>
              <a:t>csv</a:t>
            </a:r>
            <a:r>
              <a:rPr lang="pl-PL" sz="2800" dirty="0" smtClean="0"/>
              <a:t>, </a:t>
            </a:r>
            <a:r>
              <a:rPr lang="pl-PL" sz="2800" dirty="0" err="1" smtClean="0"/>
              <a:t>xml</a:t>
            </a:r>
            <a:r>
              <a:rPr lang="pl-PL" sz="2800" dirty="0" smtClean="0"/>
              <a:t>, </a:t>
            </a:r>
            <a:r>
              <a:rPr lang="pl-PL" sz="2800" dirty="0" err="1" smtClean="0"/>
              <a:t>plain</a:t>
            </a:r>
            <a:r>
              <a:rPr lang="pl-PL" sz="2800" dirty="0" smtClean="0"/>
              <a:t>, </a:t>
            </a:r>
            <a:r>
              <a:rPr lang="pl-PL" sz="2800" dirty="0" err="1" smtClean="0"/>
              <a:t>etc</a:t>
            </a:r>
            <a:endParaRPr lang="pl-PL" sz="2800" dirty="0"/>
          </a:p>
          <a:p>
            <a:pPr marL="340995" indent="-283845"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</a:pPr>
            <a:r>
              <a:rPr lang="pl-PL" sz="2800" dirty="0" smtClean="0"/>
              <a:t>Tylko w wersji </a:t>
            </a:r>
            <a:r>
              <a:rPr lang="pl-PL" sz="2800" b="1" dirty="0" smtClean="0"/>
              <a:t>Enterprise</a:t>
            </a:r>
            <a:endParaRPr lang="en-US" sz="2800" b="1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8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5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768" y="2564904"/>
            <a:ext cx="7418231" cy="1370013"/>
          </a:xfrm>
        </p:spPr>
        <p:txBody>
          <a:bodyPr/>
          <a:lstStyle/>
          <a:p>
            <a:r>
              <a:rPr lang="pl-PL" sz="4000" dirty="0" smtClean="0">
                <a:solidFill>
                  <a:schemeClr val="bg1"/>
                </a:solidFill>
              </a:rPr>
              <a:t>Transformacje JSON ↔ JSON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BPM analitycznie</a:t>
            </a:r>
            <a:endParaRPr lang="pl-PL" alt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pl-PL" altLang="pl-PL" smtClean="0"/>
              <a:t>www.sages.com.pl</a:t>
            </a:r>
            <a:endParaRPr lang="pl-PL" altLang="pl-PL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74AF49E-843A-4D03-B08C-8773CE66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pl-PL" altLang="pl-PL" sz="1200" dirty="0">
                <a:latin typeface="Arial Black" panose="020B0A04020102020204" pitchFamily="34" charset="0"/>
              </a:rPr>
              <a:t>9</a:t>
            </a:r>
            <a:endParaRPr lang="pl-PL" altLang="pl-PL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1115</Words>
  <Application>Microsoft Office PowerPoint</Application>
  <PresentationFormat>On-screen Show (4:3)</PresentationFormat>
  <Paragraphs>421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 Unicode MS</vt:lpstr>
      <vt:lpstr>Microsoft YaHei</vt:lpstr>
      <vt:lpstr>MS Gothic</vt:lpstr>
      <vt:lpstr>Arial</vt:lpstr>
      <vt:lpstr>Arial Black</vt:lpstr>
      <vt:lpstr>Calibri</vt:lpstr>
      <vt:lpstr>Courier New</vt:lpstr>
      <vt:lpstr>Times New Roman</vt:lpstr>
      <vt:lpstr>Wingdings</vt:lpstr>
      <vt:lpstr>Motyw pakietu Office</vt:lpstr>
      <vt:lpstr>Motyw pakietu Office</vt:lpstr>
      <vt:lpstr>PowerPoint Presentation</vt:lpstr>
      <vt:lpstr>PowerPoint Presentation</vt:lpstr>
      <vt:lpstr>Transformacja wiadomości</vt:lpstr>
      <vt:lpstr>Wzbogacanie  </vt:lpstr>
      <vt:lpstr>Message Enricher</vt:lpstr>
      <vt:lpstr>Filtrowanie</vt:lpstr>
      <vt:lpstr>DataWeave (EE!)</vt:lpstr>
      <vt:lpstr>DataWeave (EE!)</vt:lpstr>
      <vt:lpstr>Transformacje JSON ↔ JSON</vt:lpstr>
      <vt:lpstr>JSON to Object</vt:lpstr>
      <vt:lpstr>JSON to Object</vt:lpstr>
      <vt:lpstr>Object to JSON</vt:lpstr>
      <vt:lpstr>Parse Template</vt:lpstr>
      <vt:lpstr>            Warsztat</vt:lpstr>
      <vt:lpstr>Transformacje XML ↔ XML</vt:lpstr>
      <vt:lpstr>XPath</vt:lpstr>
      <vt:lpstr>XPath wyszukiwanie</vt:lpstr>
      <vt:lpstr>XPath przydatne funkcje</vt:lpstr>
      <vt:lpstr>XPath przykłady</vt:lpstr>
      <vt:lpstr>XPath przykłady</vt:lpstr>
      <vt:lpstr>XPath przykłady</vt:lpstr>
      <vt:lpstr>XPath przykłady</vt:lpstr>
      <vt:lpstr>XPath przykłady</vt:lpstr>
      <vt:lpstr>Mule xpath3</vt:lpstr>
      <vt:lpstr>XSLT</vt:lpstr>
      <vt:lpstr>XSLT istotne reguły</vt:lpstr>
      <vt:lpstr>XSLT Przykład</vt:lpstr>
      <vt:lpstr>XSLT value-of</vt:lpstr>
      <vt:lpstr>XSLT for-each</vt:lpstr>
      <vt:lpstr>XSLT if</vt:lpstr>
      <vt:lpstr>XSLT param</vt:lpstr>
      <vt:lpstr>Transformacja XSLT</vt:lpstr>
      <vt:lpstr>            Warsztat</vt:lpstr>
      <vt:lpstr>Transformacje JSON ↔ XML</vt:lpstr>
      <vt:lpstr>XML to JSON</vt:lpstr>
      <vt:lpstr>XML → JSON</vt:lpstr>
      <vt:lpstr>JSON → XML</vt:lpstr>
      <vt:lpstr>Transformacje Java</vt:lpstr>
      <vt:lpstr>Java</vt:lpstr>
      <vt:lpstr>JAXB Bindings</vt:lpstr>
      <vt:lpstr>JAXB adnotacje</vt:lpstr>
      <vt:lpstr>JAXB przykład</vt:lpstr>
      <vt:lpstr>XML to JAXB Object</vt:lpstr>
      <vt:lpstr>            Warsztat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Modelowanie i wdrażanie procesów biznesowych</dc:title>
  <dc:creator>SAGES sp. z.o.o.</dc:creator>
  <cp:lastModifiedBy>Patryk Bandurski</cp:lastModifiedBy>
  <cp:revision>156</cp:revision>
  <cp:lastPrinted>1601-01-01T00:00:00Z</cp:lastPrinted>
  <dcterms:created xsi:type="dcterms:W3CDTF">2009-04-15T16:31:13Z</dcterms:created>
  <dcterms:modified xsi:type="dcterms:W3CDTF">2018-07-18T13:36:35Z</dcterms:modified>
</cp:coreProperties>
</file>