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5"/>
  </p:notesMasterIdLst>
  <p:sldIdLst>
    <p:sldId id="256" r:id="rId3"/>
    <p:sldId id="320" r:id="rId4"/>
    <p:sldId id="322" r:id="rId5"/>
    <p:sldId id="321" r:id="rId6"/>
    <p:sldId id="323" r:id="rId7"/>
    <p:sldId id="325" r:id="rId8"/>
    <p:sldId id="326" r:id="rId9"/>
    <p:sldId id="327" r:id="rId10"/>
    <p:sldId id="328" r:id="rId11"/>
    <p:sldId id="329" r:id="rId12"/>
    <p:sldId id="324" r:id="rId13"/>
    <p:sldId id="330" r:id="rId14"/>
    <p:sldId id="331" r:id="rId15"/>
    <p:sldId id="332" r:id="rId16"/>
    <p:sldId id="335" r:id="rId17"/>
    <p:sldId id="334" r:id="rId18"/>
    <p:sldId id="336" r:id="rId19"/>
    <p:sldId id="337" r:id="rId20"/>
    <p:sldId id="340" r:id="rId21"/>
    <p:sldId id="338" r:id="rId22"/>
    <p:sldId id="339" r:id="rId23"/>
    <p:sldId id="341" r:id="rId24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0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8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1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0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7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8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34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4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0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8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F2A1C-AD5D-4B1C-BEEC-1395303E149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B5A90-B181-4D13-84B3-6E63AC067DF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E4BFD-E8D8-4F7C-8848-995291A81B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A8C44E8-A6A9-4CBD-A835-4DCEF3205723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5479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D9E1C6-1B92-4E46-920C-4281EE8B35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48EB1D-96E9-4BD9-85B0-17FE3D58B38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6575-8067-47CB-9CC9-EC2A56B31DD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C493555-D0E4-43D9-810B-828DA650756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20309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8103F4-3ED7-4F98-9E36-3B61291FC9B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E6D452-EA1D-4F72-B3CE-867EF4A781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9217-DC7F-4180-A473-9F0391F1E42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8D1177F-D7BE-4555-BA31-12A4D59BA83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403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4B0112-CBF0-48C4-A289-612E8498108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371B71-BC50-4E1E-9EE2-4F4F9FDB28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F691-A251-49B6-A5DE-A8B194C9E30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7BF6EE1-EE36-4FDA-B0FE-FB6E860C22B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3390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3A7D1B-7D7B-4D2B-81B3-3F6CC53F351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7A5329-E1A0-4D4A-AA4D-3ED815C28E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A8DC7-48F6-4DD7-B8F0-559837A2D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5276990-35F0-4F43-BE74-0651E09A38D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6860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D6ABC8-7DDA-4640-B2E8-1D6900D3BDD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EF4E0A-B855-4015-B2EB-B08E0D35237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8538-0CDC-48B7-92F8-80C561CB0B3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B212728-AF62-48C0-89F4-600EB8D4497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2517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548E04-7C3F-4B48-9805-8D9D13EDDC4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68A9FB-01D1-4D1A-82C0-8A6E6EF036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8D265-55D9-44DA-8E2C-7F93CF4A93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4D0E3CCA-DEB9-4F91-B735-A4C2C73630C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6039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4DF08F-E4F5-4811-A88A-620364E5F08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831A53-F5B8-4738-9B2F-1F46A779F7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992C-2282-40A4-A339-A0A490870C1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C7E046C-797F-470D-A68F-0DF7C1AC080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715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E125FE-F3A6-49D5-AC1C-AD7B4F17A2E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FD141-08D3-4D86-82EB-38ED0702962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DCB88-217D-424E-B100-93AEB261738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3DC7557C-9783-4E7A-9FD1-301A6C0D4ED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024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6C6C8-847E-44F1-ABBB-3F812B8F8FE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C59C6-C07B-4CDB-BA91-B6228ACB2C5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0C3A-CA92-4767-88FE-CDD922CC501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ADB2889-F5F5-47F1-A672-658184BC8F1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134085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3B3741-9B80-44B5-8428-95F2EFB8C5D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221023-FDEB-4C20-AC82-7BD8D3C9D66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10AE-3DFF-4CB1-A2EF-54D694A279E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5E7DA4A-568A-4666-B7F7-5327DDBDEF1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184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21A8A5-48A6-42AB-B846-24FA2481FC0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659F1A65-7078-4383-BA1F-2833664A3B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0D296405-9EC2-4AA1-8EB4-082E1266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2769D757-4C06-4D6D-81CE-F51D9F7D7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FE22C248-1AA6-4125-BEA7-07157C8F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2BE46EA2-1180-4788-B682-8161187B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48667E4A-1516-40F5-A779-E5C05BBA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DE47AEFF-1E4A-4A14-A1FF-DC95C3CB4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91231C5C-129A-45E6-AA4F-2C76FA1E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>
              <a:extLst>
                <a:ext uri="{FF2B5EF4-FFF2-40B4-BE49-F238E27FC236}">
                  <a16:creationId xmlns:a16="http://schemas.microsoft.com/office/drawing/2014/main" id="{E80CD059-0B49-4779-8C93-BB5DED974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A97FCF16-5C9E-44E8-8306-682F3140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603F54AE-5DDD-42DD-9678-72AA07E0D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BD57CF0F-57B3-429B-BE70-798C9CE45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" y="1884363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 dirty="0" smtClean="0">
                <a:solidFill>
                  <a:srgbClr val="FFFFFF"/>
                </a:solidFill>
              </a:rPr>
              <a:t>Integracja ESB</a:t>
            </a:r>
            <a:endParaRPr lang="pl-PL" altLang="pl-PL" sz="5000" dirty="0">
              <a:solidFill>
                <a:srgbClr val="FFFFFF"/>
              </a:solidFill>
            </a:endParaRP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39" y="1576023"/>
            <a:ext cx="6157169" cy="3797193"/>
          </a:xfrm>
          <a:prstGeom prst="rect">
            <a:avLst/>
          </a:prstGeom>
        </p:spPr>
      </p:pic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Błędy a </a:t>
            </a:r>
            <a:r>
              <a:rPr lang="pl-PL" altLang="pl-PL" sz="4400" dirty="0" err="1" smtClean="0">
                <a:solidFill>
                  <a:schemeClr val="tx1"/>
                </a:solidFill>
              </a:rPr>
              <a:t>subflow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921" y="2852936"/>
            <a:ext cx="3259543" cy="33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 hangingPunct="1">
              <a:buClr>
                <a:srgbClr val="00007D"/>
              </a:buClr>
              <a:buSzPct val="75000"/>
            </a:pPr>
            <a:r>
              <a:rPr lang="pl-PL" altLang="pl-PL" dirty="0" err="1" smtClean="0">
                <a:solidFill>
                  <a:schemeClr val="tx1"/>
                </a:solidFill>
                <a:cs typeface="Arial"/>
              </a:rPr>
              <a:t>Subflow</a:t>
            </a: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 wykorzystuje strategię obsługi wyjątku przepływu nadrzędnego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6095" y="4502615"/>
            <a:ext cx="793068" cy="778888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33821" y="3159435"/>
            <a:ext cx="2568319" cy="1205669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lbow Connector 9"/>
          <p:cNvCxnSpPr>
            <a:stCxn id="12" idx="1"/>
            <a:endCxn id="3" idx="3"/>
          </p:cNvCxnSpPr>
          <p:nvPr/>
        </p:nvCxnSpPr>
        <p:spPr bwMode="auto">
          <a:xfrm rot="10800000" flipV="1">
            <a:off x="1139163" y="3762269"/>
            <a:ext cx="894658" cy="112978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/>
          <p:cNvSpPr/>
          <p:nvPr/>
        </p:nvSpPr>
        <p:spPr bwMode="auto">
          <a:xfrm>
            <a:off x="1942920" y="3065054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709" y="4411347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63096" y="1692110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23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Strategie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6792"/>
            <a:ext cx="4351828" cy="4421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276673"/>
            <a:ext cx="2038350" cy="29813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>
            <a:off x="4927429" y="3371291"/>
            <a:ext cx="1012723" cy="79208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17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Strategie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541" y="3501008"/>
            <a:ext cx="1119328" cy="1637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84" y="3573016"/>
            <a:ext cx="2462005" cy="23959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26" y="1171491"/>
            <a:ext cx="2565753" cy="260658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51920" y="1556792"/>
            <a:ext cx="4833293" cy="4309021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Tylko jedna strategia per przepływ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Subflow</a:t>
            </a:r>
            <a:r>
              <a:rPr lang="pl-PL" dirty="0" smtClean="0"/>
              <a:t> </a:t>
            </a:r>
            <a:r>
              <a:rPr lang="pl-PL" dirty="0" err="1" smtClean="0"/>
              <a:t>niemoże</a:t>
            </a:r>
            <a:r>
              <a:rPr lang="pl-PL" dirty="0" smtClean="0"/>
              <a:t> mieć zdefiniowanej strategii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 GUI sekcja </a:t>
            </a:r>
            <a:r>
              <a:rPr lang="pl-PL" b="1" dirty="0" smtClean="0"/>
              <a:t>Error </a:t>
            </a:r>
            <a:r>
              <a:rPr lang="pl-PL" b="1" dirty="0" err="1" smtClean="0"/>
              <a:t>handling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681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Strategie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3536799"/>
              </p:ext>
            </p:extLst>
          </p:nvPr>
        </p:nvGraphicFramePr>
        <p:xfrm>
          <a:off x="539750" y="1981200"/>
          <a:ext cx="814546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2">
                  <a:extLst>
                    <a:ext uri="{9D8B030D-6E8A-4147-A177-3AD203B41FA5}">
                      <a16:colId xmlns:a16="http://schemas.microsoft.com/office/drawing/2014/main" val="2245506238"/>
                    </a:ext>
                  </a:extLst>
                </a:gridCol>
                <a:gridCol w="5625382">
                  <a:extLst>
                    <a:ext uri="{9D8B030D-6E8A-4147-A177-3AD203B41FA5}">
                      <a16:colId xmlns:a16="http://schemas.microsoft.com/office/drawing/2014/main" val="1420241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Nazwa strategii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6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Catch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Exception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Pozwala na chwytanie wyjątków</a:t>
                      </a:r>
                      <a:r>
                        <a:rPr lang="pl-PL" baseline="0" dirty="0" smtClean="0"/>
                        <a:t> na podstawie zdefiniowanego warunku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7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Mapping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Exception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Pozwala na mapowanie wyjątków</a:t>
                      </a:r>
                      <a:r>
                        <a:rPr lang="pl-PL" baseline="0" dirty="0" smtClean="0"/>
                        <a:t> na wybrane statusy HTTP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4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Reference </a:t>
                      </a:r>
                      <a:r>
                        <a:rPr lang="pl-PL" dirty="0" err="1" smtClean="0"/>
                        <a:t>Exception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Pozwala odnieść się do zewnętrznie zdefiniowanej strategii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1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Choice </a:t>
                      </a:r>
                      <a:r>
                        <a:rPr lang="pl-PL" dirty="0" err="1" smtClean="0"/>
                        <a:t>Exception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Pozwala na zdefiniowanie więcej niż jednej strategii</a:t>
                      </a:r>
                      <a:r>
                        <a:rPr lang="pl-PL" baseline="0" dirty="0" smtClean="0"/>
                        <a:t> dla przepływu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0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81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8013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b="1" dirty="0" smtClean="0"/>
              <a:t>#[</a:t>
            </a:r>
            <a:r>
              <a:rPr lang="pl-PL" b="1" dirty="0" err="1" smtClean="0"/>
              <a:t>exception</a:t>
            </a:r>
            <a:r>
              <a:rPr lang="pl-PL" b="1" dirty="0" smtClean="0"/>
              <a:t>] </a:t>
            </a:r>
            <a:r>
              <a:rPr lang="pl-PL" dirty="0" smtClean="0"/>
              <a:t>daje dostęp do wyjątku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Objekt</a:t>
            </a:r>
            <a:r>
              <a:rPr lang="pl-PL" dirty="0" smtClean="0"/>
              <a:t> Java (</a:t>
            </a:r>
            <a:r>
              <a:rPr lang="pl-PL" dirty="0" err="1" smtClean="0"/>
              <a:t>Throwable</a:t>
            </a:r>
            <a:r>
              <a:rPr lang="pl-PL" dirty="0" smtClean="0"/>
              <a:t>)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Przykłady dostępnych funkcji na obiekcie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exception.getMessageCode</a:t>
            </a:r>
            <a:r>
              <a:rPr lang="pl-PL" dirty="0" smtClean="0"/>
              <a:t>()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exception.getSummaryMessage</a:t>
            </a:r>
            <a:r>
              <a:rPr lang="pl-PL" dirty="0" smtClean="0"/>
              <a:t>()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exception.getMessage</a:t>
            </a:r>
            <a:r>
              <a:rPr lang="pl-PL" dirty="0" smtClean="0"/>
              <a:t>()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www.sages.com.pl</a:t>
            </a:r>
            <a:endParaRPr lang="pl-PL" alt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3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Catch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944112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Obsługuje wyjątek dla którego warunek się spełnij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Warunek nie jest obowiązkowy = </a:t>
            </a:r>
            <a:r>
              <a:rPr lang="pl-PL" dirty="0" err="1" smtClean="0"/>
              <a:t>Catch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7213"/>
            <a:ext cx="3955744" cy="2016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47" y="4132213"/>
            <a:ext cx="3143250" cy="1228725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3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Choice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4544144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Co najmniej dwa elementy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Pierwszy spełniony warunek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 przypadku braku pasującego warunku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Strategy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15856"/>
            <a:ext cx="2937636" cy="3343651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Mapping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1"/>
            <a:ext cx="4038600" cy="1591816"/>
          </a:xfrm>
        </p:spPr>
        <p:txBody>
          <a:bodyPr/>
          <a:lstStyle/>
          <a:p>
            <a:r>
              <a:rPr lang="pl-PL" dirty="0" smtClean="0"/>
              <a:t>Mapowanie wyjątków na status HTTP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8" y="1628800"/>
            <a:ext cx="2811462" cy="3646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363" y="3452133"/>
            <a:ext cx="3257550" cy="2009775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7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Warunki dla strategii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91264" cy="3884613"/>
          </a:xfrm>
        </p:spPr>
        <p:txBody>
          <a:bodyPr/>
          <a:lstStyle/>
          <a:p>
            <a:r>
              <a:rPr lang="pl-PL" sz="2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exception.</a:t>
            </a:r>
            <a:r>
              <a:rPr lang="pl-PL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causedBy</a:t>
            </a:r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l-PL" sz="2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java.lang.Exception</a:t>
            </a:r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2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exception.</a:t>
            </a:r>
            <a:r>
              <a:rPr lang="pl-PL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causedExactlyBy</a:t>
            </a:r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l-PL" sz="2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java.lang.Exception</a:t>
            </a:r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2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exception.</a:t>
            </a:r>
            <a:r>
              <a:rPr lang="pl-PL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causeMatches</a:t>
            </a:r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pl-PL" sz="2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java.lang</a:t>
            </a:r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.*’)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www.sages.com.pl</a:t>
            </a:r>
            <a:endParaRPr lang="pl-PL" alt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57" y="3717032"/>
            <a:ext cx="3562350" cy="185737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99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Dodanie obsługi wyjątków dla usługi SOAP oraz REST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19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Obsługa wyjątków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Cele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Rozróżnienie wyjątków komunikatu od systemowych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Umiejętność wyboru odpowiedniej strategii obsługi wyjątków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Rozróżnianie globalnej i domyślnej obsługi wyjątków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890077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Global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4037013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Każda dostępna strategia zdefiniowana poza </a:t>
            </a:r>
            <a:r>
              <a:rPr lang="pl-PL" sz="2800" b="1" dirty="0" err="1" smtClean="0"/>
              <a:t>flow</a:t>
            </a:r>
            <a:endParaRPr lang="pl-PL" sz="2800" b="1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Zalecane jest umieszczanie w osobnym pliku konfiguracyjnym np. global.xml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827212"/>
            <a:ext cx="4038600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Dostęp do strategii przez komponent </a:t>
            </a:r>
            <a:r>
              <a:rPr lang="pl-PL" sz="2800" b="1" dirty="0" smtClean="0"/>
              <a:t>Reference </a:t>
            </a:r>
            <a:r>
              <a:rPr lang="pl-PL" sz="2800" b="1" dirty="0" err="1" smtClean="0"/>
              <a:t>Exception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Strategy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206" y="3769518"/>
            <a:ext cx="1665386" cy="2317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511675"/>
            <a:ext cx="2390775" cy="17335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flipV="1">
            <a:off x="5574431" y="4725144"/>
            <a:ext cx="1085801" cy="7920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20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9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9857" y="1981200"/>
            <a:ext cx="3105355" cy="3884613"/>
          </a:xfrm>
        </p:spPr>
        <p:txBody>
          <a:bodyPr/>
          <a:lstStyle/>
          <a:p>
            <a:r>
              <a:rPr lang="pl-PL" sz="2800" dirty="0" smtClean="0"/>
              <a:t>Domyślna strategia obsługi błędów</a:t>
            </a:r>
          </a:p>
          <a:p>
            <a:r>
              <a:rPr lang="pl-PL" sz="2800" dirty="0" smtClean="0"/>
              <a:t>Referencja do globalnej strategii</a:t>
            </a:r>
          </a:p>
          <a:p>
            <a:r>
              <a:rPr lang="pl-PL" sz="2800" dirty="0" smtClean="0"/>
              <a:t>Konfigurowane w globalnym elemencie </a:t>
            </a:r>
            <a:r>
              <a:rPr lang="pl-PL" sz="2800" b="1" dirty="0" err="1" smtClean="0"/>
              <a:t>Configuration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34413"/>
            <a:ext cx="5256330" cy="3392016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21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7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Dodanie globalnej strategii oraz rekonfiguracja domyślnej strategii </a:t>
            </a:r>
            <a:r>
              <a:rPr lang="pl-PL" smtClean="0"/>
              <a:t>obsługi błędów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smtClean="0">
                <a:latin typeface="Arial Black" panose="020B0A04020102020204" pitchFamily="34" charset="0"/>
              </a:rPr>
              <a:t>22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Typy wyjątków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28157"/>
            <a:ext cx="5022798" cy="36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42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Typy wyjątków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b="1" dirty="0" smtClean="0">
                <a:cs typeface="Arial"/>
              </a:rPr>
              <a:t>Messaging </a:t>
            </a:r>
            <a:r>
              <a:rPr lang="pl-PL" altLang="pl-PL" b="1" dirty="0" err="1" smtClean="0">
                <a:cs typeface="Arial"/>
              </a:rPr>
              <a:t>Exceptions</a:t>
            </a:r>
            <a:endParaRPr lang="pl-PL" altLang="pl-PL" b="1" dirty="0" smtClean="0">
              <a:cs typeface="Arial"/>
            </a:endParaRP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Zawsze związane są z </a:t>
            </a:r>
            <a:r>
              <a:rPr lang="pl-PL" altLang="pl-PL" dirty="0" err="1" smtClean="0">
                <a:cs typeface="Arial"/>
              </a:rPr>
              <a:t>payloadem</a:t>
            </a:r>
            <a:r>
              <a:rPr lang="pl-PL" altLang="pl-PL" dirty="0" smtClean="0">
                <a:cs typeface="Arial"/>
              </a:rPr>
              <a:t> i </a:t>
            </a:r>
            <a:r>
              <a:rPr lang="pl-PL" altLang="pl-PL" dirty="0" err="1" smtClean="0">
                <a:cs typeface="Arial"/>
              </a:rPr>
              <a:t>messagem</a:t>
            </a:r>
            <a:r>
              <a:rPr lang="pl-PL" altLang="pl-PL" dirty="0" smtClean="0">
                <a:cs typeface="Arial"/>
              </a:rPr>
              <a:t> 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Mogą pochodzić tylko od komponentu znajdującego się we </a:t>
            </a:r>
            <a:r>
              <a:rPr lang="pl-PL" altLang="pl-PL" dirty="0" err="1" smtClean="0">
                <a:cs typeface="Arial"/>
              </a:rPr>
              <a:t>flow</a:t>
            </a:r>
            <a:endParaRPr lang="pl-PL" altLang="pl-PL" dirty="0" smtClean="0">
              <a:cs typeface="Arial"/>
            </a:endParaRP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b="1" dirty="0" smtClean="0">
                <a:cs typeface="Arial"/>
              </a:rPr>
              <a:t>System </a:t>
            </a:r>
            <a:r>
              <a:rPr lang="pl-PL" altLang="pl-PL" b="1" dirty="0" err="1" smtClean="0">
                <a:cs typeface="Arial"/>
              </a:rPr>
              <a:t>Exceptions</a:t>
            </a:r>
            <a:endParaRPr lang="pl-PL" altLang="pl-PL" b="1" dirty="0" smtClean="0">
              <a:cs typeface="Arial"/>
            </a:endParaRP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Nie związany z komunikatem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Może nastąpić podczas uruchomienia aplikacji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Błąd systemowy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b="1" dirty="0" smtClean="0">
                <a:solidFill>
                  <a:srgbClr val="FF0000"/>
                </a:solidFill>
                <a:cs typeface="Arial"/>
              </a:rPr>
              <a:t>Nie może być obsłużony programistycznie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255109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Obsługa wyjątku systemowego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Strategia obsługi wyjątku systemowego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Logowanie komunikatu błędu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rgbClr val="FF0000"/>
                </a:solidFill>
                <a:cs typeface="Arial"/>
              </a:rPr>
              <a:t>Zatrzymanie aplikacji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Brak możliwości konfiguracji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592416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Obsługa błędów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b="1" dirty="0" smtClean="0">
                <a:cs typeface="Arial"/>
              </a:rPr>
              <a:t>Domyślna</a:t>
            </a:r>
            <a:r>
              <a:rPr lang="pl-PL" altLang="pl-PL" dirty="0" smtClean="0">
                <a:cs typeface="Arial"/>
              </a:rPr>
              <a:t> strategia obsługi błędów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Zachowanie</a:t>
            </a:r>
          </a:p>
          <a:p>
            <a:pPr marL="1599882" lvl="3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Logowanie wyjątku</a:t>
            </a:r>
          </a:p>
          <a:p>
            <a:pPr marL="1599882" lvl="3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Zatrzymanie przetwarzania przepływu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Używana, kiedy nie ma zdefiniowanej strategii przez dewelopera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Może być zredefiniowana przy użyciu globalnej strategii obsługi wyjątków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endParaRPr lang="pl-PL" altLang="pl-PL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3603590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Błędy a przepływ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97152"/>
            <a:ext cx="8579296" cy="107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Zatrzymanie przetwarzania przepływu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Przekazanie obsługi do pierwszego komponentu strategii obsługi wyjątków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9314" y="1558652"/>
            <a:ext cx="4943475" cy="3238500"/>
            <a:chOff x="459314" y="1558652"/>
            <a:chExt cx="4943475" cy="3238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314" y="1558652"/>
              <a:ext cx="4943475" cy="32385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2411760" y="1879122"/>
              <a:ext cx="936104" cy="90180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331640" y="3429000"/>
              <a:ext cx="3096344" cy="1296143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Elbow Connector 9"/>
            <p:cNvCxnSpPr>
              <a:stCxn id="3" idx="1"/>
              <a:endCxn id="12" idx="1"/>
            </p:cNvCxnSpPr>
            <p:nvPr/>
          </p:nvCxnSpPr>
          <p:spPr bwMode="auto">
            <a:xfrm rot="10800000" flipV="1">
              <a:off x="1331640" y="2330024"/>
              <a:ext cx="1080120" cy="1747047"/>
            </a:xfrm>
            <a:prstGeom prst="bentConnector3">
              <a:avLst>
                <a:gd name="adj1" fmla="val 121164"/>
              </a:avLst>
            </a:prstGeom>
            <a:solidFill>
              <a:srgbClr val="00B8FF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Oval 12"/>
          <p:cNvSpPr/>
          <p:nvPr/>
        </p:nvSpPr>
        <p:spPr bwMode="auto">
          <a:xfrm>
            <a:off x="2230683" y="1768142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215307" y="3273660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pl-PL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2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87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Błędy a przepływ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56792"/>
            <a:ext cx="3024336" cy="431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 hangingPunct="1">
              <a:buClr>
                <a:srgbClr val="00007D"/>
              </a:buClr>
              <a:buSzPct val="75000"/>
            </a:pPr>
            <a:r>
              <a:rPr lang="pl-PL" altLang="pl-PL" dirty="0" err="1" smtClean="0">
                <a:solidFill>
                  <a:schemeClr val="tx1"/>
                </a:solidFill>
                <a:cs typeface="Arial"/>
              </a:rPr>
              <a:t>Flow</a:t>
            </a: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 bez strategii obsługi, będzie korzystał ze strategii nadrzędnego przepływu (</a:t>
            </a:r>
            <a:r>
              <a:rPr lang="pl-PL" altLang="pl-PL" dirty="0" err="1" smtClean="0">
                <a:solidFill>
                  <a:schemeClr val="tx1"/>
                </a:solidFill>
                <a:cs typeface="Arial"/>
              </a:rPr>
              <a:t>flow-reference</a:t>
            </a: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)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2930" y="1485900"/>
            <a:ext cx="6019800" cy="4991100"/>
            <a:chOff x="228600" y="1444710"/>
            <a:chExt cx="6019800" cy="49911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444710"/>
              <a:ext cx="6019800" cy="49911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024046" y="3292189"/>
              <a:ext cx="3775450" cy="2503913"/>
              <a:chOff x="3468389" y="3399021"/>
              <a:chExt cx="3775450" cy="2503913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468389" y="5001128"/>
                <a:ext cx="936104" cy="90180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147495" y="3399021"/>
                <a:ext cx="3096344" cy="129614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Elbow Connector 9"/>
              <p:cNvCxnSpPr>
                <a:stCxn id="12" idx="1"/>
                <a:endCxn id="3" idx="1"/>
              </p:cNvCxnSpPr>
              <p:nvPr/>
            </p:nvCxnSpPr>
            <p:spPr bwMode="auto">
              <a:xfrm rot="10800000" flipV="1">
                <a:off x="3468389" y="4047093"/>
                <a:ext cx="679106" cy="1404938"/>
              </a:xfrm>
              <a:prstGeom prst="bentConnector3">
                <a:avLst>
                  <a:gd name="adj1" fmla="val 133662"/>
                </a:avLst>
              </a:prstGeom>
              <a:solidFill>
                <a:srgbClr val="00B8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" name="Oval 17"/>
          <p:cNvSpPr/>
          <p:nvPr/>
        </p:nvSpPr>
        <p:spPr bwMode="auto">
          <a:xfrm>
            <a:off x="2123728" y="1647918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28355" y="4754604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pl-PL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2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484440" y="3236141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46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95" y="1648123"/>
            <a:ext cx="4795233" cy="4666654"/>
          </a:xfrm>
          <a:prstGeom prst="rect">
            <a:avLst/>
          </a:prstGeom>
        </p:spPr>
      </p:pic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Błędy a przepływ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921" y="1556791"/>
            <a:ext cx="3259543" cy="46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 hangingPunct="1">
              <a:buClr>
                <a:srgbClr val="00007D"/>
              </a:buClr>
              <a:buSzPct val="75000"/>
            </a:pP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Wywołany prywatny </a:t>
            </a:r>
            <a:r>
              <a:rPr lang="pl-PL" altLang="pl-PL" dirty="0" err="1" smtClean="0">
                <a:solidFill>
                  <a:schemeClr val="tx1"/>
                </a:solidFill>
                <a:cs typeface="Arial"/>
              </a:rPr>
              <a:t>flow</a:t>
            </a:r>
            <a:r>
              <a:rPr lang="pl-PL" altLang="pl-PL" dirty="0" smtClean="0">
                <a:solidFill>
                  <a:schemeClr val="tx1"/>
                </a:solidFill>
                <a:cs typeface="Arial"/>
              </a:rPr>
              <a:t>, który obsłużył komunikat własną strategią, z punktu widzenia przepływu nadrzędnego zakończył się poprawnie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24000" y="4280052"/>
            <a:ext cx="793068" cy="778888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3689" y="5176427"/>
            <a:ext cx="1832390" cy="946673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lbow Connector 9"/>
          <p:cNvCxnSpPr>
            <a:stCxn id="12" idx="1"/>
            <a:endCxn id="3" idx="1"/>
          </p:cNvCxnSpPr>
          <p:nvPr/>
        </p:nvCxnSpPr>
        <p:spPr bwMode="auto">
          <a:xfrm rot="10800000" flipH="1">
            <a:off x="693688" y="4669496"/>
            <a:ext cx="830311" cy="980268"/>
          </a:xfrm>
          <a:prstGeom prst="bentConnector3">
            <a:avLst>
              <a:gd name="adj1" fmla="val -27532"/>
            </a:avLst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3040008" y="1783564"/>
            <a:ext cx="667896" cy="7788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Elbow Connector 5"/>
          <p:cNvCxnSpPr>
            <a:stCxn id="12" idx="3"/>
            <a:endCxn id="15" idx="2"/>
          </p:cNvCxnSpPr>
          <p:nvPr/>
        </p:nvCxnSpPr>
        <p:spPr bwMode="auto">
          <a:xfrm flipV="1">
            <a:off x="2526079" y="2562452"/>
            <a:ext cx="847877" cy="3087312"/>
          </a:xfrm>
          <a:prstGeom prst="bentConnector2">
            <a:avLst/>
          </a:prstGeom>
          <a:solidFill>
            <a:srgbClr val="00B8FF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2879791" y="1786491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62609" y="5054302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43980" y="4157927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176600" y="1783564"/>
            <a:ext cx="360040" cy="361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l-PL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11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59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502</Words>
  <Application>Microsoft Office PowerPoint</Application>
  <PresentationFormat>On-screen Show (4:3)</PresentationFormat>
  <Paragraphs>187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 Unicode MS</vt:lpstr>
      <vt:lpstr>Microsoft YaHei</vt:lpstr>
      <vt:lpstr>MS Gothic</vt:lpstr>
      <vt:lpstr>Arial</vt:lpstr>
      <vt:lpstr>Arial Black</vt:lpstr>
      <vt:lpstr>Calibri</vt:lpstr>
      <vt:lpstr>Consolas</vt:lpstr>
      <vt:lpstr>Times New Roman</vt:lpstr>
      <vt:lpstr>Wingdings</vt:lpstr>
      <vt:lpstr>Motyw pakietu Office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</vt:lpstr>
      <vt:lpstr>Catch Exception Strategy</vt:lpstr>
      <vt:lpstr>Choice Exception Strategy</vt:lpstr>
      <vt:lpstr>Mapping Exception Strategy</vt:lpstr>
      <vt:lpstr>Warunki dla strategii</vt:lpstr>
      <vt:lpstr>            Warsztat</vt:lpstr>
      <vt:lpstr>Global Exception Strategy</vt:lpstr>
      <vt:lpstr>Default Exception Strategy</vt:lpstr>
      <vt:lpstr>            Warsztat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Patryk Bandurski</cp:lastModifiedBy>
  <cp:revision>176</cp:revision>
  <cp:lastPrinted>1601-01-01T00:00:00Z</cp:lastPrinted>
  <dcterms:created xsi:type="dcterms:W3CDTF">2009-04-15T16:31:13Z</dcterms:created>
  <dcterms:modified xsi:type="dcterms:W3CDTF">2018-07-18T13:32:51Z</dcterms:modified>
</cp:coreProperties>
</file>