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2"/>
  </p:notesMasterIdLst>
  <p:sldIdLst>
    <p:sldId id="256" r:id="rId3"/>
    <p:sldId id="320" r:id="rId4"/>
    <p:sldId id="344" r:id="rId5"/>
    <p:sldId id="345" r:id="rId6"/>
    <p:sldId id="351" r:id="rId7"/>
    <p:sldId id="346" r:id="rId8"/>
    <p:sldId id="353" r:id="rId9"/>
    <p:sldId id="354" r:id="rId10"/>
    <p:sldId id="349" r:id="rId11"/>
    <p:sldId id="352" r:id="rId12"/>
    <p:sldId id="355" r:id="rId13"/>
    <p:sldId id="350" r:id="rId14"/>
    <p:sldId id="356" r:id="rId15"/>
    <p:sldId id="347" r:id="rId16"/>
    <p:sldId id="359" r:id="rId17"/>
    <p:sldId id="358" r:id="rId18"/>
    <p:sldId id="348" r:id="rId19"/>
    <p:sldId id="357" r:id="rId20"/>
    <p:sldId id="341" r:id="rId21"/>
  </p:sldIdLst>
  <p:sldSz cx="9144000" cy="6858000" type="screen4x3"/>
  <p:notesSz cx="7099300" cy="102346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FFB987-BDDB-4118-BE49-18FED78E6733}" v="35" dt="2018-07-05T13:08:53.3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3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37717CC4-0A86-47E8-AAB6-FE11AA79B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F97A7FFE-4262-400F-BC3D-DFB52B0FF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2AEA636-8F9E-4B5A-9CF8-C9E77145E04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7498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3077" name="Rectangle 4">
            <a:extLst>
              <a:ext uri="{FF2B5EF4-FFF2-40B4-BE49-F238E27FC236}">
                <a16:creationId xmlns:a16="http://schemas.microsoft.com/office/drawing/2014/main" id="{58783711-F8F1-42B7-8D51-CB7A9BF7EB5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3337" cy="383540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8B0A53E-91DD-4807-8BD5-520AD2802B1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8487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pl-PL" altLang="pl-PL" noProof="0"/>
          </a:p>
        </p:txBody>
      </p:sp>
      <p:sp>
        <p:nvSpPr>
          <p:cNvPr id="3079" name="Text Box 6">
            <a:extLst>
              <a:ext uri="{FF2B5EF4-FFF2-40B4-BE49-F238E27FC236}">
                <a16:creationId xmlns:a16="http://schemas.microsoft.com/office/drawing/2014/main" id="{A5726A5B-16E2-4B00-B1FF-9F42220E5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7164061-EE2B-4E2F-B06A-D578C28C90E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498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9A4060FD-143D-4B38-B8BA-711D83063B6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06963CF0-777B-4250-B518-F05F03C8A2E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31D4741-8307-4305-A98A-936A385030D4}" type="slidenum">
              <a:rPr lang="pl-PL" altLang="pl-PL" sz="1300" smtClean="0"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l-PL" altLang="pl-PL" sz="1300"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3" name="Text Box 1">
            <a:extLst>
              <a:ext uri="{FF2B5EF4-FFF2-40B4-BE49-F238E27FC236}">
                <a16:creationId xmlns:a16="http://schemas.microsoft.com/office/drawing/2014/main" id="{D9E64575-1F60-4B13-A79F-87FB14CFF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5A73422-AE73-46A3-A9A6-67CB01BA2B57}" type="slidenum">
              <a:rPr lang="en-GB" altLang="pl-PL" sz="1300">
                <a:latin typeface="Calibri" panose="020F0502020204030204" pitchFamily="34" charset="0"/>
                <a:ea typeface="MS Gothic" panose="020B0609070205080204" pitchFamily="49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pl-PL" sz="1300">
              <a:latin typeface="Calibri" panose="020F0502020204030204" pitchFamily="34" charset="0"/>
              <a:ea typeface="MS Gothic" panose="020B0609070205080204" pitchFamily="49" charset="-128"/>
            </a:endParaRPr>
          </a:p>
        </p:txBody>
      </p:sp>
      <p:sp>
        <p:nvSpPr>
          <p:cNvPr id="5124" name="Text Box 2">
            <a:extLst>
              <a:ext uri="{FF2B5EF4-FFF2-40B4-BE49-F238E27FC236}">
                <a16:creationId xmlns:a16="http://schemas.microsoft.com/office/drawing/2014/main" id="{B2AAC086-9AF7-4723-B0EE-B55630595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768350"/>
            <a:ext cx="4733925" cy="383698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78EA894E-3B19-44B3-A3E7-870C3B046FE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64200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4918CE6-5756-4256-8966-6731DFEE64C0}" type="slidenum">
              <a:rPr lang="pl-PL" altLang="pl-PL" sz="1300" smtClean="0"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pl-PL" altLang="pl-PL" sz="1300"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1F1FDD7-9C34-491F-8056-CDB41B0D6641}" type="slidenum">
              <a:rPr lang="pl-PL" altLang="pl-PL" sz="1300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pl-PL" altLang="pl-PL" sz="13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970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A51FF4-3F3C-4FDA-B75D-55E8AD9E0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1B3A2A-AA82-4757-9171-3E656F423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EF2A1C-AD5D-4B1C-BEEC-1395303E149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AFB5A90-B181-4D13-84B3-6E63AC067DF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E4BFD-E8D8-4F7C-8848-995291A81BB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EA8C44E8-A6A9-4CBD-A835-4DCEF3205723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54797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FA04E0-1886-415B-A92A-5FABD874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3941D6E-6040-4B54-B6EF-6EF5F88DE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D9E1C6-1B92-4E46-920C-4281EE8B3558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148EB1D-96E9-4BD9-85B0-17FE3D58B38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76575-8067-47CB-9CC9-EC2A56B31DD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FC493555-D0E4-43D9-810B-828DA650756F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220309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EB64D5A-4193-4149-BCDF-E072368FF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5813" cy="5408613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4222CC6-AD37-4275-A379-982CEDC3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08613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8103F4-3ED7-4F98-9E36-3B61291FC9B3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5E6D452-EA1D-4F72-B3CE-867EF4A7811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F9217-DC7F-4180-A473-9F0391F1E42D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88D1177F-D7BE-4555-BA31-12A4D59BA83C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74038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377B6E-2B2C-4CAF-92BC-5D0245A6E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1D8CFE8-8130-451A-8F4E-A691FDFB4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DD95E9B8-8CD2-41FA-9A08-FAFDE17DC87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709119A0-F89F-4061-A298-E0F5426EDA7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95764236-85DB-4DE2-BDA1-4FB1E6BD724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E7464-6D12-4A49-9629-BAC209C105D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21529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626DCF-B663-428E-BAC4-50A3B75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6E3016-6096-4D98-9ACD-AA5041B96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82457F58-792B-44C7-BD39-F1F5DCAEF3B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FC191A2D-B2D5-44A4-8A8E-6539C787B0C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3CC29B9A-E446-4F19-8669-C3636F4E71B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DB076-AEE3-4A36-B477-58F7BEDCBCB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297070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AB4D89-2519-4514-AC38-2D48B1D9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6FC64C6-8EDE-49A9-A776-34A5FE6A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DEB82AE3-5A7D-44CA-AD3B-E622156568E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3A0B4B72-2D2A-49C6-A2DF-987FA2837BB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00D74D6C-CB2C-4CF3-A807-D85465B35FD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05468-6310-4447-86A8-71509FBC1D5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625508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434AE9-C702-49AB-9825-2AA82901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D20BAD-C4B1-4759-8D48-CA71908A5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7013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7D9C1F7-7D03-41B3-9E2A-8B5D624BA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4038600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CA2E1978-FD3C-4755-96EC-012212F1BCB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71141043-6A9E-45B0-8615-13886CD0C64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B6154414-B56D-4DF2-ADD5-AAC398E7AEC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215FD-517D-493E-A626-755FB4AA606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995709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4E26E1-0591-470F-ACF1-6297247E1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1F079B6-3035-4ACC-8DFD-D82C5F767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DBB3271-B818-4053-8CD1-2518CF152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EEBAA3A-3153-4492-BFAB-A21FDD382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EA78BBE-60D5-42E3-A609-4AADCDF31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76C56668-22E8-4D83-B053-A7439BDD9A2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88871804-DEFF-4635-BE93-C7730345802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1E06B531-C064-4683-9C0B-D0B85B4F6E0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AA78D-7C3A-440D-868F-46CD9506887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593942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4527B2-4C07-4C1B-BE13-7AC6D0BD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5DFFE926-FFA2-4A37-92E3-03C0680227D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1A0F0C71-EBC9-4232-84E7-44AAF6B0FEE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1DB447CD-CCA7-4BC7-AF2F-DF10335CAC5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C93A9-66B0-4EF2-8F4F-D9986B2A9374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213982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A4D65015-53B1-4E82-A7A0-F71E19B2EFB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B0A903C3-A09C-4622-A4EC-4439074443D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BB16EE55-0DFD-41D7-864C-382274D695D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544AF-BD9D-4240-8CC4-8259A106E06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484713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015A0B-6844-4773-9F49-7F8978B9D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8D5157-FF7F-4AC0-A681-E768F2FC1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354399E-DEE4-44F6-A000-4F3AF8FD6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BFAE46FB-90C8-4942-99D6-D7D5261A93B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D4040E7D-7D41-43BA-88DB-60E7B992F25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6B629364-4379-40E4-AFDE-9676982B187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EC31F-DA44-441C-B926-9F8298A84FE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2309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D7B66D-6405-45ED-A014-12BC66F7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3D97CB-8821-4072-AB98-4FA65A9A7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4B0112-CBF0-48C4-A289-612E8498108E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A371B71-BC50-4E1E-9EE2-4F4F9FDB286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CF691-A251-49B6-A5DE-A8B194C9E30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E7BF6EE1-EE36-4FDA-B0FE-FB6E860C22BC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7339009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0C99C4-6250-4411-97FA-CEB367DB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7D372F3-3CCE-46E0-ADD7-86D845B4E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EFBFA72-5C8B-4FC7-A393-9BE407504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CA186E7C-CFBB-4081-8159-A6A32DBB7DE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4897DF73-85E9-467F-847A-67B2F5A8B11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1B1BD298-2375-40B5-B90C-E07FBB2B468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C66AA-F4AB-4145-B000-7C10C4DCD7E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137656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A4AE66-9D2B-4E15-BE9E-8AD21763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B20BE30-9823-41AC-8029-9D92C9F5F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D4E83769-4B5D-40AC-B203-C55C9E7E375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4C87DD0F-DC6B-4A70-8EAE-D3F3B759576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1573B468-51AE-4B19-B28D-68478E759F4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8BFD2-9D6B-4F9B-AE2C-3F91CC4166F5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0713481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C914C7A-D905-420B-BDBE-3FD35B76D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5813" cy="5408613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61A7F7C-26AC-413E-B935-A9FC70B21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08613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903363F7-AA41-43BD-B9BD-498335810B6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5E5212E5-F3A7-4F69-B911-99421EB0455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02146981-101D-4BD8-B0DD-FBD3FCFDF0D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1FF87-012B-4B3B-AF7C-163671869D6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08498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DD6B7A-6745-4F5B-BD80-28B47E66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686C881-E020-42DF-9ED7-09CD061AC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3A7D1B-7D7B-4D2B-81B3-3F6CC53F351B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7A5329-E1A0-4D4A-AA4D-3ED815C28EF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A8DC7-48F6-4DD7-B8F0-559837A2DA8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C5276990-35F0-4F43-BE74-0651E09A38DF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68600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24CBD9-5E8C-4EBC-9AC8-451FAC50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D32EF8-1191-404D-91C8-7771CCA39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7013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02938E4-10B4-48CA-AC51-38F472874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4038600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D6ABC8-7DDA-4640-B2E8-1D6900D3BDDC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FEF4E0A-B855-4015-B2EB-B08E0D35237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A8538-0CDC-48B7-92F8-80C561CB0B3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4B212728-AF62-48C0-89F4-600EB8D44979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225176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4F22FB-61E2-4335-AD6D-11A086A8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395AE52-0B24-4863-A536-3B69264AA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2677FC8-7B9F-40F7-B71C-2AD67AC18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71C4467-258C-4700-8896-9656C8BBE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5F77A6E-2390-4268-9E57-288B89AEC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4548E04-7C3F-4B48-9805-8D9D13EDDC4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A68A9FB-01D1-4D1A-82C0-8A6E6EF036A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8D265-55D9-44DA-8E2C-7F93CF4A936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4D0E3CCA-DEB9-4F91-B735-A4C2C73630C9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360393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CDF670-FA45-44BB-AFC6-0500D823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84DF08F-E4F5-4811-A88A-620364E5F08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831A53-F5B8-4738-9B2F-1F46A779F7E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9992C-2282-40A4-A339-A0A490870C16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1C7E046C-797F-470D-A68F-0DF7C1AC0809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37154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E125FE-F3A6-49D5-AC1C-AD7B4F17A2EC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CFD141-08D3-4D86-82EB-38ED0702962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DCB88-217D-424E-B100-93AEB2617382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3DC7557C-9783-4E7A-9FD1-301A6C0D4EDB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20245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EFD72B-4832-4A64-B2CA-24384CD09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64FE31-EC07-424C-A2E9-4EBB6301F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C497E02-A8CC-46E9-BCA6-39CB0751D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4B6C6C8-847E-44F1-ABBB-3F812B8F8FE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66C59C6-C07B-4CDB-BA91-B6228ACB2C5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40C3A-CA92-4767-88FE-CDD922CC501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3ADB2889-F5F5-47F1-A672-658184BC8F19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134085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44F482-17A5-470A-B966-ABA59972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7FC53E6-9A37-4F3D-85C5-443959FB2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40CE3F5-518E-4C38-9A08-66E17CA3F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A3B3741-9B80-44B5-8428-95F2EFB8C5DB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3221023-FDEB-4C20-AC82-7BD8D3C9D66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C10AE-3DFF-4CB1-A2EF-54D694A279E2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E5E7DA4A-568A-4666-B7F7-5327DDBDEF1B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81844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E21A8A5-48A6-42AB-B846-24FA2481FC02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grpSp>
        <p:nvGrpSpPr>
          <p:cNvPr id="1028" name="Group 3">
            <a:extLst>
              <a:ext uri="{FF2B5EF4-FFF2-40B4-BE49-F238E27FC236}">
                <a16:creationId xmlns:a16="http://schemas.microsoft.com/office/drawing/2014/main" id="{659F1A65-7078-4383-BA1F-2833664A3B0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2413" cy="544513"/>
            <a:chOff x="0" y="0"/>
            <a:chExt cx="5759" cy="343"/>
          </a:xfrm>
        </p:grpSpPr>
        <p:sp>
          <p:nvSpPr>
            <p:cNvPr id="1032" name="Rectangle 4">
              <a:extLst>
                <a:ext uri="{FF2B5EF4-FFF2-40B4-BE49-F238E27FC236}">
                  <a16:creationId xmlns:a16="http://schemas.microsoft.com/office/drawing/2014/main" id="{0D296405-9EC2-4AA1-8EB4-082E12665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79" cy="33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3" name="Rectangle 5">
              <a:extLst>
                <a:ext uri="{FF2B5EF4-FFF2-40B4-BE49-F238E27FC236}">
                  <a16:creationId xmlns:a16="http://schemas.microsoft.com/office/drawing/2014/main" id="{2769D757-4C06-4D6D-81CE-F51D9F7D7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499" cy="1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7D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4" name="Rectangle 6">
              <a:extLst>
                <a:ext uri="{FF2B5EF4-FFF2-40B4-BE49-F238E27FC236}">
                  <a16:creationId xmlns:a16="http://schemas.microsoft.com/office/drawing/2014/main" id="{FE22C248-1AA6-4125-BEA7-07157C8F0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6" cy="88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5" name="Rectangle 7">
              <a:extLst>
                <a:ext uri="{FF2B5EF4-FFF2-40B4-BE49-F238E27FC236}">
                  <a16:creationId xmlns:a16="http://schemas.microsoft.com/office/drawing/2014/main" id="{2BE46EA2-1180-4788-B682-8161187BF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7" cy="86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6" name="Rectangle 8">
              <a:extLst>
                <a:ext uri="{FF2B5EF4-FFF2-40B4-BE49-F238E27FC236}">
                  <a16:creationId xmlns:a16="http://schemas.microsoft.com/office/drawing/2014/main" id="{48667E4A-1516-40F5-A779-E5C05BBA7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7" cy="88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7" name="Rectangle 9">
              <a:extLst>
                <a:ext uri="{FF2B5EF4-FFF2-40B4-BE49-F238E27FC236}">
                  <a16:creationId xmlns:a16="http://schemas.microsoft.com/office/drawing/2014/main" id="{DE47AEFF-1E4A-4A14-A1FF-DC95C3CB4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5" cy="86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8" name="Rectangle 10">
              <a:extLst>
                <a:ext uri="{FF2B5EF4-FFF2-40B4-BE49-F238E27FC236}">
                  <a16:creationId xmlns:a16="http://schemas.microsoft.com/office/drawing/2014/main" id="{91231C5C-129A-45E6-AA4F-2C76FA1E1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8" cy="86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2" name="Rectangle 11">
              <a:extLst>
                <a:ext uri="{FF2B5EF4-FFF2-40B4-BE49-F238E27FC236}">
                  <a16:creationId xmlns:a16="http://schemas.microsoft.com/office/drawing/2014/main" id="{E80CD059-0B49-4779-8C93-BB5DED974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40" name="Rectangle 12">
              <a:extLst>
                <a:ext uri="{FF2B5EF4-FFF2-40B4-BE49-F238E27FC236}">
                  <a16:creationId xmlns:a16="http://schemas.microsoft.com/office/drawing/2014/main" id="{A97FCF16-5C9E-44E8-8306-682F3140D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5" cy="85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</p:grpSp>
      <p:sp>
        <p:nvSpPr>
          <p:cNvPr id="1029" name="Rectangle 13">
            <a:extLst>
              <a:ext uri="{FF2B5EF4-FFF2-40B4-BE49-F238E27FC236}">
                <a16:creationId xmlns:a16="http://schemas.microsoft.com/office/drawing/2014/main" id="{603F54AE-5DDD-42DD-9678-72AA07E0DA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8013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Kliknij, aby edytować format tekstu tytułu</a:t>
            </a:r>
          </a:p>
        </p:txBody>
      </p:sp>
      <p:sp>
        <p:nvSpPr>
          <p:cNvPr id="1030" name="Rectangle 14">
            <a:extLst>
              <a:ext uri="{FF2B5EF4-FFF2-40B4-BE49-F238E27FC236}">
                <a16:creationId xmlns:a16="http://schemas.microsoft.com/office/drawing/2014/main" id="{BD57CF0F-57B3-429B-BE70-798C9CE45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8013" cy="388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Kliknij, aby edytować format tekstu konspektu</a:t>
            </a:r>
          </a:p>
          <a:p>
            <a:pPr lvl="1"/>
            <a:r>
              <a:rPr lang="en-GB" altLang="pl-PL"/>
              <a:t>Drugi poziom konspektu</a:t>
            </a:r>
          </a:p>
          <a:p>
            <a:pPr lvl="2"/>
            <a:r>
              <a:rPr lang="en-GB" altLang="pl-PL"/>
              <a:t>Trzeci poziom konspektu</a:t>
            </a:r>
          </a:p>
          <a:p>
            <a:pPr lvl="3"/>
            <a:r>
              <a:rPr lang="en-GB" altLang="pl-PL"/>
              <a:t>Czwarty poziom konspektu</a:t>
            </a:r>
          </a:p>
          <a:p>
            <a:pPr lvl="4"/>
            <a:r>
              <a:rPr lang="en-GB" altLang="pl-PL"/>
              <a:t>Piąty poziom konspektu</a:t>
            </a:r>
          </a:p>
          <a:p>
            <a:pPr lvl="4"/>
            <a:r>
              <a:rPr lang="en-GB" altLang="pl-PL"/>
              <a:t>Szósty poziom konspektu</a:t>
            </a:r>
          </a:p>
          <a:p>
            <a:pPr lvl="4"/>
            <a:r>
              <a:rPr lang="en-GB" altLang="pl-PL"/>
              <a:t>Siódmy poziom konspektu</a:t>
            </a:r>
          </a:p>
          <a:p>
            <a:pPr lvl="4"/>
            <a:r>
              <a:rPr lang="en-GB" altLang="pl-PL"/>
              <a:t>Ósmy poziom konspektu</a:t>
            </a:r>
          </a:p>
          <a:p>
            <a:pPr lvl="4"/>
            <a:r>
              <a:rPr lang="en-GB" altLang="pl-PL"/>
              <a:t>Dziewiąty poziom konspektu</a:t>
            </a:r>
          </a:p>
        </p:txBody>
      </p:sp>
      <p:sp>
        <p:nvSpPr>
          <p:cNvPr id="1039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>
            <a:extLst>
              <a:ext uri="{FF2B5EF4-FFF2-40B4-BE49-F238E27FC236}">
                <a16:creationId xmlns:a16="http://schemas.microsoft.com/office/drawing/2014/main" id="{A453CE13-3DF5-40C1-8BAD-579058BD42D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2056" name="Rectangle 2">
              <a:extLst>
                <a:ext uri="{FF2B5EF4-FFF2-40B4-BE49-F238E27FC236}">
                  <a16:creationId xmlns:a16="http://schemas.microsoft.com/office/drawing/2014/main" id="{D1D671F7-575D-4BD6-8747-DFEF43505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207" cy="4319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2057" name="Rectangle 3">
              <a:extLst>
                <a:ext uri="{FF2B5EF4-FFF2-40B4-BE49-F238E27FC236}">
                  <a16:creationId xmlns:a16="http://schemas.microsoft.com/office/drawing/2014/main" id="{41C85662-3741-486D-B274-9534608A5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" y="1065"/>
              <a:ext cx="4678" cy="1595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grpSp>
          <p:nvGrpSpPr>
            <p:cNvPr id="2058" name="Group 4">
              <a:extLst>
                <a:ext uri="{FF2B5EF4-FFF2-40B4-BE49-F238E27FC236}">
                  <a16:creationId xmlns:a16="http://schemas.microsoft.com/office/drawing/2014/main" id="{C29D30C3-A9E2-44B6-B0A1-55C60375C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5" cy="1988"/>
              <a:chOff x="0" y="672"/>
              <a:chExt cx="1805" cy="1988"/>
            </a:xfrm>
          </p:grpSpPr>
          <p:sp>
            <p:nvSpPr>
              <p:cNvPr id="2059" name="Rectangle 5">
                <a:extLst>
                  <a:ext uri="{FF2B5EF4-FFF2-40B4-BE49-F238E27FC236}">
                    <a16:creationId xmlns:a16="http://schemas.microsoft.com/office/drawing/2014/main" id="{85172470-FCA5-4E69-81D1-07BB45031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2" cy="403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0" name="Rectangle 6">
                <a:extLst>
                  <a:ext uri="{FF2B5EF4-FFF2-40B4-BE49-F238E27FC236}">
                    <a16:creationId xmlns:a16="http://schemas.microsoft.com/office/drawing/2014/main" id="{32F40D38-4F63-442A-9D11-FB537E68C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1" cy="404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1" name="Rectangle 7">
                <a:extLst>
                  <a:ext uri="{FF2B5EF4-FFF2-40B4-BE49-F238E27FC236}">
                    <a16:creationId xmlns:a16="http://schemas.microsoft.com/office/drawing/2014/main" id="{AEDCFCA6-529D-4C9D-88D0-D1AB0D6F9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8" cy="399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2" name="Rectangle 8">
                <a:extLst>
                  <a:ext uri="{FF2B5EF4-FFF2-40B4-BE49-F238E27FC236}">
                    <a16:creationId xmlns:a16="http://schemas.microsoft.com/office/drawing/2014/main" id="{7E3F8F49-560C-40EE-B51C-A43B28950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7" cy="403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3" name="Rectangle 9">
                <a:extLst>
                  <a:ext uri="{FF2B5EF4-FFF2-40B4-BE49-F238E27FC236}">
                    <a16:creationId xmlns:a16="http://schemas.microsoft.com/office/drawing/2014/main" id="{441BBAC0-F523-4E8A-B8C9-83490003A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8" cy="404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4" name="Rectangle 10">
                <a:extLst>
                  <a:ext uri="{FF2B5EF4-FFF2-40B4-BE49-F238E27FC236}">
                    <a16:creationId xmlns:a16="http://schemas.microsoft.com/office/drawing/2014/main" id="{0EEF29FD-DDF7-4D91-B907-2431DEA40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7" cy="398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" name="Rectangle 11">
                <a:extLst>
                  <a:ext uri="{FF2B5EF4-FFF2-40B4-BE49-F238E27FC236}">
                    <a16:creationId xmlns:a16="http://schemas.microsoft.com/office/drawing/2014/main" id="{276C921E-677C-4B63-BE01-89AA4D1EE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6" cy="398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3" name="Rectangle 12">
                <a:extLst>
                  <a:ext uri="{FF2B5EF4-FFF2-40B4-BE49-F238E27FC236}">
                    <a16:creationId xmlns:a16="http://schemas.microsoft.com/office/drawing/2014/main" id="{CCCC173D-FCEE-48CA-8B4C-D69C20DB2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1" cy="398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4" name="Rectangle 13">
                <a:extLst>
                  <a:ext uri="{FF2B5EF4-FFF2-40B4-BE49-F238E27FC236}">
                    <a16:creationId xmlns:a16="http://schemas.microsoft.com/office/drawing/2014/main" id="{87941B7C-F9F2-4ADC-9745-33D8431CA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2" cy="405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8" name="Rectangle 14">
                <a:extLst>
                  <a:ext uri="{FF2B5EF4-FFF2-40B4-BE49-F238E27FC236}">
                    <a16:creationId xmlns:a16="http://schemas.microsoft.com/office/drawing/2014/main" id="{F36A0780-1327-4E37-97F2-2EC2CA219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7" cy="405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</p:grpSp>
      </p:grpSp>
      <p:sp>
        <p:nvSpPr>
          <p:cNvPr id="2051" name="Rectangle 15">
            <a:extLst>
              <a:ext uri="{FF2B5EF4-FFF2-40B4-BE49-F238E27FC236}">
                <a16:creationId xmlns:a16="http://schemas.microsoft.com/office/drawing/2014/main" id="{C3CE5308-1AA4-4CB5-AA0D-52CFD1B8F7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8013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Kliknij, aby edytować format tekstu tytułu</a:t>
            </a:r>
          </a:p>
        </p:txBody>
      </p:sp>
      <p:sp>
        <p:nvSpPr>
          <p:cNvPr id="2052" name="Rectangle 16">
            <a:extLst>
              <a:ext uri="{FF2B5EF4-FFF2-40B4-BE49-F238E27FC236}">
                <a16:creationId xmlns:a16="http://schemas.microsoft.com/office/drawing/2014/main" id="{B122A394-7934-4F8E-9A60-9E11A46FA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8013" cy="388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Kliknij, aby edytować format tekstu konspektu</a:t>
            </a:r>
          </a:p>
          <a:p>
            <a:pPr lvl="1"/>
            <a:r>
              <a:rPr lang="en-GB" altLang="pl-PL"/>
              <a:t>Drugi poziom konspektu</a:t>
            </a:r>
          </a:p>
          <a:p>
            <a:pPr lvl="2"/>
            <a:r>
              <a:rPr lang="en-GB" altLang="pl-PL"/>
              <a:t>Trzeci poziom konspektu</a:t>
            </a:r>
          </a:p>
          <a:p>
            <a:pPr lvl="3"/>
            <a:r>
              <a:rPr lang="en-GB" altLang="pl-PL"/>
              <a:t>Czwarty poziom konspektu</a:t>
            </a:r>
          </a:p>
          <a:p>
            <a:pPr lvl="4"/>
            <a:r>
              <a:rPr lang="en-GB" altLang="pl-PL"/>
              <a:t>Piąty poziom konspektu</a:t>
            </a:r>
          </a:p>
          <a:p>
            <a:pPr lvl="4"/>
            <a:r>
              <a:rPr lang="en-GB" altLang="pl-PL"/>
              <a:t>Szósty poziom konspektu</a:t>
            </a:r>
          </a:p>
          <a:p>
            <a:pPr lvl="4"/>
            <a:r>
              <a:rPr lang="en-GB" altLang="pl-PL"/>
              <a:t>Siódmy poziom konspektu</a:t>
            </a:r>
          </a:p>
          <a:p>
            <a:pPr lvl="4"/>
            <a:r>
              <a:rPr lang="en-GB" altLang="pl-PL"/>
              <a:t>Ósmy poziom konspektu</a:t>
            </a:r>
          </a:p>
          <a:p>
            <a:pPr lvl="4"/>
            <a:r>
              <a:rPr lang="en-GB" altLang="pl-PL"/>
              <a:t>Dziewiąty poziom konspektu</a:t>
            </a:r>
          </a:p>
        </p:txBody>
      </p:sp>
      <p:sp>
        <p:nvSpPr>
          <p:cNvPr id="2065" name="Rectangle 17">
            <a:extLst>
              <a:ext uri="{FF2B5EF4-FFF2-40B4-BE49-F238E27FC236}">
                <a16:creationId xmlns:a16="http://schemas.microsoft.com/office/drawing/2014/main" id="{8516A2A9-8D02-4ED2-83F2-33C9DA26A4F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2066" name="Rectangle 18">
            <a:extLst>
              <a:ext uri="{FF2B5EF4-FFF2-40B4-BE49-F238E27FC236}">
                <a16:creationId xmlns:a16="http://schemas.microsoft.com/office/drawing/2014/main" id="{BF0BAB1E-722E-4B0D-B854-277ADC7388C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ct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2067" name="Rectangle 19">
            <a:extLst>
              <a:ext uri="{FF2B5EF4-FFF2-40B4-BE49-F238E27FC236}">
                <a16:creationId xmlns:a16="http://schemas.microsoft.com/office/drawing/2014/main" id="{470DEBF4-85D8-4306-8406-D3451D3166F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Arial Black" panose="020B0A04020102020204" pitchFamily="34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0EC7723D-8CFB-4D14-9977-9EE560F7444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>
            <a:extLst>
              <a:ext uri="{FF2B5EF4-FFF2-40B4-BE49-F238E27FC236}">
                <a16:creationId xmlns:a16="http://schemas.microsoft.com/office/drawing/2014/main" id="{FEA48DFF-A9C5-4E49-A6FE-99C1AA1A2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1E72DA8A-F470-47A1-906F-757ED89B6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206" y="1884363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5000" dirty="0" smtClean="0">
                <a:solidFill>
                  <a:srgbClr val="FFFFFF"/>
                </a:solidFill>
              </a:rPr>
              <a:t>Integracja ESB</a:t>
            </a:r>
            <a:endParaRPr lang="pl-PL" altLang="pl-PL" sz="5000" dirty="0">
              <a:solidFill>
                <a:srgbClr val="FFFFFF"/>
              </a:solidFill>
            </a:endParaRPr>
          </a:p>
        </p:txBody>
      </p:sp>
      <p:sp>
        <p:nvSpPr>
          <p:cNvPr id="4100" name="Text Box 3">
            <a:extLst>
              <a:ext uri="{FF2B5EF4-FFF2-40B4-BE49-F238E27FC236}">
                <a16:creationId xmlns:a16="http://schemas.microsoft.com/office/drawing/2014/main" id="{07279A06-8C77-4B47-A176-50ED41DA9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4292600"/>
            <a:ext cx="6019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850"/>
              </a:spcBef>
              <a:buClrTx/>
              <a:buSzPct val="75000"/>
              <a:buFontTx/>
              <a:buNone/>
            </a:pPr>
            <a:r>
              <a:rPr lang="pl-PL" altLang="pl-PL" sz="3400"/>
              <a:t>Na przykładzie Mule CE</a:t>
            </a:r>
          </a:p>
        </p:txBody>
      </p:sp>
      <p:pic>
        <p:nvPicPr>
          <p:cNvPr id="4101" name="Picture 4">
            <a:extLst>
              <a:ext uri="{FF2B5EF4-FFF2-40B4-BE49-F238E27FC236}">
                <a16:creationId xmlns:a16="http://schemas.microsoft.com/office/drawing/2014/main" id="{B85908C7-BA3A-4DFB-B1D6-AB1E0BC7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5127625"/>
            <a:ext cx="2887663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MUnit</a:t>
            </a:r>
            <a:r>
              <a:rPr lang="pl-PL" dirty="0" smtClean="0"/>
              <a:t> Test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5" name="Date 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263" y="980728"/>
            <a:ext cx="2914650" cy="519112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978400" cy="3884613"/>
          </a:xfrm>
        </p:spPr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400" dirty="0" smtClean="0"/>
              <a:t>Podstawowy komponent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400" dirty="0" smtClean="0"/>
              <a:t>Podobny działaniem do przepływu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400" dirty="0" smtClean="0"/>
              <a:t>Pojedynczy scenariusz testowy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796136" y="2780928"/>
            <a:ext cx="3168352" cy="1512168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886890"/>
            <a:ext cx="4362450" cy="1971675"/>
          </a:xfrm>
          <a:prstGeom prst="rect">
            <a:avLst/>
          </a:prstGeom>
        </p:spPr>
      </p:pic>
      <p:sp>
        <p:nvSpPr>
          <p:cNvPr id="10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10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14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MUnit</a:t>
            </a:r>
            <a:r>
              <a:rPr lang="pl-PL" dirty="0" smtClean="0"/>
              <a:t> Test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5" name="Date 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978400" cy="3884613"/>
          </a:xfrm>
        </p:spPr>
        <p:txBody>
          <a:bodyPr/>
          <a:lstStyle/>
          <a:p>
            <a:pPr marL="0" indent="0"/>
            <a:r>
              <a:rPr lang="pl-PL" sz="2400" dirty="0" smtClean="0"/>
              <a:t>Skąd </a:t>
            </a:r>
            <a:r>
              <a:rPr lang="pl-PL" sz="2400" dirty="0" err="1" smtClean="0"/>
              <a:t>Munit</a:t>
            </a:r>
            <a:r>
              <a:rPr lang="pl-PL" sz="2400" dirty="0" smtClean="0"/>
              <a:t>, wie co wczytać w ramach testu</a:t>
            </a:r>
            <a:endParaRPr lang="en-US" sz="2400" dirty="0"/>
          </a:p>
        </p:txBody>
      </p:sp>
      <p:pic>
        <p:nvPicPr>
          <p:cNvPr id="3" name="Picture 2" descr="File:DYK &lt;strong&gt;questionmark&lt;/strong&gt; icon.svg - Wikimedia Commons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765" y="1764484"/>
            <a:ext cx="921808" cy="1063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033" y="2828109"/>
            <a:ext cx="3971925" cy="31146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1743692" y="5301941"/>
            <a:ext cx="2726707" cy="796826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>
            <a:off x="2872172" y="2522493"/>
            <a:ext cx="504056" cy="720080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273367" y="3133113"/>
            <a:ext cx="3493125" cy="311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400" dirty="0" smtClean="0"/>
              <a:t>Import wielu zasobów w osobnych elementach Import (</a:t>
            </a:r>
            <a:r>
              <a:rPr lang="pl-PL" sz="2400" dirty="0" err="1" smtClean="0"/>
              <a:t>Configuration</a:t>
            </a:r>
            <a:r>
              <a:rPr lang="pl-PL" sz="2400" dirty="0" smtClean="0"/>
              <a:t>)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400" dirty="0" smtClean="0"/>
              <a:t>Ogólna konfiguracja </a:t>
            </a:r>
            <a:r>
              <a:rPr lang="pl-PL" sz="2400" dirty="0" err="1" smtClean="0"/>
              <a:t>MUnit</a:t>
            </a:r>
            <a:endParaRPr lang="en-US" sz="2400" dirty="0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11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72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</a:t>
            </a:r>
            <a:r>
              <a:rPr lang="pl-PL" dirty="0" err="1" smtClean="0"/>
              <a:t>Before</a:t>
            </a:r>
            <a:r>
              <a:rPr lang="pl-PL" dirty="0" smtClean="0"/>
              <a:t> i </a:t>
            </a:r>
            <a:r>
              <a:rPr lang="pl-PL" dirty="0" err="1" smtClean="0"/>
              <a:t>After</a:t>
            </a:r>
            <a:r>
              <a:rPr lang="pl-PL" dirty="0" smtClean="0"/>
              <a:t> 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5561013" cy="3884613"/>
          </a:xfrm>
        </p:spPr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err="1" smtClean="0"/>
              <a:t>Before</a:t>
            </a:r>
            <a:r>
              <a:rPr lang="pl-PL" dirty="0" smtClean="0"/>
              <a:t> Suite</a:t>
            </a:r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Kod wykonywany przed całym zestawem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err="1" smtClean="0"/>
              <a:t>After</a:t>
            </a:r>
            <a:r>
              <a:rPr lang="pl-PL" dirty="0" smtClean="0"/>
              <a:t> Suite</a:t>
            </a:r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Kod wykonywany po zakończeniu całego zestawu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Tylko raz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5" name="Date 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213" y="1546683"/>
            <a:ext cx="2914650" cy="51911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5683261" y="1546683"/>
            <a:ext cx="3125777" cy="946213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752895" y="5811179"/>
            <a:ext cx="3125777" cy="946213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1</a:t>
            </a:r>
            <a:fld id="{EBBE5BEE-86A1-4D49-BFBE-308B49472203}" type="slidenum">
              <a:rPr lang="pl-PL" altLang="pl-PL" sz="1200" smtClean="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42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</a:t>
            </a:r>
            <a:r>
              <a:rPr lang="pl-PL" dirty="0" err="1" smtClean="0"/>
              <a:t>Before</a:t>
            </a:r>
            <a:r>
              <a:rPr lang="pl-PL" dirty="0" smtClean="0"/>
              <a:t> i </a:t>
            </a:r>
            <a:r>
              <a:rPr lang="pl-PL" dirty="0" err="1" smtClean="0"/>
              <a:t>After</a:t>
            </a:r>
            <a:r>
              <a:rPr lang="pl-PL" dirty="0" smtClean="0"/>
              <a:t>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5561013" cy="3884613"/>
          </a:xfrm>
        </p:spPr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Akcja do wykonania przed i po każdym z testów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Wykonywany wielokrotnie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5" name="Date 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213" y="1546683"/>
            <a:ext cx="2914650" cy="51911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5718108" y="2476870"/>
            <a:ext cx="3125777" cy="946213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760336" y="4859051"/>
            <a:ext cx="3125777" cy="946213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13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8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Asercje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6968897" cy="3884613"/>
          </a:xfrm>
        </p:spPr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Pozwalają na weryfikację statusu wiadomości Mule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err="1" smtClean="0"/>
              <a:t>Assert</a:t>
            </a:r>
            <a:r>
              <a:rPr lang="pl-PL" dirty="0" smtClean="0"/>
              <a:t> *</a:t>
            </a:r>
            <a:endParaRPr lang="pl-PL" dirty="0"/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Proste w użyciu i jednoznaczne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5" name="Date 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097" y="461752"/>
            <a:ext cx="1526609" cy="6048672"/>
          </a:xfrm>
          <a:prstGeom prst="rect">
            <a:avLst/>
          </a:prstGeom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14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17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Uruchamianie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6968897" cy="3884613"/>
          </a:xfrm>
        </p:spPr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Uruchomienie zestawu bądź konkretnego testu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Zakłada </a:t>
            </a:r>
            <a:r>
              <a:rPr lang="pl-PL" dirty="0" err="1" smtClean="0"/>
              <a:t>MUnit</a:t>
            </a:r>
            <a:r>
              <a:rPr lang="pl-PL" dirty="0" smtClean="0"/>
              <a:t> z wynikami (analogia do </a:t>
            </a:r>
            <a:r>
              <a:rPr lang="pl-PL" dirty="0" err="1" smtClean="0"/>
              <a:t>JUnit</a:t>
            </a:r>
            <a:r>
              <a:rPr lang="pl-PL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5" name="Date 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972" y="1598613"/>
            <a:ext cx="2000250" cy="1971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797" y="3742356"/>
            <a:ext cx="1781175" cy="2171700"/>
          </a:xfrm>
          <a:prstGeom prst="rect">
            <a:avLst/>
          </a:prstGeom>
        </p:spPr>
      </p:pic>
      <p:sp>
        <p:nvSpPr>
          <p:cNvPr id="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15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1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628800"/>
            <a:ext cx="7886700" cy="1781547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            Warsztat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Przygotowanie kilku testów jednostkowych testujących aplikację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16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98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Zaślepki (</a:t>
            </a:r>
            <a:r>
              <a:rPr lang="pl-PL" dirty="0" err="1" smtClean="0"/>
              <a:t>mocki</a:t>
            </a:r>
            <a:r>
              <a:rPr lang="pl-PL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Możliwość zaślepienie komponentu Mule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Zmiana zachowania przepływu podczas testów jednostkowych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5" name="Date 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17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Zaślepki (</a:t>
            </a:r>
            <a:r>
              <a:rPr lang="pl-PL" dirty="0" err="1" smtClean="0"/>
              <a:t>mocki</a:t>
            </a:r>
            <a:r>
              <a:rPr lang="pl-PL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5" name="Date 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85" y="1807381"/>
            <a:ext cx="8522841" cy="3928915"/>
          </a:xfrm>
          <a:prstGeom prst="rect">
            <a:avLst/>
          </a:prstGeom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18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422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628800"/>
            <a:ext cx="7886700" cy="1781547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            Warsztat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Dodanie zaślepki na komponent w celu symulowania jego wykonania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smtClean="0">
                <a:latin typeface="Arial Black" panose="020B0A04020102020204" pitchFamily="34" charset="0"/>
              </a:rPr>
              <a:t>19</a:t>
            </a:r>
            <a:endParaRPr lang="pl-PL" altLang="pl-PL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44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4400" dirty="0" smtClean="0">
                <a:solidFill>
                  <a:schemeClr val="tx1"/>
                </a:solidFill>
              </a:rPr>
              <a:t>Testy jednostkowe </a:t>
            </a:r>
            <a:r>
              <a:rPr lang="pl-PL" altLang="pl-PL" sz="4400" dirty="0" err="1" smtClean="0">
                <a:solidFill>
                  <a:schemeClr val="tx1"/>
                </a:solidFill>
              </a:rPr>
              <a:t>MUnit</a:t>
            </a:r>
            <a:endParaRPr lang="pl-PL" altLang="pl-PL" sz="4400" dirty="0">
              <a:solidFill>
                <a:schemeClr val="tx1"/>
              </a:solidFill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 dirty="0" smtClean="0">
                <a:cs typeface="Arial"/>
              </a:rPr>
              <a:t>Cele</a:t>
            </a:r>
          </a:p>
          <a:p>
            <a:pPr marL="1142682" lvl="2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 dirty="0" smtClean="0">
                <a:cs typeface="Arial"/>
              </a:rPr>
              <a:t>Umiejętność tworzenie testów jednostkowych </a:t>
            </a:r>
            <a:r>
              <a:rPr lang="pl-PL" altLang="pl-PL" dirty="0" err="1" smtClean="0">
                <a:cs typeface="Arial"/>
              </a:rPr>
              <a:t>Munit</a:t>
            </a:r>
            <a:endParaRPr lang="pl-PL" altLang="pl-PL" dirty="0" smtClean="0">
              <a:cs typeface="Arial"/>
            </a:endParaRPr>
          </a:p>
          <a:p>
            <a:pPr marL="1142682" lvl="2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 dirty="0" smtClean="0">
                <a:cs typeface="Arial"/>
              </a:rPr>
              <a:t>Wykorzystywanie różnych asercji w zależności od potrzeb</a:t>
            </a:r>
          </a:p>
          <a:p>
            <a:pPr marL="1142682" lvl="2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 dirty="0" smtClean="0">
                <a:cs typeface="Arial"/>
              </a:rPr>
              <a:t>Zaślepianie komponentów trzecich</a:t>
            </a:r>
          </a:p>
          <a:p>
            <a:pPr marL="1142682" lvl="2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 dirty="0" smtClean="0">
                <a:cs typeface="Arial"/>
              </a:rPr>
              <a:t>Zapewnianie jakości kodu poprzez testy</a:t>
            </a: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/>
              <a:t>Mule ESB</a:t>
            </a:r>
            <a:endParaRPr lang="pl-PL" altLang="pl-PL" sz="1200" dirty="0"/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BBE5BEE-86A1-4D49-BFBE-308B49472203}" type="slidenum">
              <a:rPr lang="pl-PL" altLang="pl-PL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pl-PL" altLang="pl-PL" sz="1200">
              <a:latin typeface="Arial Black" panose="020B0A04020102020204" pitchFamily="34" charset="0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/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18900777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Zalety testów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Dokumentacja programisty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Szybsze określanie przyczyny błędu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Krótszy czas </a:t>
            </a:r>
            <a:r>
              <a:rPr lang="pl-PL" dirty="0" err="1" smtClean="0"/>
              <a:t>debuggowania</a:t>
            </a:r>
            <a:r>
              <a:rPr lang="pl-PL" dirty="0" smtClean="0"/>
              <a:t> aplikacji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Większa pewność zespołu programistów do kodu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5" name="Date 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3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65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Podejście 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Zaliczane do metodyk zwinnych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Test przed kodem źródłowym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TCR</a:t>
            </a:r>
            <a:endParaRPr lang="pl-PL" dirty="0"/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Najpierw test – </a:t>
            </a:r>
            <a:r>
              <a:rPr lang="pl-PL" dirty="0" err="1" smtClean="0"/>
              <a:t>fail</a:t>
            </a:r>
            <a:endParaRPr lang="pl-PL" dirty="0"/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Kod – </a:t>
            </a:r>
            <a:r>
              <a:rPr lang="pl-PL" dirty="0" err="1" smtClean="0"/>
              <a:t>success</a:t>
            </a:r>
            <a:endParaRPr lang="pl-PL" dirty="0"/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err="1" smtClean="0"/>
              <a:t>Refactoring</a:t>
            </a:r>
            <a:r>
              <a:rPr lang="pl-PL" dirty="0" smtClean="0"/>
              <a:t> - </a:t>
            </a:r>
            <a:r>
              <a:rPr lang="pl-PL" dirty="0" err="1" smtClean="0"/>
              <a:t>fail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5" name="Date 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339775"/>
            <a:ext cx="3914775" cy="2495550"/>
          </a:xfrm>
          <a:prstGeom prst="rect">
            <a:avLst/>
          </a:prstGeom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>
                <a:latin typeface="Arial Black" panose="020B0A04020102020204" pitchFamily="34" charset="0"/>
              </a:rPr>
              <a:t>4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89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Podejście 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8" y="3133093"/>
            <a:ext cx="4042791" cy="2668588"/>
          </a:xfrm>
        </p:spPr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400" dirty="0" smtClean="0"/>
              <a:t>Test jako dokumentacja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400" dirty="0" smtClean="0"/>
              <a:t>Lepszy design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400" dirty="0" smtClean="0"/>
              <a:t>Łatwiejsze wprowadzanie łatek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400" dirty="0" smtClean="0"/>
              <a:t>Szybka informacja o popełnionym błędzie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400" dirty="0" smtClean="0"/>
              <a:t>Szybszy </a:t>
            </a:r>
            <a:r>
              <a:rPr lang="pl-PL" sz="2400" dirty="0" err="1" smtClean="0"/>
              <a:t>debugging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5" name="Date 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pic>
        <p:nvPicPr>
          <p:cNvPr id="7" name="Picture 6" descr="The &lt;strong&gt;Pros&lt;/strong&gt; and Cons of Emergency Medicine as a specialty ...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453" y="1827213"/>
            <a:ext cx="2527505" cy="1122438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716016" y="3068960"/>
            <a:ext cx="4042791" cy="2796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400" dirty="0" smtClean="0"/>
              <a:t>Czas</a:t>
            </a:r>
            <a:endParaRPr lang="pl-PL" sz="2400" dirty="0"/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400" dirty="0" smtClean="0"/>
              <a:t>Dyscyplina osobista i całego zespołu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400" dirty="0" smtClean="0"/>
              <a:t>Trudniejsza bariera przekonania kierownika projektu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>
                <a:latin typeface="Arial Black" panose="020B0A04020102020204" pitchFamily="34" charset="0"/>
              </a:rPr>
              <a:t>5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71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Rodzaje testów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514" y="2086365"/>
            <a:ext cx="5769397" cy="1231776"/>
          </a:xfrm>
        </p:spPr>
        <p:txBody>
          <a:bodyPr/>
          <a:lstStyle/>
          <a:p>
            <a:pPr marL="0" indent="0"/>
            <a:r>
              <a:rPr lang="pl-PL" sz="2800" dirty="0" smtClean="0">
                <a:solidFill>
                  <a:schemeClr val="accent2">
                    <a:lumMod val="50000"/>
                  </a:schemeClr>
                </a:solidFill>
              </a:rPr>
              <a:t>Test funkcjonalnych wymagań aplikacji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5" name="Date 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21397"/>
            <a:ext cx="4337161" cy="374441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995936" y="3452917"/>
            <a:ext cx="4825653" cy="978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pl-PL" sz="2800" dirty="0" smtClean="0">
                <a:solidFill>
                  <a:schemeClr val="accent5">
                    <a:lumMod val="50000"/>
                  </a:schemeClr>
                </a:solidFill>
              </a:rPr>
              <a:t>Test interakcji pomiędzy komponentami</a:t>
            </a: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70337" y="4592081"/>
            <a:ext cx="4322183" cy="1231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pl-PL" sz="2800" dirty="0" smtClean="0">
                <a:solidFill>
                  <a:schemeClr val="bg1">
                    <a:lumMod val="50000"/>
                  </a:schemeClr>
                </a:solidFill>
              </a:rPr>
              <a:t>Testy jednostkowe, z </a:t>
            </a:r>
            <a:r>
              <a:rPr lang="pl-PL" sz="2800" dirty="0" err="1" smtClean="0">
                <a:solidFill>
                  <a:schemeClr val="bg1">
                    <a:lumMod val="50000"/>
                  </a:schemeClr>
                </a:solidFill>
              </a:rPr>
              <a:t>mockowanymi</a:t>
            </a:r>
            <a:r>
              <a:rPr lang="pl-PL" sz="2800" dirty="0" smtClean="0">
                <a:solidFill>
                  <a:schemeClr val="bg1">
                    <a:lumMod val="50000"/>
                  </a:schemeClr>
                </a:solidFill>
              </a:rPr>
              <a:t> zewnętrznymi systemami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>
                <a:latin typeface="Arial Black" panose="020B0A04020102020204" pitchFamily="34" charset="0"/>
              </a:rPr>
              <a:t>6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15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Mule </a:t>
            </a:r>
            <a:r>
              <a:rPr lang="pl-PL" dirty="0" err="1" smtClean="0"/>
              <a:t>MUnit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Framework do testowania aplikacji napisanych na Mule ESB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W pełni zintegrowany z </a:t>
            </a:r>
            <a:r>
              <a:rPr lang="pl-PL" dirty="0" err="1" smtClean="0"/>
              <a:t>Mavenem</a:t>
            </a:r>
            <a:endParaRPr lang="pl-PL" dirty="0"/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Interfejs GUI w </a:t>
            </a:r>
            <a:r>
              <a:rPr lang="pl-PL" dirty="0" err="1" smtClean="0"/>
              <a:t>Anypoint</a:t>
            </a:r>
            <a:r>
              <a:rPr lang="pl-PL" dirty="0" smtClean="0"/>
              <a:t> Studio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Wersja 1.3 dla Mule 3.x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>
                <a:solidFill>
                  <a:srgbClr val="C00000"/>
                </a:solidFill>
              </a:rPr>
              <a:t>Wersja 2.1 dla Mule 4.x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5" name="Date 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505" y="5398685"/>
            <a:ext cx="3906201" cy="1109716"/>
          </a:xfrm>
          <a:prstGeom prst="rect">
            <a:avLst/>
          </a:prstGeom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>
                <a:latin typeface="Arial Black" panose="020B0A04020102020204" pitchFamily="34" charset="0"/>
              </a:rPr>
              <a:t>7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0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Tworzenie </a:t>
            </a:r>
            <a:r>
              <a:rPr lang="pl-PL" dirty="0" err="1" smtClean="0"/>
              <a:t>MUnitów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Pakiet </a:t>
            </a:r>
            <a:r>
              <a:rPr lang="pl-PL" dirty="0" err="1" smtClean="0"/>
              <a:t>src</a:t>
            </a:r>
            <a:r>
              <a:rPr lang="pl-PL" dirty="0" smtClean="0"/>
              <a:t>/test/</a:t>
            </a:r>
            <a:r>
              <a:rPr lang="pl-PL" dirty="0" err="1" smtClean="0"/>
              <a:t>munit</a:t>
            </a:r>
            <a:endParaRPr lang="pl-PL" dirty="0"/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>
                <a:solidFill>
                  <a:srgbClr val="C00000"/>
                </a:solidFill>
              </a:rPr>
              <a:t>Automatyczny import </a:t>
            </a:r>
            <a:r>
              <a:rPr lang="pl-PL" dirty="0" err="1" smtClean="0">
                <a:solidFill>
                  <a:srgbClr val="C00000"/>
                </a:solidFill>
              </a:rPr>
              <a:t>maven’owych</a:t>
            </a:r>
            <a:r>
              <a:rPr lang="pl-PL" dirty="0" smtClean="0">
                <a:solidFill>
                  <a:srgbClr val="C00000"/>
                </a:solidFill>
              </a:rPr>
              <a:t> zależności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>
                <a:solidFill>
                  <a:schemeClr val="tx1"/>
                </a:solidFill>
              </a:rPr>
              <a:t>File &gt; New &gt; </a:t>
            </a:r>
            <a:r>
              <a:rPr lang="pl-PL" dirty="0" err="1" smtClean="0">
                <a:solidFill>
                  <a:schemeClr val="tx1"/>
                </a:solidFill>
              </a:rPr>
              <a:t>MUnit</a:t>
            </a:r>
            <a:r>
              <a:rPr lang="pl-PL" dirty="0" smtClean="0">
                <a:solidFill>
                  <a:schemeClr val="tx1"/>
                </a:solidFill>
              </a:rPr>
              <a:t> Test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www.sages.com.pl</a:t>
            </a:r>
            <a:endParaRPr lang="pl-PL" alt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206" y="4222705"/>
            <a:ext cx="4225315" cy="2253501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8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29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Składniki Test 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981200"/>
            <a:ext cx="4978896" cy="3884613"/>
          </a:xfrm>
        </p:spPr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b="1" dirty="0" smtClean="0"/>
              <a:t>Test</a:t>
            </a:r>
          </a:p>
          <a:p>
            <a:pPr marL="400050" lvl="1" indent="0"/>
            <a:r>
              <a:rPr lang="pl-PL" dirty="0" smtClean="0"/>
              <a:t>		Nazwa zawiera nazwę 		</a:t>
            </a:r>
            <a:r>
              <a:rPr lang="pl-PL" dirty="0" err="1" smtClean="0"/>
              <a:t>flow</a:t>
            </a:r>
            <a:r>
              <a:rPr lang="pl-PL" dirty="0" smtClean="0"/>
              <a:t>/</a:t>
            </a:r>
            <a:r>
              <a:rPr lang="pl-PL" dirty="0" err="1" smtClean="0"/>
              <a:t>subflow</a:t>
            </a:r>
            <a:endParaRPr lang="pl-PL" dirty="0" smtClean="0"/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b="1" dirty="0" err="1" smtClean="0"/>
              <a:t>Before</a:t>
            </a:r>
            <a:r>
              <a:rPr lang="pl-PL" b="1" dirty="0" smtClean="0"/>
              <a:t>/</a:t>
            </a:r>
            <a:r>
              <a:rPr lang="pl-PL" b="1" dirty="0" err="1" smtClean="0"/>
              <a:t>After</a:t>
            </a:r>
            <a:r>
              <a:rPr lang="pl-PL" b="1" dirty="0" smtClean="0"/>
              <a:t> Suite</a:t>
            </a:r>
          </a:p>
          <a:p>
            <a:pPr marL="400050" lvl="1" indent="0"/>
            <a:r>
              <a:rPr lang="pl-PL" dirty="0" smtClean="0"/>
              <a:t>		Nieobowiązkowe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b="1" dirty="0" err="1" smtClean="0"/>
              <a:t>Before</a:t>
            </a:r>
            <a:r>
              <a:rPr lang="pl-PL" b="1" dirty="0" smtClean="0"/>
              <a:t>/</a:t>
            </a:r>
            <a:r>
              <a:rPr lang="pl-PL" b="1" dirty="0" err="1" smtClean="0"/>
              <a:t>After</a:t>
            </a:r>
            <a:r>
              <a:rPr lang="pl-PL" b="1" dirty="0" smtClean="0"/>
              <a:t> </a:t>
            </a:r>
            <a:r>
              <a:rPr lang="pl-PL" b="1" dirty="0" err="1" smtClean="0"/>
              <a:t>Tests</a:t>
            </a:r>
            <a:endParaRPr lang="pl-PL" b="1" dirty="0" smtClean="0"/>
          </a:p>
          <a:p>
            <a:pPr marL="400050" lvl="1" indent="0"/>
            <a:r>
              <a:rPr lang="pl-PL" dirty="0" smtClean="0"/>
              <a:t>		Nieobowiązkowe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5" name="Date 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263" y="980728"/>
            <a:ext cx="2914650" cy="5191125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9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41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Motyw pakiet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yw pakietu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Motyw pakiet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yw pakietu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4853</TotalTime>
  <Words>377</Words>
  <Application>Microsoft Office PowerPoint</Application>
  <PresentationFormat>On-screen Show (4:3)</PresentationFormat>
  <Paragraphs>140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 Unicode MS</vt:lpstr>
      <vt:lpstr>Microsoft YaHei</vt:lpstr>
      <vt:lpstr>MS Gothic</vt:lpstr>
      <vt:lpstr>Arial</vt:lpstr>
      <vt:lpstr>Arial Black</vt:lpstr>
      <vt:lpstr>Calibri</vt:lpstr>
      <vt:lpstr>Times New Roman</vt:lpstr>
      <vt:lpstr>Wingdings</vt:lpstr>
      <vt:lpstr>Motyw pakietu Office</vt:lpstr>
      <vt:lpstr>Motyw pakietu Office</vt:lpstr>
      <vt:lpstr>PowerPoint Presentation</vt:lpstr>
      <vt:lpstr>PowerPoint Presentation</vt:lpstr>
      <vt:lpstr>Zalety testów</vt:lpstr>
      <vt:lpstr>Podejście TDD</vt:lpstr>
      <vt:lpstr>Podejście TDD</vt:lpstr>
      <vt:lpstr>Rodzaje testów</vt:lpstr>
      <vt:lpstr>Mule MUnit</vt:lpstr>
      <vt:lpstr>Tworzenie MUnitów</vt:lpstr>
      <vt:lpstr>Składniki Test Suite</vt:lpstr>
      <vt:lpstr>MUnit Test</vt:lpstr>
      <vt:lpstr>MUnit Test</vt:lpstr>
      <vt:lpstr>Zakres Before i After Suite</vt:lpstr>
      <vt:lpstr>Zakres Before i After Test</vt:lpstr>
      <vt:lpstr>Asercje</vt:lpstr>
      <vt:lpstr>Uruchamianie</vt:lpstr>
      <vt:lpstr>            Warsztat</vt:lpstr>
      <vt:lpstr>Zaślepki (mocki)</vt:lpstr>
      <vt:lpstr>Zaślepki (mocki)</vt:lpstr>
      <vt:lpstr>            Warsztat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Modelowanie i wdrażanie procesów biznesowych</dc:title>
  <dc:creator>SAGES sp. z.o.o.</dc:creator>
  <cp:lastModifiedBy>Patryk Bandurski</cp:lastModifiedBy>
  <cp:revision>197</cp:revision>
  <cp:lastPrinted>1601-01-01T00:00:00Z</cp:lastPrinted>
  <dcterms:created xsi:type="dcterms:W3CDTF">2009-04-15T16:31:13Z</dcterms:created>
  <dcterms:modified xsi:type="dcterms:W3CDTF">2018-07-18T13:31:20Z</dcterms:modified>
</cp:coreProperties>
</file>