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B176DA4-F146-4AF5-923D-8BFE40361428}">
  <a:tblStyle styleName="Table_0" styleId="{0B176DA4-F146-4AF5-923D-8BFE4036142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ajd tytułow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2492896" x="179511"/>
            <a:ext cy="1944216" cx="8784976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636911" x="904055"/>
            <a:ext cy="127105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lt1"/>
              </a:buClr>
              <a:buFont typeface="Galdeano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3814192" x="2275656"/>
            <a:ext cy="540093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Galdeano"/>
              <a:buNone/>
              <a:defRPr/>
            </a:lvl1pPr>
            <a:lvl2pPr algn="l" rtl="0" marR="0" indent="-107950" marL="742950">
              <a:spcBef>
                <a:spcPts val="560"/>
              </a:spcBef>
              <a:buClr>
                <a:srgbClr val="0070C0"/>
              </a:buClr>
              <a:buFont typeface="Galdeano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rgbClr val="0070C0"/>
              </a:buClr>
              <a:buFont typeface="Galdeano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rgbClr val="0070C0"/>
              </a:buClr>
              <a:buFont typeface="Galdeano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rgbClr val="0070C0"/>
              </a:buClr>
              <a:buFont typeface="Galdeano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Galdeano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góln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157892" x="5708996"/>
            <a:ext cy="663053" cx="29583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pis projektu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/>
        </p:nvSpPr>
        <p:spPr>
          <a:xfrm>
            <a:off y="157892" x="5676339"/>
            <a:ext cy="663053" cx="30517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Opis projektu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ymagania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y="157892" x="6035989"/>
            <a:ext cy="663053" cx="26921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Wymagania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Koncepcja realizacji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y="157892" x="4496530"/>
            <a:ext cy="663053" cx="423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Koncepcja realizacji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chemat koncepcyjn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/>
        </p:nvSpPr>
        <p:spPr>
          <a:xfrm>
            <a:off y="272142" x="245916"/>
            <a:ext cy="6166755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24543" x="323528"/>
            <a:ext cy="5921827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rgbClr val="16515F"/>
              </a:buClr>
              <a:buFont typeface="Galdean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chnologie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57200">
              <a:spcBef>
                <a:spcPts val="0"/>
              </a:spcBef>
              <a:buClr>
                <a:srgbClr val="16515F"/>
              </a:buClr>
              <a:buFont typeface="Galdeano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/>
        </p:nvSpPr>
        <p:spPr>
          <a:xfrm>
            <a:off y="157892" x="5958467"/>
            <a:ext cy="663053" cx="2769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Technologie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teriały źródłowe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/>
        </p:nvSpPr>
        <p:spPr>
          <a:xfrm>
            <a:off y="935699" x="245916"/>
            <a:ext cy="5503198" cx="8634844"/>
          </a:xfrm>
          <a:custGeom>
            <a:pathLst>
              <a:path w="8634845" extrusionOk="0" h="5503199">
                <a:moveTo>
                  <a:pt y="0" x="49804"/>
                </a:moveTo>
                <a:lnTo>
                  <a:pt y="0" x="8585041"/>
                </a:lnTo>
                <a:cubicBezTo>
                  <a:pt y="0" x="8612547"/>
                  <a:pt y="22298" x="8634845"/>
                  <a:pt y="49804" x="8634845"/>
                </a:cubicBezTo>
                <a:lnTo>
                  <a:pt y="5453395" x="8634845"/>
                </a:lnTo>
                <a:cubicBezTo>
                  <a:pt y="5480901" x="8634845"/>
                  <a:pt y="5503199" x="8612547"/>
                  <a:pt y="5503199" x="8585041"/>
                </a:cubicBezTo>
                <a:lnTo>
                  <a:pt y="5503199" x="451787"/>
                </a:lnTo>
                <a:lnTo>
                  <a:pt y="5450490" x="457101"/>
                </a:lnTo>
                <a:cubicBezTo>
                  <a:pt y="5228831" x="457101"/>
                  <a:pt y="5049141" x="277411"/>
                  <a:pt y="5049141" x="55752"/>
                </a:cubicBezTo>
                <a:cubicBezTo>
                  <a:pt y="5049141" x="36749"/>
                  <a:pt y="5050462" x="18055"/>
                  <a:pt y="5054761" x="0"/>
                </a:cubicBezTo>
                <a:lnTo>
                  <a:pt y="49804" x="0"/>
                </a:lnTo>
                <a:cubicBezTo>
                  <a:pt y="22298" x="0"/>
                  <a:pt y="0" x="22298"/>
                  <a:pt y="0" x="49804"/>
                </a:cubicBezTo>
                <a:close/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57200">
              <a:spcBef>
                <a:spcPts val="0"/>
              </a:spcBef>
              <a:buClr>
                <a:srgbClr val="16515F"/>
              </a:buClr>
              <a:buFont typeface="Galdeano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/>
          <p:nvPr/>
        </p:nvSpPr>
        <p:spPr>
          <a:xfrm>
            <a:off y="215618" x="245916"/>
            <a:ext cy="504056" cx="8634844"/>
          </a:xfrm>
          <a:prstGeom prst="roundRect">
            <a:avLst>
              <a:gd fmla="val 10110" name="adj"/>
            </a:avLst>
          </a:prstGeom>
          <a:gradFill>
            <a:gsLst>
              <a:gs pos="0">
                <a:schemeClr val="accent1"/>
              </a:gs>
              <a:gs pos="100000">
                <a:srgbClr val="16515F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114300" marL="0"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  <a:buFont typeface="Galdeano"/>
              <a:buNone/>
            </a:pPr>
            <a:r>
              <a:t/>
            </a:r>
            <a:endParaRPr strike="noStrike" u="none" b="1" cap="none" baseline="0" sz="1800" i="1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/>
        </p:nvSpPr>
        <p:spPr>
          <a:xfrm>
            <a:off y="157892" x="4453248"/>
            <a:ext cy="663053" cx="42748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108000" rIns="180000" lIns="180000" tIns="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1" cap="none" baseline="0" sz="36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Materiały źródłowe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theme/theme2.xml" Type="http://schemas.openxmlformats.org/officeDocument/2006/relationships/theme" Id="rId10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Galdeano"/>
              <a:buNone/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1"/>
          <a:srcRect t="0" b="0" r="0" l="0"/>
          <a:stretch/>
        </p:blipFill>
        <p:spPr>
          <a:xfrm>
            <a:off y="6093155" x="23375"/>
            <a:ext cy="637254" cx="630047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nodejs.org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y="2636911" x="904055"/>
            <a:ext cy="1271058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Galdeano"/>
              <a:buNone/>
            </a:pPr>
            <a:r>
              <a:rPr strike="noStrike" u="none" b="1" cap="none" baseline="0" sz="4400" lang="pl-PL" i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Image TeleConsult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3814192" x="2275656"/>
            <a:ext cy="540093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Galdeano"/>
              <a:buNone/>
            </a:pPr>
            <a:r>
              <a:rPr strike="noStrike" u="none" cap="none" baseline="0" sz="1400" lang="pl-PL" i="0">
                <a:solidFill>
                  <a:schemeClr val="lt2"/>
                </a:solidFill>
                <a:latin typeface="Galdeano"/>
                <a:ea typeface="Galdeano"/>
                <a:cs typeface="Galdeano"/>
                <a:sym typeface="Galdeano"/>
              </a:rPr>
              <a:t>Dawid Wiśniewski, 94387, cz1145</a:t>
            </a:r>
          </a:p>
          <a:p>
            <a:pPr algn="r" rtl="0" lvl="0" marR="0" indent="0" mar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Galdeano"/>
              <a:buNone/>
            </a:pPr>
            <a:r>
              <a:rPr strike="noStrike" u="none" cap="none" baseline="0" sz="1400" lang="pl-PL" i="0">
                <a:solidFill>
                  <a:schemeClr val="lt2"/>
                </a:solidFill>
                <a:latin typeface="Galdeano"/>
                <a:ea typeface="Galdeano"/>
                <a:cs typeface="Galdeano"/>
                <a:sym typeface="Galdeano"/>
              </a:rPr>
              <a:t>Paweł Rychły, 94362, cz1145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6213" x="622637"/>
            <a:ext cy="4440875" cx="789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55299" x="377299"/>
            <a:ext cy="4702700" cx="83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2161" x="579876"/>
            <a:ext cy="4488975" cx="79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80950" x="410075"/>
            <a:ext cy="4679875" cx="8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1085550" x="211103"/>
            <a:ext cy="5279699" cx="847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spcBef>
                <a:spcPts val="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  <a:hlinkClick r:id="rId3"/>
              </a:rPr>
              <a:t>http://nodejs.org/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http://expressjs.com/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https://www.mongodb.org/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trike="noStrik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http://kineticjs.com/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z="2800" lang="pl-PL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http://dicom.nema.org/</a:t>
            </a:r>
          </a:p>
          <a:p>
            <a:pPr algn="l" rtl="0" lvl="0" marR="0" indent="-457200" marL="457200">
              <a:spcBef>
                <a:spcPts val="56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z="2800" lang="pl-PL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http://getbootstrap.com/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lang="pl-PL"/>
              <a:t> </a:t>
            </a:r>
          </a:p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0" cap="none" baseline="0" sz="12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Projekt z przedmiotu Systemy Informacyjne w Ochronie Zdrowia 2012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y="1066800" x="323528"/>
            <a:ext cy="5279571" cx="847212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16515F"/>
              </a:buClr>
              <a:buSzPct val="25000"/>
              <a:buFont typeface="Galdeano"/>
              <a:buNone/>
            </a:pPr>
            <a:r>
              <a:rPr strike="noStrike" u="none" b="0" cap="none" baseline="0" sz="2800" lang="pl-PL" i="0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Stworzenie narzędzia, które pozwoli na równoległą pracę nad obrazkami zapisanymi w formacie DICOM przez osoby przebywające w różnych miejscach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6514387" x="8452178"/>
            <a:ext cy="216023" cx="432047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lang="pl-PL"/>
              <a:t> </a:t>
            </a:r>
          </a:p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6553200" x="665297"/>
            <a:ext cy="177209" cx="6130109"/>
          </a:xfrm>
          <a:prstGeom prst="rect">
            <a:avLst/>
          </a:prstGeom>
          <a:noFill/>
          <a:ln>
            <a:noFill/>
          </a:ln>
        </p:spPr>
        <p:txBody>
          <a:bodyPr bIns="0" rIns="72000" lIns="72000" tIns="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Galdeano"/>
              <a:buNone/>
            </a:pPr>
            <a:r>
              <a:rPr strike="noStrike" u="none" b="0" cap="none" baseline="0" sz="1200" lang="pl-PL" i="0">
                <a:solidFill>
                  <a:schemeClr val="accent1"/>
                </a:solidFill>
                <a:latin typeface="Galdeano"/>
                <a:ea typeface="Galdeano"/>
                <a:cs typeface="Galdeano"/>
                <a:sym typeface="Galdeano"/>
              </a:rPr>
              <a:t>Projekt z przedmiotu Systemy Informacyjne w Ochronie Zdrowia 2012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/>
        </p:nvSpPr>
        <p:spPr>
          <a:xfrm>
            <a:off y="946675" x="338575"/>
            <a:ext cy="5421599" cx="851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-PL"/>
              <a:t>	 	 	 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y="946679" x="433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{0B176DA4-F146-4AF5-923D-8BFE40361428}</a:tableStyleId>
              </a:tblPr>
              <a:tblGrid>
                <a:gridCol w="1679975"/>
                <a:gridCol w="3519475"/>
                <a:gridCol w="1788350"/>
                <a:gridCol w="1416750"/>
              </a:tblGrid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opis funkcjonalności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typ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status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Tworzenie i usuwanie konta użytkownika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 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Wyświetlanie listy dostępnych obrazów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Dodawanie lub usuwanie zdjęć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Udostępnianie zdjęć innemu użytkownikowi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Zastosowanie filtrów graficznych na obrazie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Zaznaczanie obszarów na zdjęciu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Dodawanie komentarzy do punktów lub obszarów.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Cofanie operacji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Zapamiętywanie i możliwość przeglądu historii operacji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50%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Pobieranie zdjęcia z serwera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obowiązkowa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l-PL"/>
                        <a:t>100%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 indent="-457200" marL="457200">
              <a:spcBef>
                <a:spcPts val="0"/>
              </a:spcBef>
              <a:buClr>
                <a:srgbClr val="16515F"/>
              </a:buClr>
              <a:buSzPct val="100000"/>
              <a:buFont typeface="Galdeano"/>
              <a:buChar char="•"/>
            </a:pPr>
            <a:r>
              <a:rPr sz="2800" lang="pl-PL">
                <a:solidFill>
                  <a:srgbClr val="16515F"/>
                </a:solidFill>
                <a:latin typeface="Galdeano"/>
                <a:ea typeface="Galdeano"/>
                <a:cs typeface="Galdeano"/>
                <a:sym typeface="Galdeano"/>
              </a:rPr>
              <a:t>Zadania do wykonania: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Logowanie zdarzeń od każdego z klientów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Zapis zdarzeń do bazy danych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Rozsył zdarzeń do innych użytkowników</a:t>
            </a:r>
          </a:p>
          <a:p>
            <a:pPr rtl="0" lvl="1" indent="-285750" marL="742950">
              <a:spcBef>
                <a:spcPts val="560"/>
              </a:spcBef>
              <a:buClr>
                <a:srgbClr val="C00000"/>
              </a:buClr>
              <a:buSzPct val="100000"/>
              <a:buFont typeface="Galdeano"/>
              <a:buChar char="–"/>
            </a:pPr>
            <a:r>
              <a:rPr sz="2800" lang="pl-PL">
                <a:solidFill>
                  <a:srgbClr val="C00000"/>
                </a:solidFill>
                <a:latin typeface="Galdeano"/>
                <a:ea typeface="Galdeano"/>
                <a:cs typeface="Galdeano"/>
                <a:sym typeface="Galdeano"/>
              </a:rPr>
              <a:t>Kolorystyczna separacja użytkowników w edytorze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1525" x="560937"/>
            <a:ext cy="4510250" cx="80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3737" x="285600"/>
            <a:ext cy="4805825" cx="8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3750" x="298100"/>
            <a:ext cy="4805800" cx="85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7399" x="464662"/>
            <a:ext cy="4618500" cx="82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1066800" x="323528"/>
            <a:ext cy="5279699" cx="84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8474" x="365150"/>
            <a:ext cy="4625049" cx="82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2_SIwOZ_PresTemplate">
  <a:themeElements>
    <a:clrScheme name="Hol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