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900C-585A-4D1A-9211-2FE7653FD85B}" type="datetimeFigureOut">
              <a:rPr lang="pl-PL" smtClean="0"/>
              <a:t>19.01.2023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422B-0E92-408E-8B49-E79C276AE6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202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900C-585A-4D1A-9211-2FE7653FD85B}" type="datetimeFigureOut">
              <a:rPr lang="pl-PL" smtClean="0"/>
              <a:t>19.01.2023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422B-0E92-408E-8B49-E79C276AE6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133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900C-585A-4D1A-9211-2FE7653FD85B}" type="datetimeFigureOut">
              <a:rPr lang="pl-PL" smtClean="0"/>
              <a:t>19.01.2023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422B-0E92-408E-8B49-E79C276AE65D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38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900C-585A-4D1A-9211-2FE7653FD85B}" type="datetimeFigureOut">
              <a:rPr lang="pl-PL" smtClean="0"/>
              <a:t>19.01.2023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422B-0E92-408E-8B49-E79C276AE6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656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900C-585A-4D1A-9211-2FE7653FD85B}" type="datetimeFigureOut">
              <a:rPr lang="pl-PL" smtClean="0"/>
              <a:t>19.01.2023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422B-0E92-408E-8B49-E79C276AE65D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432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900C-585A-4D1A-9211-2FE7653FD85B}" type="datetimeFigureOut">
              <a:rPr lang="pl-PL" smtClean="0"/>
              <a:t>19.01.2023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422B-0E92-408E-8B49-E79C276AE6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5104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900C-585A-4D1A-9211-2FE7653FD85B}" type="datetimeFigureOut">
              <a:rPr lang="pl-PL" smtClean="0"/>
              <a:t>19.01.2023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422B-0E92-408E-8B49-E79C276AE6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6151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900C-585A-4D1A-9211-2FE7653FD85B}" type="datetimeFigureOut">
              <a:rPr lang="pl-PL" smtClean="0"/>
              <a:t>19.01.2023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422B-0E92-408E-8B49-E79C276AE6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15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900C-585A-4D1A-9211-2FE7653FD85B}" type="datetimeFigureOut">
              <a:rPr lang="pl-PL" smtClean="0"/>
              <a:t>19.01.2023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422B-0E92-408E-8B49-E79C276AE6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71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900C-585A-4D1A-9211-2FE7653FD85B}" type="datetimeFigureOut">
              <a:rPr lang="pl-PL" smtClean="0"/>
              <a:t>19.01.2023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422B-0E92-408E-8B49-E79C276AE6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018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900C-585A-4D1A-9211-2FE7653FD85B}" type="datetimeFigureOut">
              <a:rPr lang="pl-PL" smtClean="0"/>
              <a:t>19.01.2023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422B-0E92-408E-8B49-E79C276AE6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896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900C-585A-4D1A-9211-2FE7653FD85B}" type="datetimeFigureOut">
              <a:rPr lang="pl-PL" smtClean="0"/>
              <a:t>19.01.2023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422B-0E92-408E-8B49-E79C276AE6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95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900C-585A-4D1A-9211-2FE7653FD85B}" type="datetimeFigureOut">
              <a:rPr lang="pl-PL" smtClean="0"/>
              <a:t>19.01.2023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422B-0E92-408E-8B49-E79C276AE6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67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900C-585A-4D1A-9211-2FE7653FD85B}" type="datetimeFigureOut">
              <a:rPr lang="pl-PL" smtClean="0"/>
              <a:t>19.01.2023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422B-0E92-408E-8B49-E79C276AE6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694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900C-585A-4D1A-9211-2FE7653FD85B}" type="datetimeFigureOut">
              <a:rPr lang="pl-PL" smtClean="0"/>
              <a:t>19.01.2023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422B-0E92-408E-8B49-E79C276AE6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88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900C-585A-4D1A-9211-2FE7653FD85B}" type="datetimeFigureOut">
              <a:rPr lang="pl-PL" smtClean="0"/>
              <a:t>19.01.2023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422B-0E92-408E-8B49-E79C276AE6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89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900C-585A-4D1A-9211-2FE7653FD85B}" type="datetimeFigureOut">
              <a:rPr lang="pl-PL" smtClean="0"/>
              <a:t>19.01.2023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5E422B-0E92-408E-8B49-E79C276AE6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855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AFC29B-B07C-3BB7-D628-0C346124A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effectLst/>
                <a:latin typeface="Times New Roman" panose="02020603050405020304" pitchFamily="18" charset="0"/>
              </a:rPr>
              <a:t>Przetwarzanie i przechowywanie opisu siatki trójkątnej na płaszczyźnie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6515452-6935-C602-2D81-A95E7EC97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Paweł Surdyka</a:t>
            </a:r>
          </a:p>
        </p:txBody>
      </p:sp>
    </p:spTree>
    <p:extLst>
      <p:ext uri="{BB962C8B-B14F-4D97-AF65-F5344CB8AC3E}">
        <p14:creationId xmlns:p14="http://schemas.microsoft.com/office/powerpoint/2010/main" val="2466576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5ADCBACA-889B-46C5-5FF3-443528F6E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165"/>
            <a:ext cx="5175682" cy="336462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F05C663-6CF0-4F09-4B37-0BC18B56C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645" y="0"/>
            <a:ext cx="5435382" cy="349676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1B7CD2-0015-ABA9-4F06-4416AEB67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13941"/>
            <a:ext cx="5075453" cy="33442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B8E1795-6F0A-0B06-4B53-003852D2D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61238"/>
            <a:ext cx="5293587" cy="34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B21866-5798-AF9F-AC52-701A68D4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Reprezentacja druga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6EE526-E1B2-1DE8-80C4-8F2C3942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874"/>
            <a:ext cx="8596668" cy="5237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Algorytm polega na:</a:t>
            </a:r>
          </a:p>
          <a:p>
            <a:pPr marL="0" indent="0">
              <a:buNone/>
            </a:pPr>
            <a:r>
              <a:rPr lang="pl-PL" dirty="0"/>
              <a:t>	- sprawdzenie czy można ,,okrążyć’’ dany wierzchołek </a:t>
            </a:r>
          </a:p>
          <a:p>
            <a:pPr marL="0" indent="0">
              <a:buNone/>
            </a:pPr>
            <a:r>
              <a:rPr lang="pl-PL" dirty="0"/>
              <a:t>	- wyznaczeniu wszystkich wychodzących pół-krawędzi z danego wierzchołka</a:t>
            </a:r>
          </a:p>
          <a:p>
            <a:pPr marL="0" indent="0">
              <a:buNone/>
            </a:pPr>
            <a:r>
              <a:rPr lang="pl-PL" dirty="0"/>
              <a:t>	oraz jednej krawędzi wchodzącej do danego wierzchołka jeśli nie da się 	okrążyć danego wierzchołka</a:t>
            </a:r>
          </a:p>
          <a:p>
            <a:pPr marL="0" indent="0">
              <a:buNone/>
            </a:pPr>
            <a:r>
              <a:rPr lang="pl-PL" dirty="0"/>
              <a:t>	- pozyskanie informacji o sąsiadujących wierzchołkach dzięki operacji 	</a:t>
            </a:r>
            <a:r>
              <a:rPr lang="pl-PL" dirty="0" err="1"/>
              <a:t>edge.twin.vertex</a:t>
            </a:r>
            <a:r>
              <a:rPr lang="pl-PL" dirty="0"/>
              <a:t> na wychodzących wierzchołkach</a:t>
            </a:r>
          </a:p>
          <a:p>
            <a:pPr marL="0" indent="0">
              <a:buNone/>
            </a:pPr>
            <a:r>
              <a:rPr lang="pl-PL" dirty="0"/>
              <a:t>	-powtórzeniu powyższych operacji dla wszystkich wierzchołków z 	wyznaczonej pierwszej warstwy </a:t>
            </a:r>
          </a:p>
          <a:p>
            <a:pPr marL="0" indent="0">
              <a:buNone/>
            </a:pPr>
            <a:r>
              <a:rPr lang="pl-PL" dirty="0"/>
              <a:t>	- usunięciu duplikujących się wierzchołków </a:t>
            </a:r>
          </a:p>
          <a:p>
            <a:pPr marL="0" indent="0">
              <a:buNone/>
            </a:pPr>
            <a:r>
              <a:rPr lang="pl-PL" dirty="0"/>
              <a:t>Złożoność czasowa : O(d^2)</a:t>
            </a:r>
          </a:p>
          <a:p>
            <a:pPr marL="0" indent="0">
              <a:buNone/>
            </a:pPr>
            <a:r>
              <a:rPr lang="pl-PL" dirty="0"/>
              <a:t>Złożoność pamięciowa : O(d^2) gdzie</a:t>
            </a:r>
          </a:p>
          <a:p>
            <a:pPr marL="0" indent="0">
              <a:buNone/>
            </a:pPr>
            <a:r>
              <a:rPr lang="pl-PL" dirty="0"/>
              <a:t>d –  maksymalny stopień wierzchołka w siatce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230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C8B7619-3937-C44F-AB8C-3A0ED58E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917" y="0"/>
            <a:ext cx="5302866" cy="343639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B9A3503-3574-7D29-FAF5-FEFFF67F5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88" y="-55161"/>
            <a:ext cx="5602464" cy="363603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833AD85-02F0-EF5F-446E-5E7D1E65F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918" y="3487073"/>
            <a:ext cx="5302866" cy="348826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54C0622-3993-1567-11C1-849BDED54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662" y="3529129"/>
            <a:ext cx="5343347" cy="34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5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AE4CC30C-F686-4E65-1701-5730785C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131293" cy="335507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F7489EB-5568-7C23-6C47-2651F48FD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716" y="1"/>
            <a:ext cx="5245854" cy="350310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635EFBC-7894-1028-B0D1-B973AD5CA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5096968" cy="335507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64813D9A-E561-F738-B219-E3A6CE5B6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390" y="3429000"/>
            <a:ext cx="5280179" cy="34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6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041225-22BD-2482-D682-80858E10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40528"/>
            <a:ext cx="8596668" cy="3986074"/>
          </a:xfrm>
        </p:spPr>
        <p:txBody>
          <a:bodyPr/>
          <a:lstStyle/>
          <a:p>
            <a:r>
              <a:rPr lang="pl-PL">
                <a:effectLst/>
                <a:latin typeface="Times New Roman" panose="02020603050405020304" pitchFamily="18" charset="0"/>
              </a:rPr>
              <a:t>OP2: wyznaczanie otoczenia dla wybranego trójkąta (kolejne warstwy incydentnych</a:t>
            </a:r>
            <a:br>
              <a:rPr lang="pl-PL"/>
            </a:br>
            <a:r>
              <a:rPr lang="pl-PL">
                <a:effectLst/>
                <a:latin typeface="Times New Roman" panose="02020603050405020304" pitchFamily="18" charset="0"/>
              </a:rPr>
              <a:t>trójkątów – należy rozpatrzyć otoczenia składające się z jednej warstwy oraz dwóch</a:t>
            </a:r>
            <a:br>
              <a:rPr lang="pl-PL"/>
            </a:br>
            <a:r>
              <a:rPr lang="pl-PL">
                <a:effectLst/>
                <a:latin typeface="Times New Roman" panose="02020603050405020304" pitchFamily="18" charset="0"/>
              </a:rPr>
              <a:t>warstw)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3039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36588-123A-C35C-FD00-138722CD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Reprezentacja pierwsza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8DE9C1-636F-8356-B407-6F1A352E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Algorytm polega na:</a:t>
            </a:r>
          </a:p>
          <a:p>
            <a:pPr marL="0" indent="0">
              <a:buNone/>
            </a:pPr>
            <a:r>
              <a:rPr lang="pl-PL" dirty="0"/>
              <a:t>	- przeglądanie tablicy z trójkątami w celu znalezienia trójkątów 	zawierających dokładnie dwa takie same punkty jak wybrany trójkąt</a:t>
            </a:r>
          </a:p>
          <a:p>
            <a:pPr marL="0" indent="0">
              <a:buNone/>
            </a:pPr>
            <a:r>
              <a:rPr lang="pl-PL" dirty="0"/>
              <a:t>	- powtórzenie podpunktu powyżej dla każdego trójkąta z pierwszej warstwy</a:t>
            </a:r>
          </a:p>
          <a:p>
            <a:pPr marL="0" indent="0">
              <a:buNone/>
            </a:pPr>
            <a:r>
              <a:rPr lang="pl-PL" dirty="0"/>
              <a:t>	w celu utworzenia drugiej warstwy</a:t>
            </a:r>
          </a:p>
          <a:p>
            <a:pPr marL="0" indent="0">
              <a:buNone/>
            </a:pPr>
            <a:r>
              <a:rPr lang="pl-PL" dirty="0"/>
              <a:t>	-usunięcie postarzających się trójkątów</a:t>
            </a:r>
          </a:p>
          <a:p>
            <a:pPr marL="0" indent="0">
              <a:buNone/>
            </a:pPr>
            <a:r>
              <a:rPr lang="pl-PL" dirty="0"/>
              <a:t>Złożoność czasowa : O(n) </a:t>
            </a:r>
          </a:p>
          <a:p>
            <a:pPr marL="0" indent="0">
              <a:buNone/>
            </a:pPr>
            <a:r>
              <a:rPr lang="pl-PL" dirty="0"/>
              <a:t>Złożoność pamięciowa : O(1) </a:t>
            </a:r>
          </a:p>
          <a:p>
            <a:pPr marL="0" indent="0">
              <a:buNone/>
            </a:pPr>
            <a:r>
              <a:rPr lang="pl-PL" dirty="0"/>
              <a:t>n - liczba punktów</a:t>
            </a:r>
          </a:p>
        </p:txBody>
      </p:sp>
    </p:spTree>
    <p:extLst>
      <p:ext uri="{BB962C8B-B14F-4D97-AF65-F5344CB8AC3E}">
        <p14:creationId xmlns:p14="http://schemas.microsoft.com/office/powerpoint/2010/main" val="317759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F49A334-056F-1E24-9207-1BF8F1000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4166"/>
            <a:ext cx="5358119" cy="348322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7A8778A-0A00-6A67-921D-CEB59BB26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87" y="-44165"/>
            <a:ext cx="5368634" cy="350514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7A67812-D93E-DFA1-F43B-2B4F64C81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10" y="3493378"/>
            <a:ext cx="5177009" cy="336462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C5D08FD-848E-92BB-F728-ADF3E84FA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93378"/>
            <a:ext cx="5271021" cy="34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46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50C447-645C-1014-C938-4C500F0A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Reprezentacja druga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BADA3B-D5BC-2BC9-9711-130A9E085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Algorytm polega na:</a:t>
            </a:r>
          </a:p>
          <a:p>
            <a:pPr marL="0" indent="0">
              <a:buNone/>
            </a:pPr>
            <a:r>
              <a:rPr lang="pl-PL" dirty="0"/>
              <a:t>	- utworzeniu pierwszej warstwy </a:t>
            </a:r>
            <a:r>
              <a:rPr lang="pl-PL" dirty="0" err="1"/>
              <a:t>incydentnych</a:t>
            </a:r>
            <a:r>
              <a:rPr lang="pl-PL" dirty="0"/>
              <a:t> trójkątów z trójkątów które 	zawierają krawędzie przeciwne do krawędzi wybranego trójkąta</a:t>
            </a:r>
          </a:p>
          <a:p>
            <a:pPr marL="0" indent="0">
              <a:buNone/>
            </a:pPr>
            <a:r>
              <a:rPr lang="pl-PL" dirty="0"/>
              <a:t>	-powtórzeniu powyższych operacji dla wszystkich wierzchołków z 	wyznaczonej pierwszej warstwy </a:t>
            </a:r>
          </a:p>
          <a:p>
            <a:pPr marL="0" indent="0">
              <a:buNone/>
            </a:pPr>
            <a:r>
              <a:rPr lang="pl-PL" dirty="0"/>
              <a:t>	- usunięciu duplikujących się wierzchołków </a:t>
            </a:r>
          </a:p>
          <a:p>
            <a:pPr marL="0" indent="0">
              <a:buNone/>
            </a:pPr>
            <a:r>
              <a:rPr lang="pl-PL" dirty="0"/>
              <a:t>Złożoność czasowa : O(1)</a:t>
            </a:r>
          </a:p>
          <a:p>
            <a:pPr marL="0" indent="0">
              <a:buNone/>
            </a:pPr>
            <a:r>
              <a:rPr lang="pl-PL" dirty="0"/>
              <a:t>Złożoność pamięciowa : O(1)</a:t>
            </a:r>
          </a:p>
        </p:txBody>
      </p:sp>
    </p:spTree>
    <p:extLst>
      <p:ext uri="{BB962C8B-B14F-4D97-AF65-F5344CB8AC3E}">
        <p14:creationId xmlns:p14="http://schemas.microsoft.com/office/powerpoint/2010/main" val="15615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95AD83D-F016-F469-5CB6-388E326B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347"/>
            <a:ext cx="5658640" cy="378195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393D580-71D4-B26C-D5A8-129890C01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640" y="1369347"/>
            <a:ext cx="574437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55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44664D-BE7F-C05E-139A-D3951AEC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1" y="1464816"/>
            <a:ext cx="8596668" cy="4394445"/>
          </a:xfrm>
        </p:spPr>
        <p:txBody>
          <a:bodyPr>
            <a:normAutofit/>
          </a:bodyPr>
          <a:lstStyle/>
          <a:p>
            <a:r>
              <a:rPr lang="pl-PL" dirty="0">
                <a:effectLst/>
                <a:latin typeface="Times New Roman" panose="02020603050405020304" pitchFamily="18" charset="0"/>
              </a:rPr>
              <a:t>OP3: przeglądanie </a:t>
            </a:r>
            <a:r>
              <a:rPr lang="pl-PL" dirty="0" err="1">
                <a:effectLst/>
                <a:latin typeface="Times New Roman" panose="02020603050405020304" pitchFamily="18" charset="0"/>
              </a:rPr>
              <a:t>incydentnych</a:t>
            </a:r>
            <a:r>
              <a:rPr lang="pl-PL" dirty="0">
                <a:effectLst/>
                <a:latin typeface="Times New Roman" panose="02020603050405020304" pitchFamily="18" charset="0"/>
              </a:rPr>
              <a:t> trójkątów od wybranego trójkąta w kierunku</a:t>
            </a:r>
            <a:br>
              <a:rPr lang="pl-PL" dirty="0"/>
            </a:br>
            <a:r>
              <a:rPr lang="pl-PL" dirty="0">
                <a:effectLst/>
                <a:latin typeface="Times New Roman" panose="02020603050405020304" pitchFamily="18" charset="0"/>
              </a:rPr>
              <a:t>wybranego punktu (dla odszukania trójkąta zawierającego dany punkt)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422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7BA2BD-05B6-6D9D-4BEF-D66C4553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struktury Half-Edge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97A6B0-2E30-B09B-222D-2A7596B56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1146"/>
            <a:ext cx="8596668" cy="4517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 dokładniej </a:t>
            </a:r>
            <a:r>
              <a:rPr lang="pl-PL" dirty="0" err="1"/>
              <a:t>Doubly</a:t>
            </a:r>
            <a:r>
              <a:rPr lang="pl-PL" dirty="0"/>
              <a:t> </a:t>
            </a:r>
            <a:r>
              <a:rPr lang="pl-PL" dirty="0" err="1"/>
              <a:t>connected</a:t>
            </a:r>
            <a:r>
              <a:rPr lang="pl-PL" dirty="0"/>
              <a:t> </a:t>
            </a:r>
            <a:r>
              <a:rPr lang="pl-PL" dirty="0" err="1"/>
              <a:t>edge</a:t>
            </a:r>
            <a:r>
              <a:rPr lang="pl-PL" dirty="0"/>
              <a:t> list (DCEL) jest to struktura danych, która jest używana do reprezentacji siatki w postaci half-</a:t>
            </a:r>
            <a:r>
              <a:rPr lang="pl-PL" dirty="0" err="1"/>
              <a:t>edge</a:t>
            </a:r>
            <a:r>
              <a:rPr lang="pl-PL" dirty="0"/>
              <a:t>. Struktura ta składa się z trzech głównych elementów:</a:t>
            </a:r>
          </a:p>
          <a:p>
            <a:pPr>
              <a:buFont typeface="+mj-lt"/>
              <a:buAutoNum type="arabicPeriod"/>
            </a:pPr>
            <a:r>
              <a:rPr lang="pl-PL" dirty="0"/>
              <a:t>Krawędzie (</a:t>
            </a:r>
            <a:r>
              <a:rPr lang="pl-PL" dirty="0" err="1"/>
              <a:t>edges</a:t>
            </a:r>
            <a:r>
              <a:rPr lang="pl-PL" dirty="0"/>
              <a:t>): Każda krawędź jest reprezentowana przez pojedynczy obiekt, który zawiera informacje o punkcie początkowym, trójkącie, który ją zawiera oraz o kolejnej, poprzedniej i odwrotnej krawędzi.</a:t>
            </a:r>
          </a:p>
          <a:p>
            <a:pPr>
              <a:buFont typeface="+mj-lt"/>
              <a:buAutoNum type="arabicPeriod"/>
            </a:pPr>
            <a:r>
              <a:rPr lang="pl-PL" dirty="0"/>
              <a:t>Wierzchołki (</a:t>
            </a:r>
            <a:r>
              <a:rPr lang="pl-PL" dirty="0" err="1"/>
              <a:t>vertices</a:t>
            </a:r>
            <a:r>
              <a:rPr lang="pl-PL" dirty="0"/>
              <a:t>): Każdy wierzchołek jest reprezentowany przez pojedynczy obiekt, który zawiera informacje o położeniu wierzchołka oraz o half-</a:t>
            </a:r>
            <a:r>
              <a:rPr lang="pl-PL" dirty="0" err="1"/>
              <a:t>edge</a:t>
            </a:r>
            <a:r>
              <a:rPr lang="pl-PL" dirty="0"/>
              <a:t>, który jest przypisany do danego wierzchołka.</a:t>
            </a:r>
          </a:p>
          <a:p>
            <a:pPr>
              <a:buFont typeface="+mj-lt"/>
              <a:buAutoNum type="arabicPeriod"/>
            </a:pPr>
            <a:r>
              <a:rPr lang="pl-PL" dirty="0"/>
              <a:t>Trójkąty (</a:t>
            </a:r>
            <a:r>
              <a:rPr lang="pl-PL" dirty="0" err="1"/>
              <a:t>faces</a:t>
            </a:r>
            <a:r>
              <a:rPr lang="pl-PL" dirty="0"/>
              <a:t>): Każdy trójkąt jest reprezentowany przez pojedynczy obiekt, który zawiera informacje o half-</a:t>
            </a:r>
            <a:r>
              <a:rPr lang="pl-PL" dirty="0" err="1"/>
              <a:t>edge</a:t>
            </a:r>
            <a:r>
              <a:rPr lang="pl-PL" dirty="0"/>
              <a:t>, który jest skojarzony z danym trójkątem.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5091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4DA003-AC80-B4AD-F36C-4F90360D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Reprezentacja pierwsza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700FA0-D1E0-26D6-681B-1143A7A1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Algorytm polega na:</a:t>
            </a:r>
          </a:p>
          <a:p>
            <a:pPr marL="0" indent="0">
              <a:buNone/>
            </a:pPr>
            <a:r>
              <a:rPr lang="pl-PL" dirty="0"/>
              <a:t>	- przeglądanie tablicy z trójkątami w celu znalezienia nie odwiedzonych 	jeszcze trójkątów zawierających dokładnie dwa takie same punkty jak 	wybrany trójkąt i wsadzenia je do kolejki, wraz z zapisaniem jego odległości 	od trójkąta startowego, jego dzieci oraz rodzica</a:t>
            </a:r>
          </a:p>
          <a:p>
            <a:pPr marL="0" indent="0">
              <a:buNone/>
            </a:pPr>
            <a:r>
              <a:rPr lang="pl-PL" dirty="0"/>
              <a:t>	- powtórzenie podpunktu powyżej do momentu aż kolejka się opróżni </a:t>
            </a:r>
          </a:p>
          <a:p>
            <a:pPr marL="0" indent="0">
              <a:buNone/>
            </a:pPr>
            <a:r>
              <a:rPr lang="pl-PL" dirty="0"/>
              <a:t>	- znalezienie najbliższego trójkąta zawierającego wskazany punkt</a:t>
            </a:r>
          </a:p>
          <a:p>
            <a:pPr marL="0" indent="0">
              <a:buNone/>
            </a:pPr>
            <a:r>
              <a:rPr lang="pl-PL" dirty="0"/>
              <a:t>Złożoność czasowa : O(n^2) </a:t>
            </a:r>
          </a:p>
          <a:p>
            <a:pPr marL="0" indent="0">
              <a:buNone/>
            </a:pPr>
            <a:r>
              <a:rPr lang="pl-PL" dirty="0"/>
              <a:t>Złożoność pamięciowa : O(n) </a:t>
            </a:r>
          </a:p>
          <a:p>
            <a:pPr marL="0" indent="0">
              <a:buNone/>
            </a:pPr>
            <a:r>
              <a:rPr lang="pl-PL" dirty="0"/>
              <a:t>n - liczba punktów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3459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D1D04F4-4960-5261-F11E-91524F9F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0" y="-25127"/>
            <a:ext cx="5216257" cy="345412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4139FBC-785C-6853-40BB-C72CFC825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080" y="0"/>
            <a:ext cx="5189914" cy="344839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65F9A71-4145-A048-513D-1DAADF461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43" y="3337438"/>
            <a:ext cx="5189914" cy="3454127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B34AF76-EDDB-415B-1FD1-A3764C68D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154" y="3403873"/>
            <a:ext cx="5176840" cy="345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7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F10C478-ADF0-8528-C003-6F30C01A9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42591" cy="35111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0620DF-FE21-B489-2DCB-D57BC001F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434" y="0"/>
            <a:ext cx="5268951" cy="344780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317CC74-5672-38E7-6139-AAD1FE8B6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60" y="3523826"/>
            <a:ext cx="5163331" cy="341627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8C58343-98D9-7F0B-FB3A-54A26EEF8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163" y="3441726"/>
            <a:ext cx="5172222" cy="34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8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9E3448DC-3077-EF55-EAF7-9BD1101C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2" y="39660"/>
            <a:ext cx="5180099" cy="338934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801DFFB-1628-A6E1-7CA7-4BB8DC19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89" y="39660"/>
            <a:ext cx="5180099" cy="343029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AC979B-6DF5-99C6-523F-6A2A33E99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15" y="3429000"/>
            <a:ext cx="5047582" cy="332546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F357ADEE-ECA0-8F26-9B93-D0E2179BC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289" y="3427701"/>
            <a:ext cx="5260977" cy="343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2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54153B6-593C-83F2-7052-AAD9871BA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4" y="111313"/>
            <a:ext cx="5056459" cy="330581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3CF1565-2AD4-4C39-6CF2-72FCA0968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63" y="111313"/>
            <a:ext cx="4958729" cy="330581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3BF795C-DC0F-A9A7-55B5-3F11B401E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37" y="3440869"/>
            <a:ext cx="4923452" cy="326589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B620D356-CAAE-63E0-32DF-FB0BA8744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494" y="3489936"/>
            <a:ext cx="5030398" cy="33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85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B6E6EFC6-307D-8801-B9CB-7084967FC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3" y="0"/>
            <a:ext cx="4948631" cy="333258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2DFC7F0-0F70-8238-2745-5AD80E282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628" y="0"/>
            <a:ext cx="5066536" cy="333258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A0FB0CF-ACD5-0AF3-3837-E6668BA3A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3" y="3429000"/>
            <a:ext cx="5088364" cy="333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34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250C6-8401-1B5D-2646-F8472664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Reprezentacja druga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CDEC82-26D3-3CB1-73F2-4B4763136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Algorytm polega na:</a:t>
            </a:r>
          </a:p>
          <a:p>
            <a:pPr marL="0" indent="0">
              <a:buNone/>
            </a:pPr>
            <a:r>
              <a:rPr lang="pl-PL" dirty="0"/>
              <a:t>	- przeglądaniu nie odwiedzonych sąsiednich trójkątów i wsadzenie ich do 	kolejki </a:t>
            </a:r>
          </a:p>
          <a:p>
            <a:pPr marL="0" indent="0">
              <a:buNone/>
            </a:pPr>
            <a:r>
              <a:rPr lang="pl-PL" dirty="0"/>
              <a:t>	-powtórzeniu powyższej operacji do momentu aż kolejka będzie pusta</a:t>
            </a:r>
          </a:p>
          <a:p>
            <a:pPr marL="0" indent="0">
              <a:buNone/>
            </a:pPr>
            <a:r>
              <a:rPr lang="pl-PL" dirty="0"/>
              <a:t>Złożoność czasowa : O(n)</a:t>
            </a:r>
          </a:p>
          <a:p>
            <a:pPr marL="0" indent="0">
              <a:buNone/>
            </a:pPr>
            <a:r>
              <a:rPr lang="pl-PL" dirty="0"/>
              <a:t>Złożoność pamięciowa : O(n)</a:t>
            </a:r>
          </a:p>
          <a:p>
            <a:pPr marL="0" indent="0">
              <a:buNone/>
            </a:pPr>
            <a:r>
              <a:rPr lang="pl-PL" dirty="0"/>
              <a:t>n - liczba punktów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9710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23549E06-DA5F-18E6-08B2-F8DFEC325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237825" cy="346569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8B4F03C-ED87-118E-907C-D13A6A89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591" y="0"/>
            <a:ext cx="5118364" cy="339230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C3EE314E-638D-15FC-D32D-96589260F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2" y="3465696"/>
            <a:ext cx="5144563" cy="339230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65FAC1E2-5FA8-1BD2-FE01-DA51374C2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179" y="3392305"/>
            <a:ext cx="4821187" cy="35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68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93B3320-EAD8-9D07-DA38-55D9BCDE9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815"/>
            <a:ext cx="5658640" cy="380100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7850FD9-4CF5-C5B5-E465-2183DD1B4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405" y="962919"/>
            <a:ext cx="5687219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7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A035CA-7B54-D37B-BA93-56640ABF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75" y="2243091"/>
            <a:ext cx="8596668" cy="1320800"/>
          </a:xfrm>
        </p:spPr>
        <p:txBody>
          <a:bodyPr/>
          <a:lstStyle/>
          <a:p>
            <a:r>
              <a:rPr lang="pl-PL" dirty="0">
                <a:effectLst/>
                <a:latin typeface="Times New Roman" panose="02020603050405020304" pitchFamily="18" charset="0"/>
              </a:rPr>
              <a:t>OP4: zamiana krawędzi dla wskazanej pary </a:t>
            </a:r>
            <a:r>
              <a:rPr lang="pl-PL" dirty="0" err="1">
                <a:effectLst/>
                <a:latin typeface="Times New Roman" panose="02020603050405020304" pitchFamily="18" charset="0"/>
              </a:rPr>
              <a:t>incydentnych</a:t>
            </a:r>
            <a:r>
              <a:rPr lang="pl-PL" dirty="0">
                <a:effectLst/>
                <a:latin typeface="Times New Roman" panose="02020603050405020304" pitchFamily="18" charset="0"/>
              </a:rPr>
              <a:t> trójkątów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586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5207F6AB-8C42-E567-88A2-0D06C9F8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/>
          <a:lstStyle/>
          <a:p>
            <a:r>
              <a:rPr lang="pl-PL" dirty="0"/>
              <a:t>Przykładowy wygląd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5C00C9E-97FA-BC8B-4482-7125AD23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12" y="3866733"/>
            <a:ext cx="5820587" cy="2991267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F08DB24-85C3-BBC4-B140-DC67A8F0B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047" y="776618"/>
            <a:ext cx="6091596" cy="294807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E0F9C160-A69A-11C8-2672-F810B5872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493" y="3955816"/>
            <a:ext cx="3480705" cy="28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75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8E0587-25DB-6272-E5B2-D46A2216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Reprezentacja pierwsza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D2CCA0-CB40-925F-5138-CD78AAF2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Algorytm polega na:</a:t>
            </a:r>
          </a:p>
          <a:p>
            <a:pPr marL="0" indent="0">
              <a:buNone/>
            </a:pPr>
            <a:r>
              <a:rPr lang="pl-PL" dirty="0"/>
              <a:t>	- przeglądaniu tablicy z trójkątami w celu znalezienia </a:t>
            </a:r>
            <a:r>
              <a:rPr lang="pl-PL" dirty="0" err="1"/>
              <a:t>incydentnych</a:t>
            </a:r>
            <a:r>
              <a:rPr lang="pl-PL" dirty="0"/>
              <a:t> 	trójkątów i wybranie jednego z nich</a:t>
            </a:r>
          </a:p>
          <a:p>
            <a:pPr marL="0" indent="0">
              <a:buNone/>
            </a:pPr>
            <a:r>
              <a:rPr lang="pl-PL" dirty="0"/>
              <a:t>	- zamiana punktów dla wskazanej pary trójkątów	</a:t>
            </a:r>
          </a:p>
          <a:p>
            <a:pPr marL="0" indent="0">
              <a:buNone/>
            </a:pPr>
            <a:r>
              <a:rPr lang="pl-PL" dirty="0"/>
              <a:t>Złożoność czasowa : O(n)</a:t>
            </a:r>
          </a:p>
          <a:p>
            <a:pPr marL="0" indent="0">
              <a:buNone/>
            </a:pPr>
            <a:r>
              <a:rPr lang="pl-PL" dirty="0"/>
              <a:t>Złożoność pamięciowa : O(1)</a:t>
            </a:r>
          </a:p>
          <a:p>
            <a:pPr marL="0" indent="0">
              <a:buNone/>
            </a:pPr>
            <a:r>
              <a:rPr lang="pl-PL" dirty="0"/>
              <a:t>n - liczba punktów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7334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9184BA4E-8E94-853D-BF24-ABFC4239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0" y="1313895"/>
            <a:ext cx="5550013" cy="354942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7775338-0C52-850A-E119-3155487F5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163" y="1269506"/>
            <a:ext cx="5539993" cy="363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6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B67884-92D6-90AF-E09A-6BBDC8F0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Reprezentacja druga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C5EE2F-8D7F-E699-E2DF-E01A10722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Algorytm polega na:</a:t>
            </a:r>
          </a:p>
          <a:p>
            <a:pPr marL="0" indent="0">
              <a:buNone/>
            </a:pPr>
            <a:r>
              <a:rPr lang="pl-PL" dirty="0"/>
              <a:t>	- </a:t>
            </a:r>
            <a:r>
              <a:rPr lang="pl-PL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zamianie ,,pół krawędzi’’ definiujących dane trójkąty </a:t>
            </a:r>
            <a:r>
              <a:rPr lang="pl-PL" dirty="0"/>
              <a:t>	</a:t>
            </a:r>
          </a:p>
          <a:p>
            <a:pPr marL="0" indent="0">
              <a:buNone/>
            </a:pPr>
            <a:r>
              <a:rPr lang="pl-PL" dirty="0"/>
              <a:t>	-</a:t>
            </a:r>
            <a:r>
              <a:rPr lang="pl-PL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zamianie ,,twarzy’’ przypisanej danej ,,pół krawędzi’</a:t>
            </a:r>
          </a:p>
          <a:p>
            <a:pPr marL="0" indent="0">
              <a:buNone/>
            </a:pPr>
            <a:r>
              <a:rPr lang="pl-PL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-zamianie wszystkich wierzchołków wychodzących dla danych ,, pół 	krawędzi’’</a:t>
            </a:r>
          </a:p>
          <a:p>
            <a:pPr marL="0" indent="0">
              <a:buNone/>
            </a:pPr>
            <a:r>
              <a:rPr lang="pl-PL" dirty="0"/>
              <a:t>Złożoność czasowa : O(1)</a:t>
            </a:r>
          </a:p>
          <a:p>
            <a:pPr marL="0" indent="0">
              <a:buNone/>
            </a:pPr>
            <a:r>
              <a:rPr lang="pl-PL" dirty="0"/>
              <a:t>Złożoność pamięciowa : O(1)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544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D57351F0-AAFE-A044-DB2D-413336A43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5" y="1331650"/>
            <a:ext cx="5355364" cy="352539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E31373C-1993-C053-9205-6F7738973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37" y="1331650"/>
            <a:ext cx="5521586" cy="35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4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3EAEBD-3F59-E879-010E-2D2E714D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6" y="574089"/>
            <a:ext cx="8596668" cy="1320800"/>
          </a:xfrm>
        </p:spPr>
        <p:txBody>
          <a:bodyPr/>
          <a:lstStyle/>
          <a:p>
            <a:r>
              <a:rPr lang="pl-PL" dirty="0"/>
              <a:t>Porównanie czasu wykonania operacji dla obydwu prezentacji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A2F46026-1D43-5B87-5166-5209A7649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093217"/>
              </p:ext>
            </p:extLst>
          </p:nvPr>
        </p:nvGraphicFramePr>
        <p:xfrm>
          <a:off x="230820" y="2160588"/>
          <a:ext cx="10342485" cy="4523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497">
                  <a:extLst>
                    <a:ext uri="{9D8B030D-6E8A-4147-A177-3AD203B41FA5}">
                      <a16:colId xmlns:a16="http://schemas.microsoft.com/office/drawing/2014/main" val="302656193"/>
                    </a:ext>
                  </a:extLst>
                </a:gridCol>
                <a:gridCol w="2068497">
                  <a:extLst>
                    <a:ext uri="{9D8B030D-6E8A-4147-A177-3AD203B41FA5}">
                      <a16:colId xmlns:a16="http://schemas.microsoft.com/office/drawing/2014/main" val="701297541"/>
                    </a:ext>
                  </a:extLst>
                </a:gridCol>
                <a:gridCol w="2068497">
                  <a:extLst>
                    <a:ext uri="{9D8B030D-6E8A-4147-A177-3AD203B41FA5}">
                      <a16:colId xmlns:a16="http://schemas.microsoft.com/office/drawing/2014/main" val="3278425325"/>
                    </a:ext>
                  </a:extLst>
                </a:gridCol>
                <a:gridCol w="2068497">
                  <a:extLst>
                    <a:ext uri="{9D8B030D-6E8A-4147-A177-3AD203B41FA5}">
                      <a16:colId xmlns:a16="http://schemas.microsoft.com/office/drawing/2014/main" val="4130627956"/>
                    </a:ext>
                  </a:extLst>
                </a:gridCol>
                <a:gridCol w="2068497">
                  <a:extLst>
                    <a:ext uri="{9D8B030D-6E8A-4147-A177-3AD203B41FA5}">
                      <a16:colId xmlns:a16="http://schemas.microsoft.com/office/drawing/2014/main" val="852860802"/>
                    </a:ext>
                  </a:extLst>
                </a:gridCol>
              </a:tblGrid>
              <a:tr h="441542">
                <a:tc>
                  <a:txBody>
                    <a:bodyPr/>
                    <a:lstStyle/>
                    <a:p>
                      <a:r>
                        <a:rPr lang="pl-PL" dirty="0"/>
                        <a:t>Reprezentacja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Otoczenie wierzchołka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Otoczenie trójkąta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Przeglądanie </a:t>
                      </a:r>
                      <a:r>
                        <a:rPr lang="pl-PL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incydentnych</a:t>
                      </a:r>
                      <a:r>
                        <a:rPr lang="pl-PL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trójkątów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Zamiana krawędzi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99642"/>
                  </a:ext>
                </a:extLst>
              </a:tr>
              <a:tr h="441542">
                <a:tc>
                  <a:txBody>
                    <a:bodyPr/>
                    <a:lstStyle/>
                    <a:p>
                      <a:r>
                        <a:rPr lang="pl-PL" dirty="0"/>
                        <a:t>Podstawowa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0.000998s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 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6698"/>
                  </a:ext>
                </a:extLst>
              </a:tr>
              <a:tr h="441542">
                <a:tc>
                  <a:txBody>
                    <a:bodyPr/>
                    <a:lstStyle/>
                    <a:p>
                      <a:r>
                        <a:rPr lang="pl-PL" dirty="0"/>
                        <a:t>Half-</a:t>
                      </a:r>
                      <a:r>
                        <a:rPr lang="pl-PL" dirty="0" err="1"/>
                        <a:t>edge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1707"/>
                  </a:ext>
                </a:extLst>
              </a:tr>
              <a:tr h="4415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Podstawowa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0.010004s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5.462557s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0.002233s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29557"/>
                  </a:ext>
                </a:extLst>
              </a:tr>
              <a:tr h="5186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Half-</a:t>
                      </a:r>
                      <a:r>
                        <a:rPr lang="pl-PL" dirty="0" err="1"/>
                        <a:t>edge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0.010002s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10175"/>
                  </a:ext>
                </a:extLst>
              </a:tr>
              <a:tr h="4415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Podstawowa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0.079552s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0.0119984s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88.725710s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0.005125s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643589"/>
                  </a:ext>
                </a:extLst>
              </a:tr>
              <a:tr h="4415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Half-</a:t>
                      </a:r>
                      <a:r>
                        <a:rPr lang="pl-PL" dirty="0" err="1"/>
                        <a:t>edge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0.00399s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0.220156s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22883"/>
                  </a:ext>
                </a:extLst>
              </a:tr>
              <a:tr h="4415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Podstawowa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0.229392s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0.037896s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0.024363s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0212"/>
                  </a:ext>
                </a:extLst>
              </a:tr>
              <a:tr h="4415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Half-</a:t>
                      </a:r>
                      <a:r>
                        <a:rPr lang="pl-PL" dirty="0" err="1"/>
                        <a:t>edge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0.00567s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0.00099s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0.803517s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39904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854546B2-CCCA-616A-2065-2B22DB351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54322"/>
              </p:ext>
            </p:extLst>
          </p:nvPr>
        </p:nvGraphicFramePr>
        <p:xfrm>
          <a:off x="10510173" y="2160588"/>
          <a:ext cx="1874175" cy="452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175">
                  <a:extLst>
                    <a:ext uri="{9D8B030D-6E8A-4147-A177-3AD203B41FA5}">
                      <a16:colId xmlns:a16="http://schemas.microsoft.com/office/drawing/2014/main" val="1485092768"/>
                    </a:ext>
                  </a:extLst>
                </a:gridCol>
              </a:tblGrid>
              <a:tr h="904762">
                <a:tc>
                  <a:txBody>
                    <a:bodyPr/>
                    <a:lstStyle/>
                    <a:p>
                      <a:r>
                        <a:rPr lang="pl-PL" dirty="0"/>
                        <a:t>Ilość punktów/</a:t>
                      </a:r>
                    </a:p>
                    <a:p>
                      <a:r>
                        <a:rPr lang="pl-PL" dirty="0"/>
                        <a:t>trójkątów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541618"/>
                  </a:ext>
                </a:extLst>
              </a:tr>
              <a:tr h="904762">
                <a:tc>
                  <a:txBody>
                    <a:bodyPr/>
                    <a:lstStyle/>
                    <a:p>
                      <a:r>
                        <a:rPr lang="pl-PL" dirty="0"/>
                        <a:t>974/1421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83075"/>
                  </a:ext>
                </a:extLst>
              </a:tr>
              <a:tr h="904762">
                <a:tc>
                  <a:txBody>
                    <a:bodyPr/>
                    <a:lstStyle/>
                    <a:p>
                      <a:r>
                        <a:rPr lang="pl-PL" dirty="0"/>
                        <a:t>3896/5684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18489"/>
                  </a:ext>
                </a:extLst>
              </a:tr>
              <a:tr h="904762">
                <a:tc>
                  <a:txBody>
                    <a:bodyPr/>
                    <a:lstStyle/>
                    <a:p>
                      <a:r>
                        <a:rPr lang="pl-PL" dirty="0"/>
                        <a:t>15154/22498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99653"/>
                  </a:ext>
                </a:extLst>
              </a:tr>
              <a:tr h="904762">
                <a:tc>
                  <a:txBody>
                    <a:bodyPr/>
                    <a:lstStyle/>
                    <a:p>
                      <a:r>
                        <a:rPr lang="pl-PL" dirty="0"/>
                        <a:t>34431/50798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25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431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65044A-0F8A-1AB0-555E-55EF5372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0BAD7D-9D3F-FD92-084A-C30699C7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DCEL umożliwia łatwy dostęp do informacji o krawędziach i wierzchołkach siatki, a także umożliwia łatwe operacje na siatce takie jak przeszukiwanie sąsiednich krawędzi i trójkątów, dzięki czasu znacznie spada czas </a:t>
            </a:r>
            <a:r>
              <a:rPr lang="pl-PL" dirty="0" err="1"/>
              <a:t>wykonanania</a:t>
            </a:r>
            <a:r>
              <a:rPr lang="pl-PL" dirty="0"/>
              <a:t> tych operacji oraz ilość potrzebnej pamięci.</a:t>
            </a:r>
          </a:p>
        </p:txBody>
      </p:sp>
    </p:spTree>
    <p:extLst>
      <p:ext uri="{BB962C8B-B14F-4D97-AF65-F5344CB8AC3E}">
        <p14:creationId xmlns:p14="http://schemas.microsoft.com/office/powerpoint/2010/main" val="2712185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8EDB4D-7F43-291B-E386-A0DAE724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6E13F3-23D3-FD10-F84B-3D5E9EF9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Wikipedia</a:t>
            </a:r>
          </a:p>
          <a:p>
            <a:pPr marL="0" indent="0">
              <a:buNone/>
            </a:pPr>
            <a:r>
              <a:rPr lang="pl-PL" dirty="0" err="1"/>
              <a:t>StackOverflow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Wykłady z przedmiotu ,,algorytmy geometryczne’’</a:t>
            </a:r>
          </a:p>
        </p:txBody>
      </p:sp>
    </p:spTree>
    <p:extLst>
      <p:ext uri="{BB962C8B-B14F-4D97-AF65-F5344CB8AC3E}">
        <p14:creationId xmlns:p14="http://schemas.microsoft.com/office/powerpoint/2010/main" val="21830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2E1EDD-F268-7788-565F-8D8ADC7C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239697"/>
            <a:ext cx="8998794" cy="1690703"/>
          </a:xfrm>
        </p:spPr>
        <p:txBody>
          <a:bodyPr/>
          <a:lstStyle/>
          <a:p>
            <a:r>
              <a:rPr lang="pl-PL" dirty="0"/>
              <a:t>Wykorzystanie reprezentacji DCEL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813B62-E4CB-8A8F-FB3E-E32E8AD2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2774"/>
            <a:ext cx="8596668" cy="56550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Reprezentacja DCEL jest często używana w algorytmach graficznych i geometrii komputerowej. Oto kilka przykładów zastosowań:</a:t>
            </a:r>
          </a:p>
          <a:p>
            <a:pPr>
              <a:buFont typeface="+mj-lt"/>
              <a:buAutoNum type="arabicPeriod"/>
            </a:pPr>
            <a:r>
              <a:rPr lang="pl-PL" dirty="0"/>
              <a:t>Triangulacja </a:t>
            </a:r>
            <a:r>
              <a:rPr lang="pl-PL" dirty="0" err="1"/>
              <a:t>Delaunay'a</a:t>
            </a:r>
            <a:r>
              <a:rPr lang="pl-PL" dirty="0"/>
              <a:t>: Algorytm ten jest używany do generowania triangulacji punktów na płaszczyźnie. Reprezentacja DCEL jest używana do przechowywania i przetwarzania informacji o krawędziach i wierzchołkach w celu zbudowania triangulacji.</a:t>
            </a:r>
          </a:p>
          <a:p>
            <a:pPr>
              <a:buFont typeface="+mj-lt"/>
              <a:buAutoNum type="arabicPeriod"/>
            </a:pPr>
            <a:r>
              <a:rPr lang="pl-PL" dirty="0"/>
              <a:t>Operacje </a:t>
            </a:r>
            <a:r>
              <a:rPr lang="pl-PL" dirty="0" err="1"/>
              <a:t>Boolean</a:t>
            </a:r>
            <a:r>
              <a:rPr lang="pl-PL" dirty="0"/>
              <a:t>: Algorytm ten jest używany do łączenia lub dzielenia dwóch lub więcej obiektów. Reprezentacja DCEL jest używana do przechowywania i przetwarzania informacji o krawędziach i wierzchołkach, co umożliwia wykonywanie operacji </a:t>
            </a:r>
            <a:r>
              <a:rPr lang="pl-PL" dirty="0" err="1"/>
              <a:t>Boolean</a:t>
            </a:r>
            <a:r>
              <a:rPr lang="pl-PL" dirty="0"/>
              <a:t> na tych obiektach.</a:t>
            </a:r>
          </a:p>
          <a:p>
            <a:pPr>
              <a:buFont typeface="+mj-lt"/>
              <a:buAutoNum type="arabicPeriod"/>
            </a:pPr>
            <a:r>
              <a:rPr lang="pl-PL" dirty="0"/>
              <a:t>Detekcja kolizji: Reprezentacja DCEL jest używana do przechowywania i przetwarzania informacji o krawędziach i wierzchołkach w celu określenia, czy dwie figury przestrzenne nachodzą na siebie.</a:t>
            </a:r>
          </a:p>
          <a:p>
            <a:pPr>
              <a:buFont typeface="+mj-lt"/>
              <a:buAutoNum type="arabicPeriod"/>
            </a:pPr>
            <a:r>
              <a:rPr lang="pl-PL" dirty="0"/>
              <a:t>Przetwarzanie obrazów: Algorytmy wykorzystujące reprezentację DCEL mogą być używane do segmentacji obrazów, rozpoznawania kształtów czy też analizy obrazów 3D.</a:t>
            </a:r>
          </a:p>
          <a:p>
            <a:pPr>
              <a:buFont typeface="+mj-lt"/>
              <a:buAutoNum type="arabicPeriod"/>
            </a:pPr>
            <a:r>
              <a:rPr lang="pl-PL" dirty="0"/>
              <a:t>Analiza topologiczna: DCEL jest używane do reprezentowania topologii sieci danych, gdzie pojedyncze krawędzie reprezentują połączenie między dwoma wierzchołkami.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612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CB229E-6B8C-25AF-FD60-10B116DB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 reprezentacji half-Edge nad reprezentacją tablicową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F98DE6-F395-2D36-5569-35017530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Łatwiejszy dostęp do informacji o krawędziach: W reprezentacji half-</a:t>
            </a:r>
            <a:r>
              <a:rPr lang="pl-PL" dirty="0" err="1"/>
              <a:t>edge</a:t>
            </a:r>
            <a:r>
              <a:rPr lang="pl-PL" dirty="0"/>
              <a:t>, w każdej krawędzi jest informacja o sąsiadujących krawędziach, co umożliwia łatwiejszy do nich dostęp w porównaniu z reprezentacją tablicową, gdzie informacje o krawędziach są rozproszone po tablicy trójkątów.</a:t>
            </a:r>
          </a:p>
          <a:p>
            <a:r>
              <a:rPr lang="pl-PL" dirty="0"/>
              <a:t>Łatwiejszy dostęp do informacji o wierzchołkach: W reprezentacji half-</a:t>
            </a:r>
            <a:r>
              <a:rPr lang="pl-PL" dirty="0" err="1"/>
              <a:t>edge</a:t>
            </a:r>
            <a:r>
              <a:rPr lang="pl-PL" dirty="0"/>
              <a:t>, można łatwo uzyskać informacje o </a:t>
            </a:r>
            <a:r>
              <a:rPr lang="pl-PL" dirty="0" err="1"/>
              <a:t>incydentnych</a:t>
            </a:r>
            <a:r>
              <a:rPr lang="pl-PL" dirty="0"/>
              <a:t> wierzchołkach wykorzystując informacje o początkach sąsiadujących krawędzi </a:t>
            </a:r>
          </a:p>
          <a:p>
            <a:r>
              <a:rPr lang="pl-PL" dirty="0"/>
              <a:t>Łatwiejsze operacje na siatce: Reprezentacja half-</a:t>
            </a:r>
            <a:r>
              <a:rPr lang="pl-PL" dirty="0" err="1"/>
              <a:t>edge</a:t>
            </a:r>
            <a:r>
              <a:rPr lang="pl-PL" dirty="0"/>
              <a:t> umożliwia łatwiejsze wykonywanie operacji na siatce, takich jak przeszukiwanie sąsiednich krawędzi i trójkątów, przekształcanie siatki, czy też modyfikowanie jej.</a:t>
            </a:r>
          </a:p>
        </p:txBody>
      </p:sp>
    </p:spTree>
    <p:extLst>
      <p:ext uri="{BB962C8B-B14F-4D97-AF65-F5344CB8AC3E}">
        <p14:creationId xmlns:p14="http://schemas.microsoft.com/office/powerpoint/2010/main" val="224834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4A4672-8936-D364-30D8-95FBF538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18190"/>
          </a:xfrm>
        </p:spPr>
        <p:txBody>
          <a:bodyPr>
            <a:normAutofit/>
          </a:bodyPr>
          <a:lstStyle/>
          <a:p>
            <a:r>
              <a:rPr lang="pl-PL" dirty="0"/>
              <a:t>Porównanie operacji z użyciem dwóch reprezentacji pod kątem </a:t>
            </a:r>
            <a:r>
              <a:rPr lang="pl-PL" dirty="0">
                <a:effectLst/>
              </a:rPr>
              <a:t>kosztu pamięciowego i czasowego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979F07-C00D-A0AC-F37E-0D3FE921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87083"/>
            <a:ext cx="8596668" cy="2854279"/>
          </a:xfrm>
        </p:spPr>
        <p:txBody>
          <a:bodyPr/>
          <a:lstStyle/>
          <a:p>
            <a:r>
              <a:rPr lang="pl-PL" dirty="0"/>
              <a:t>Reprezentacja składająca się z listy punktów i listy trójkątów </a:t>
            </a:r>
            <a:r>
              <a:rPr lang="pl-PL" dirty="0">
                <a:effectLst/>
              </a:rPr>
              <a:t>(każdy trójkąt opisany przez numery trzech wierzchołków, punkty numerowane są od zera)</a:t>
            </a:r>
          </a:p>
          <a:p>
            <a:r>
              <a:rPr lang="pl-PL" dirty="0"/>
              <a:t>Reprezentacja składająca się ze struktur danych:</a:t>
            </a:r>
          </a:p>
          <a:p>
            <a:pPr marL="0" indent="0">
              <a:buNone/>
            </a:pPr>
            <a:r>
              <a:rPr lang="pl-PL" dirty="0"/>
              <a:t>	-Half-Edge</a:t>
            </a:r>
          </a:p>
          <a:p>
            <a:pPr marL="0" indent="0">
              <a:buNone/>
            </a:pPr>
            <a:r>
              <a:rPr lang="pl-PL" dirty="0"/>
              <a:t>	-</a:t>
            </a:r>
            <a:r>
              <a:rPr lang="pl-PL" dirty="0" err="1"/>
              <a:t>Vertex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	-Face</a:t>
            </a:r>
          </a:p>
        </p:txBody>
      </p:sp>
    </p:spTree>
    <p:extLst>
      <p:ext uri="{BB962C8B-B14F-4D97-AF65-F5344CB8AC3E}">
        <p14:creationId xmlns:p14="http://schemas.microsoft.com/office/powerpoint/2010/main" val="82158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04E9AE-0907-5535-53D3-BB91C857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95634"/>
            <a:ext cx="8596668" cy="4980373"/>
          </a:xfrm>
        </p:spPr>
        <p:txBody>
          <a:bodyPr>
            <a:normAutofit/>
          </a:bodyPr>
          <a:lstStyle/>
          <a:p>
            <a:r>
              <a:rPr lang="pl-PL" dirty="0">
                <a:effectLst/>
                <a:latin typeface="Times New Roman" panose="02020603050405020304" pitchFamily="18" charset="0"/>
              </a:rPr>
              <a:t>OPERACJA 1: wyznaczanie otoczenia dla wybranego wierzchołka (kolejne warstwy </a:t>
            </a:r>
            <a:r>
              <a:rPr lang="pl-PL" dirty="0" err="1">
                <a:effectLst/>
                <a:latin typeface="Times New Roman" panose="02020603050405020304" pitchFamily="18" charset="0"/>
              </a:rPr>
              <a:t>incydentnych</a:t>
            </a:r>
            <a:r>
              <a:rPr lang="pl-PL" dirty="0">
                <a:effectLst/>
                <a:latin typeface="Times New Roman" panose="02020603050405020304" pitchFamily="18" charset="0"/>
              </a:rPr>
              <a:t> wierzchołków – należy rozpatrzyć otoczenia składające się z jednej warstwy oraz dwóch warstw)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425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D8C29D-C67F-DD24-EF4F-5F958427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Reprezentacja pierwsza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EB7B9C-6430-F1CD-CFE5-4E38726A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Algorytm polega na:</a:t>
            </a:r>
          </a:p>
          <a:p>
            <a:pPr marL="0" indent="0">
              <a:buNone/>
            </a:pPr>
            <a:r>
              <a:rPr lang="pl-PL" dirty="0"/>
              <a:t>	- przeglądanie tablicy z trójkątami w celu znalezienia trójkątów 	zawierających dany punkt i utworzeniu pierwszej warstwy wierzchołków </a:t>
            </a:r>
          </a:p>
          <a:p>
            <a:pPr marL="0" indent="0">
              <a:buNone/>
            </a:pPr>
            <a:r>
              <a:rPr lang="pl-PL" dirty="0"/>
              <a:t>	- powtórzenie podpunktu powyżej dla każdego punktu z pierwszej warstwy</a:t>
            </a:r>
          </a:p>
          <a:p>
            <a:pPr marL="0" indent="0">
              <a:buNone/>
            </a:pPr>
            <a:r>
              <a:rPr lang="pl-PL" dirty="0"/>
              <a:t>	w celu utworzenia drugiej warstwy</a:t>
            </a:r>
          </a:p>
          <a:p>
            <a:pPr marL="0" indent="0">
              <a:buNone/>
            </a:pPr>
            <a:r>
              <a:rPr lang="pl-PL" dirty="0"/>
              <a:t>	-usunięcie postarzających się punktów</a:t>
            </a:r>
          </a:p>
          <a:p>
            <a:pPr marL="0" indent="0">
              <a:buNone/>
            </a:pPr>
            <a:r>
              <a:rPr lang="pl-PL" dirty="0"/>
              <a:t>Złożoność czasowa : O(n*d) </a:t>
            </a:r>
          </a:p>
          <a:p>
            <a:pPr marL="0" indent="0">
              <a:buNone/>
            </a:pPr>
            <a:r>
              <a:rPr lang="pl-PL" dirty="0"/>
              <a:t>Złożoność pamięciowa : O(d^2) gdzie </a:t>
            </a:r>
          </a:p>
          <a:p>
            <a:pPr marL="0" indent="0">
              <a:buNone/>
            </a:pPr>
            <a:r>
              <a:rPr lang="pl-PL" dirty="0"/>
              <a:t>n - liczba punktów, d –  maksymalny stopień wierzchołka w siatce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AutoShape 2" descr="{\displaystyle \Delta (G)}">
            <a:extLst>
              <a:ext uri="{FF2B5EF4-FFF2-40B4-BE49-F238E27FC236}">
                <a16:creationId xmlns:a16="http://schemas.microsoft.com/office/drawing/2014/main" id="{A46A81E9-5EE8-7A4D-FCBA-A2E7E33B40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750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DB9E0DEC-F39B-8384-7DE0-EB613DFB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9" y="76938"/>
            <a:ext cx="5113605" cy="335206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B96FA2D-90E0-E2D1-F272-3698F1FC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976" y="-40474"/>
            <a:ext cx="5093048" cy="332521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3CE5340D-4E0A-EF51-E30A-1BFC3E40A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99" y="3429000"/>
            <a:ext cx="5226615" cy="344678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4BC965A-AAA8-33CB-D63E-69122FA17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384" y="3429000"/>
            <a:ext cx="5122640" cy="33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0680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</TotalTime>
  <Words>1201</Words>
  <Application>Microsoft Office PowerPoint</Application>
  <PresentationFormat>Panoramiczny</PresentationFormat>
  <Paragraphs>152</Paragraphs>
  <Slides>36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41" baseType="lpstr">
      <vt:lpstr>Arial</vt:lpstr>
      <vt:lpstr>Times New Roman</vt:lpstr>
      <vt:lpstr>Trebuchet MS</vt:lpstr>
      <vt:lpstr>Wingdings 3</vt:lpstr>
      <vt:lpstr>Faseta</vt:lpstr>
      <vt:lpstr>Przetwarzanie i przechowywanie opisu siatki trójkątnej na płaszczyźnie</vt:lpstr>
      <vt:lpstr>Opis struktury Half-Edge</vt:lpstr>
      <vt:lpstr>Przykładowy wygląd</vt:lpstr>
      <vt:lpstr>Wykorzystanie reprezentacji DCEL</vt:lpstr>
      <vt:lpstr>Zalety reprezentacji half-Edge nad reprezentacją tablicową</vt:lpstr>
      <vt:lpstr>Porównanie operacji z użyciem dwóch reprezentacji pod kątem kosztu pamięciowego i czasowego</vt:lpstr>
      <vt:lpstr>OPERACJA 1: wyznaczanie otoczenia dla wybranego wierzchołka (kolejne warstwy incydentnych wierzchołków – należy rozpatrzyć otoczenia składające się z jednej warstwy oraz dwóch warstw)</vt:lpstr>
      <vt:lpstr>Reprezentacja pierwsza</vt:lpstr>
      <vt:lpstr>Prezentacja programu PowerPoint</vt:lpstr>
      <vt:lpstr>Prezentacja programu PowerPoint</vt:lpstr>
      <vt:lpstr>Reprezentacja druga</vt:lpstr>
      <vt:lpstr>Prezentacja programu PowerPoint</vt:lpstr>
      <vt:lpstr>Prezentacja programu PowerPoint</vt:lpstr>
      <vt:lpstr>OP2: wyznaczanie otoczenia dla wybranego trójkąta (kolejne warstwy incydentnych trójkątów – należy rozpatrzyć otoczenia składające się z jednej warstwy oraz dwóch warstw)</vt:lpstr>
      <vt:lpstr>Reprezentacja pierwsza</vt:lpstr>
      <vt:lpstr>Prezentacja programu PowerPoint</vt:lpstr>
      <vt:lpstr>Reprezentacja druga</vt:lpstr>
      <vt:lpstr>Prezentacja programu PowerPoint</vt:lpstr>
      <vt:lpstr>OP3: przeglądanie incydentnych trójkątów od wybranego trójkąta w kierunku wybranego punktu (dla odszukania trójkąta zawierającego dany punkt)</vt:lpstr>
      <vt:lpstr>Reprezentacja pierwsza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Reprezentacja druga</vt:lpstr>
      <vt:lpstr>Prezentacja programu PowerPoint</vt:lpstr>
      <vt:lpstr>Prezentacja programu PowerPoint</vt:lpstr>
      <vt:lpstr>OP4: zamiana krawędzi dla wskazanej pary incydentnych trójkątów</vt:lpstr>
      <vt:lpstr>Reprezentacja pierwsza</vt:lpstr>
      <vt:lpstr>Prezentacja programu PowerPoint</vt:lpstr>
      <vt:lpstr>Reprezentacja druga</vt:lpstr>
      <vt:lpstr>Prezentacja programu PowerPoint</vt:lpstr>
      <vt:lpstr>Porównanie czasu wykonania operacji dla obydwu prezentacji</vt:lpstr>
      <vt:lpstr>Wnioski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Przetwarzanie i przechowywanie opisu siatki trójkątnej na płaszczyźnie</dc:title>
  <dc:creator>Paweł Surdyka</dc:creator>
  <cp:lastModifiedBy>Paweł Surdyka</cp:lastModifiedBy>
  <cp:revision>3</cp:revision>
  <dcterms:created xsi:type="dcterms:W3CDTF">2023-01-15T22:03:48Z</dcterms:created>
  <dcterms:modified xsi:type="dcterms:W3CDTF">2023-01-19T12:01:30Z</dcterms:modified>
</cp:coreProperties>
</file>