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10287000" cx="18288000"/>
  <p:notesSz cx="6858000" cy="9144000"/>
  <p:embeddedFontLst>
    <p:embeddedFont>
      <p:font typeface="Montserrat"/>
      <p:regular r:id="rId12"/>
      <p:bold r:id="rId13"/>
      <p:italic r:id="rId14"/>
      <p:boldItalic r:id="rId15"/>
    </p:embeddedFont>
    <p:embeddedFont>
      <p:font typeface="Barlow Medium"/>
      <p:regular r:id="rId16"/>
      <p:bold r:id="rId17"/>
      <p:italic r:id="rId18"/>
      <p:boldItalic r:id="rId19"/>
    </p:embeddedFont>
    <p:embeddedFont>
      <p:font typeface="Barlow"/>
      <p:bold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Barlow-bold.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Barlow-boldItalic.fntdata"/><Relationship Id="rId13" Type="http://schemas.openxmlformats.org/officeDocument/2006/relationships/font" Target="fonts/Montserrat-bold.fntdata"/><Relationship Id="rId12"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Italic.fntdata"/><Relationship Id="rId14" Type="http://schemas.openxmlformats.org/officeDocument/2006/relationships/font" Target="fonts/Montserrat-italic.fntdata"/><Relationship Id="rId17" Type="http://schemas.openxmlformats.org/officeDocument/2006/relationships/font" Target="fonts/BarlowMedium-bold.fntdata"/><Relationship Id="rId16" Type="http://schemas.openxmlformats.org/officeDocument/2006/relationships/font" Target="fonts/BarlowMedium-regular.fntdata"/><Relationship Id="rId5" Type="http://schemas.openxmlformats.org/officeDocument/2006/relationships/notesMaster" Target="notesMasters/notesMaster1.xml"/><Relationship Id="rId19" Type="http://schemas.openxmlformats.org/officeDocument/2006/relationships/font" Target="fonts/BarlowMedium-boldItalic.fntdata"/><Relationship Id="rId6" Type="http://schemas.openxmlformats.org/officeDocument/2006/relationships/slide" Target="slides/slide1.xml"/><Relationship Id="rId18" Type="http://schemas.openxmlformats.org/officeDocument/2006/relationships/font" Target="fonts/BarlowMedium-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jpg"/><Relationship Id="rId4" Type="http://schemas.openxmlformats.org/officeDocument/2006/relationships/image" Target="../media/image6.png"/><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hyperlink" Target="https://en.wikipedia.org/wiki/Open-source" TargetMode="External"/><Relationship Id="rId5" Type="http://schemas.openxmlformats.org/officeDocument/2006/relationships/hyperlink" Target="https://en.wikipedia.org/wiki/JavaScript_library" TargetMode="External"/><Relationship Id="rId6" Type="http://schemas.openxmlformats.org/officeDocument/2006/relationships/hyperlink" Target="https://en.wikipedia.org/wiki/User_interfaces" TargetMode="External"/><Relationship Id="rId7"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5D50F"/>
        </a:solidFill>
      </p:bgPr>
    </p:bg>
    <p:spTree>
      <p:nvGrpSpPr>
        <p:cNvPr id="83"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b="0" l="0" r="0" t="0"/>
          <a:stretch/>
        </p:blipFill>
        <p:spPr>
          <a:xfrm rot="-7838984">
            <a:off x="-3769805" y="3668101"/>
            <a:ext cx="13321226" cy="6889572"/>
          </a:xfrm>
          <a:prstGeom prst="rect">
            <a:avLst/>
          </a:prstGeom>
          <a:noFill/>
          <a:ln>
            <a:noFill/>
          </a:ln>
        </p:spPr>
      </p:pic>
      <p:sp>
        <p:nvSpPr>
          <p:cNvPr id="85" name="Google Shape;85;p13"/>
          <p:cNvSpPr txBox="1"/>
          <p:nvPr/>
        </p:nvSpPr>
        <p:spPr>
          <a:xfrm>
            <a:off x="6527586" y="796676"/>
            <a:ext cx="10731714" cy="1618923"/>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None/>
            </a:pPr>
            <a:r>
              <a:rPr b="1" lang="en-US" sz="12000">
                <a:solidFill>
                  <a:srgbClr val="141414"/>
                </a:solidFill>
                <a:latin typeface="Barlow"/>
                <a:ea typeface="Barlow"/>
                <a:cs typeface="Barlow"/>
                <a:sym typeface="Barlow"/>
              </a:rPr>
              <a:t>Edu-Hack</a:t>
            </a:r>
            <a:endParaRPr/>
          </a:p>
        </p:txBody>
      </p:sp>
      <p:sp>
        <p:nvSpPr>
          <p:cNvPr id="86" name="Google Shape;86;p13"/>
          <p:cNvSpPr/>
          <p:nvPr/>
        </p:nvSpPr>
        <p:spPr>
          <a:xfrm>
            <a:off x="251324" y="125448"/>
            <a:ext cx="1806504" cy="1806504"/>
          </a:xfrm>
          <a:custGeom>
            <a:rect b="b" l="l" r="r" t="t"/>
            <a:pathLst>
              <a:path extrusionOk="0" h="1913890" w="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1414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7" name="Google Shape;87;p13"/>
          <p:cNvPicPr preferRelativeResize="0"/>
          <p:nvPr/>
        </p:nvPicPr>
        <p:blipFill rotWithShape="1">
          <a:blip r:embed="rId4">
            <a:alphaModFix/>
          </a:blip>
          <a:srcRect b="0" l="0" r="0" t="0"/>
          <a:stretch/>
        </p:blipFill>
        <p:spPr>
          <a:xfrm>
            <a:off x="368585" y="294126"/>
            <a:ext cx="1571982" cy="1469149"/>
          </a:xfrm>
          <a:prstGeom prst="rect">
            <a:avLst/>
          </a:prstGeom>
          <a:noFill/>
          <a:ln>
            <a:noFill/>
          </a:ln>
        </p:spPr>
      </p:pic>
      <p:grpSp>
        <p:nvGrpSpPr>
          <p:cNvPr id="88" name="Google Shape;88;p13"/>
          <p:cNvGrpSpPr/>
          <p:nvPr/>
        </p:nvGrpSpPr>
        <p:grpSpPr>
          <a:xfrm>
            <a:off x="10235149" y="8753588"/>
            <a:ext cx="7024152" cy="504712"/>
            <a:chOff x="-859569" y="-160999"/>
            <a:chExt cx="9365535" cy="672950"/>
          </a:xfrm>
        </p:grpSpPr>
        <p:sp>
          <p:nvSpPr>
            <p:cNvPr id="89" name="Google Shape;89;p13"/>
            <p:cNvSpPr txBox="1"/>
            <p:nvPr/>
          </p:nvSpPr>
          <p:spPr>
            <a:xfrm>
              <a:off x="-859569" y="-47616"/>
              <a:ext cx="7808100" cy="463200"/>
            </a:xfrm>
            <a:prstGeom prst="rect">
              <a:avLst/>
            </a:prstGeom>
            <a:noFill/>
            <a:ln>
              <a:noFill/>
            </a:ln>
          </p:spPr>
          <p:txBody>
            <a:bodyPr anchorCtr="0" anchor="t" bIns="0" lIns="0" spcFirstLastPara="1" rIns="0" wrap="square" tIns="0">
              <a:noAutofit/>
            </a:bodyPr>
            <a:lstStyle/>
            <a:p>
              <a:pPr indent="0" lvl="0" marL="0" marR="0" rtl="0" algn="r">
                <a:lnSpc>
                  <a:spcPct val="140000"/>
                </a:lnSpc>
                <a:spcBef>
                  <a:spcPts val="0"/>
                </a:spcBef>
                <a:spcAft>
                  <a:spcPts val="0"/>
                </a:spcAft>
                <a:buNone/>
              </a:pPr>
              <a:r>
                <a:rPr b="0" i="0" lang="en-US" sz="2100" u="none" cap="none" strike="noStrike">
                  <a:solidFill>
                    <a:srgbClr val="141414"/>
                  </a:solidFill>
                  <a:latin typeface="Barlow Medium"/>
                  <a:ea typeface="Barlow Medium"/>
                  <a:cs typeface="Barlow Medium"/>
                  <a:sym typeface="Barlow Medium"/>
                </a:rPr>
                <a:t>EDUTHON-EDUCATION THEMED  HACKATHON</a:t>
              </a:r>
              <a:endParaRPr/>
            </a:p>
          </p:txBody>
        </p:sp>
        <p:sp>
          <p:nvSpPr>
            <p:cNvPr id="90" name="Google Shape;90;p13"/>
            <p:cNvSpPr txBox="1"/>
            <p:nvPr/>
          </p:nvSpPr>
          <p:spPr>
            <a:xfrm>
              <a:off x="7307557" y="-160999"/>
              <a:ext cx="1198409" cy="672950"/>
            </a:xfrm>
            <a:prstGeom prst="rect">
              <a:avLst/>
            </a:prstGeom>
            <a:noFill/>
            <a:ln>
              <a:noFill/>
            </a:ln>
          </p:spPr>
          <p:txBody>
            <a:bodyPr anchorCtr="0" anchor="t" bIns="0" lIns="0" spcFirstLastPara="1" rIns="0" wrap="square" tIns="0">
              <a:noAutofit/>
            </a:bodyPr>
            <a:lstStyle/>
            <a:p>
              <a:pPr indent="0" lvl="0" marL="0" marR="0" rtl="0" algn="r">
                <a:lnSpc>
                  <a:spcPct val="140000"/>
                </a:lnSpc>
                <a:spcBef>
                  <a:spcPts val="0"/>
                </a:spcBef>
                <a:spcAft>
                  <a:spcPts val="0"/>
                </a:spcAft>
                <a:buNone/>
              </a:pPr>
              <a:r>
                <a:rPr b="1" i="0" lang="en-US" sz="3000" u="none" cap="none" strike="noStrike">
                  <a:solidFill>
                    <a:srgbClr val="141414"/>
                  </a:solidFill>
                  <a:latin typeface="Barlow"/>
                  <a:ea typeface="Barlow"/>
                  <a:cs typeface="Barlow"/>
                  <a:sym typeface="Barlow"/>
                </a:rPr>
                <a:t>01</a:t>
              </a:r>
              <a:endParaRPr/>
            </a:p>
          </p:txBody>
        </p:sp>
      </p:grpSp>
      <p:sp>
        <p:nvSpPr>
          <p:cNvPr id="91" name="Google Shape;91;p13"/>
          <p:cNvSpPr txBox="1"/>
          <p:nvPr/>
        </p:nvSpPr>
        <p:spPr>
          <a:xfrm>
            <a:off x="6527586" y="2168369"/>
            <a:ext cx="10731714" cy="554243"/>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None/>
            </a:pPr>
            <a:r>
              <a:rPr b="1" lang="en-US" sz="4200">
                <a:solidFill>
                  <a:srgbClr val="141414"/>
                </a:solidFill>
                <a:latin typeface="Barlow"/>
                <a:ea typeface="Barlow"/>
                <a:cs typeface="Barlow"/>
                <a:sym typeface="Barlow"/>
              </a:rPr>
              <a:t>An app for educational purpose</a:t>
            </a:r>
            <a:endParaRPr/>
          </a:p>
        </p:txBody>
      </p:sp>
      <p:sp>
        <p:nvSpPr>
          <p:cNvPr id="92" name="Google Shape;92;p13"/>
          <p:cNvSpPr txBox="1"/>
          <p:nvPr/>
        </p:nvSpPr>
        <p:spPr>
          <a:xfrm>
            <a:off x="6527586" y="3081500"/>
            <a:ext cx="10731714" cy="1085632"/>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None/>
            </a:pPr>
            <a:r>
              <a:rPr b="1" lang="en-US" sz="8000">
                <a:solidFill>
                  <a:srgbClr val="141414"/>
                </a:solidFill>
                <a:latin typeface="Barlow"/>
                <a:ea typeface="Barlow"/>
                <a:cs typeface="Barlow"/>
                <a:sym typeface="Barlow"/>
              </a:rPr>
              <a:t>Ninjas in Pajamas!</a:t>
            </a:r>
            <a:endParaRPr/>
          </a:p>
        </p:txBody>
      </p:sp>
      <p:sp>
        <p:nvSpPr>
          <p:cNvPr id="93" name="Google Shape;93;p13"/>
          <p:cNvSpPr txBox="1"/>
          <p:nvPr/>
        </p:nvSpPr>
        <p:spPr>
          <a:xfrm>
            <a:off x="4749336" y="4833031"/>
            <a:ext cx="10731600" cy="55410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None/>
            </a:pPr>
            <a:r>
              <a:rPr b="1" lang="en-US" sz="4200">
                <a:solidFill>
                  <a:srgbClr val="141414"/>
                </a:solidFill>
                <a:latin typeface="Barlow"/>
                <a:ea typeface="Barlow"/>
                <a:cs typeface="Barlow"/>
                <a:sym typeface="Barlow"/>
              </a:rPr>
              <a:t>Roopam Jain</a:t>
            </a:r>
            <a:endParaRPr b="1" sz="4200">
              <a:solidFill>
                <a:srgbClr val="141414"/>
              </a:solidFill>
              <a:latin typeface="Barlow"/>
              <a:ea typeface="Barlow"/>
              <a:cs typeface="Barlow"/>
              <a:sym typeface="Barlow"/>
            </a:endParaRPr>
          </a:p>
          <a:p>
            <a:pPr indent="0" lvl="0" marL="0" marR="0" rtl="0" algn="r">
              <a:lnSpc>
                <a:spcPct val="100000"/>
              </a:lnSpc>
              <a:spcBef>
                <a:spcPts val="0"/>
              </a:spcBef>
              <a:spcAft>
                <a:spcPts val="0"/>
              </a:spcAft>
              <a:buNone/>
            </a:pPr>
            <a:r>
              <a:rPr b="1" lang="en-US" sz="4200">
                <a:solidFill>
                  <a:srgbClr val="141414"/>
                </a:solidFill>
                <a:latin typeface="Barlow"/>
                <a:ea typeface="Barlow"/>
                <a:cs typeface="Barlow"/>
                <a:sym typeface="Barlow"/>
              </a:rPr>
              <a:t>Priyadarshini Kumari</a:t>
            </a:r>
            <a:endParaRPr b="1" sz="4200">
              <a:solidFill>
                <a:srgbClr val="141414"/>
              </a:solidFill>
              <a:latin typeface="Barlow"/>
              <a:ea typeface="Barlow"/>
              <a:cs typeface="Barlow"/>
              <a:sym typeface="Barlow"/>
            </a:endParaRPr>
          </a:p>
          <a:p>
            <a:pPr indent="0" lvl="0" marL="0" marR="0" rtl="0" algn="r">
              <a:lnSpc>
                <a:spcPct val="100000"/>
              </a:lnSpc>
              <a:spcBef>
                <a:spcPts val="0"/>
              </a:spcBef>
              <a:spcAft>
                <a:spcPts val="0"/>
              </a:spcAft>
              <a:buNone/>
            </a:pPr>
            <a:r>
              <a:rPr b="1" lang="en-US" sz="4200">
                <a:solidFill>
                  <a:srgbClr val="141414"/>
                </a:solidFill>
                <a:latin typeface="Barlow"/>
                <a:ea typeface="Barlow"/>
                <a:cs typeface="Barlow"/>
                <a:sym typeface="Barlow"/>
              </a:rPr>
              <a:t>Royalpreet Sandhu</a:t>
            </a:r>
            <a:endParaRPr b="1" sz="4200">
              <a:solidFill>
                <a:srgbClr val="141414"/>
              </a:solidFill>
              <a:latin typeface="Barlow"/>
              <a:ea typeface="Barlow"/>
              <a:cs typeface="Barlow"/>
              <a:sym typeface="Barlow"/>
            </a:endParaRPr>
          </a:p>
          <a:p>
            <a:pPr indent="0" lvl="0" marL="0" marR="0" rtl="0" algn="r">
              <a:lnSpc>
                <a:spcPct val="100000"/>
              </a:lnSpc>
              <a:spcBef>
                <a:spcPts val="0"/>
              </a:spcBef>
              <a:spcAft>
                <a:spcPts val="0"/>
              </a:spcAft>
              <a:buNone/>
            </a:pPr>
            <a:r>
              <a:rPr b="1" lang="en-US" sz="4200">
                <a:solidFill>
                  <a:srgbClr val="141414"/>
                </a:solidFill>
                <a:latin typeface="Barlow"/>
                <a:ea typeface="Barlow"/>
                <a:cs typeface="Barlow"/>
                <a:sym typeface="Barlow"/>
              </a:rPr>
              <a:t>Muskan Kumari</a:t>
            </a:r>
            <a:endParaRPr b="1" sz="4200">
              <a:solidFill>
                <a:srgbClr val="141414"/>
              </a:solidFill>
              <a:latin typeface="Barlow"/>
              <a:ea typeface="Barlow"/>
              <a:cs typeface="Barlow"/>
              <a:sym typeface="Barlo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DA7D"/>
        </a:solidFill>
      </p:bgPr>
    </p:bg>
    <p:spTree>
      <p:nvGrpSpPr>
        <p:cNvPr id="97" name="Shape 97"/>
        <p:cNvGrpSpPr/>
        <p:nvPr/>
      </p:nvGrpSpPr>
      <p:grpSpPr>
        <a:xfrm>
          <a:off x="0" y="0"/>
          <a:ext cx="0" cy="0"/>
          <a:chOff x="0" y="0"/>
          <a:chExt cx="0" cy="0"/>
        </a:xfrm>
      </p:grpSpPr>
      <p:sp>
        <p:nvSpPr>
          <p:cNvPr id="98" name="Google Shape;98;p14"/>
          <p:cNvSpPr txBox="1"/>
          <p:nvPr/>
        </p:nvSpPr>
        <p:spPr>
          <a:xfrm>
            <a:off x="1028700" y="334644"/>
            <a:ext cx="8550818" cy="228361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8800" u="none" cap="none" strike="noStrike">
                <a:solidFill>
                  <a:srgbClr val="F6F6F6"/>
                </a:solidFill>
                <a:latin typeface="Barlow"/>
                <a:ea typeface="Barlow"/>
                <a:cs typeface="Barlow"/>
                <a:sym typeface="Barlow"/>
              </a:rPr>
              <a:t>PROBLEM STATEMENT</a:t>
            </a:r>
            <a:endParaRPr/>
          </a:p>
        </p:txBody>
      </p:sp>
      <p:pic>
        <p:nvPicPr>
          <p:cNvPr id="99" name="Google Shape;99;p14"/>
          <p:cNvPicPr preferRelativeResize="0"/>
          <p:nvPr/>
        </p:nvPicPr>
        <p:blipFill rotWithShape="1">
          <a:blip r:embed="rId3">
            <a:alphaModFix/>
          </a:blip>
          <a:srcRect b="12931" l="13256" r="0" t="7305"/>
          <a:stretch/>
        </p:blipFill>
        <p:spPr>
          <a:xfrm>
            <a:off x="10820400" y="0"/>
            <a:ext cx="7467600" cy="10287000"/>
          </a:xfrm>
          <a:prstGeom prst="rect">
            <a:avLst/>
          </a:prstGeom>
          <a:noFill/>
          <a:ln>
            <a:noFill/>
          </a:ln>
        </p:spPr>
      </p:pic>
      <p:grpSp>
        <p:nvGrpSpPr>
          <p:cNvPr id="100" name="Google Shape;100;p14"/>
          <p:cNvGrpSpPr/>
          <p:nvPr/>
        </p:nvGrpSpPr>
        <p:grpSpPr>
          <a:xfrm>
            <a:off x="1028663" y="2582543"/>
            <a:ext cx="9405488" cy="7267491"/>
            <a:chOff x="-50" y="-47625"/>
            <a:chExt cx="12540650" cy="9689987"/>
          </a:xfrm>
        </p:grpSpPr>
        <p:sp>
          <p:nvSpPr>
            <p:cNvPr id="101" name="Google Shape;101;p14"/>
            <p:cNvSpPr txBox="1"/>
            <p:nvPr/>
          </p:nvSpPr>
          <p:spPr>
            <a:xfrm>
              <a:off x="0" y="-47625"/>
              <a:ext cx="12540600" cy="573300"/>
            </a:xfrm>
            <a:prstGeom prst="rect">
              <a:avLst/>
            </a:prstGeom>
            <a:noFill/>
            <a:ln>
              <a:noFill/>
            </a:ln>
          </p:spPr>
          <p:txBody>
            <a:bodyPr anchorCtr="0" anchor="t" bIns="0" lIns="0" spcFirstLastPara="1" rIns="0" wrap="square" tIns="0">
              <a:noAutofit/>
            </a:bodyPr>
            <a:lstStyle/>
            <a:p>
              <a:pPr indent="0" lvl="0" marL="0" marR="0" rtl="0" algn="l">
                <a:lnSpc>
                  <a:spcPct val="2022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02" name="Google Shape;102;p14"/>
            <p:cNvSpPr txBox="1"/>
            <p:nvPr/>
          </p:nvSpPr>
          <p:spPr>
            <a:xfrm>
              <a:off x="-50" y="525662"/>
              <a:ext cx="12540600" cy="9116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US" sz="3000"/>
                <a:t>Tools to support home-schooling :Shutting down schools has caused an enormous burden on teachers, students, and schools, as well as parents who have to find means to support home-schooling. Parents with full-time jobs need to find solutions to stay professional and focus on their job, while at the same time supporting and explaining homework for their children. There are families who lack the technology or equipment to support all their children at once, and there is no risk-free environment to manage the supply for the demand. Let’s join forces to develop tools for teachers and students that are effective and easy to use during this new normal. </a:t>
              </a:r>
              <a:endParaRPr sz="3000"/>
            </a:p>
          </p:txBody>
        </p:sp>
      </p:grpSp>
      <p:pic>
        <p:nvPicPr>
          <p:cNvPr id="103" name="Google Shape;103;p14"/>
          <p:cNvPicPr preferRelativeResize="0"/>
          <p:nvPr/>
        </p:nvPicPr>
        <p:blipFill rotWithShape="1">
          <a:blip r:embed="rId4">
            <a:alphaModFix/>
          </a:blip>
          <a:srcRect b="0" l="0" r="0" t="0"/>
          <a:stretch/>
        </p:blipFill>
        <p:spPr>
          <a:xfrm rot="2260589">
            <a:off x="9544044" y="1643265"/>
            <a:ext cx="2819335" cy="845801"/>
          </a:xfrm>
          <a:prstGeom prst="rect">
            <a:avLst/>
          </a:prstGeom>
          <a:noFill/>
          <a:ln>
            <a:noFill/>
          </a:ln>
        </p:spPr>
      </p:pic>
      <p:sp>
        <p:nvSpPr>
          <p:cNvPr id="104" name="Google Shape;104;p14"/>
          <p:cNvSpPr txBox="1"/>
          <p:nvPr/>
        </p:nvSpPr>
        <p:spPr>
          <a:xfrm rot="-2971793">
            <a:off x="7796637" y="767395"/>
            <a:ext cx="2748387" cy="976630"/>
          </a:xfrm>
          <a:prstGeom prst="rect">
            <a:avLst/>
          </a:prstGeom>
          <a:noFill/>
          <a:ln>
            <a:noFill/>
          </a:ln>
        </p:spPr>
        <p:txBody>
          <a:bodyPr anchorCtr="0" anchor="t" bIns="0" lIns="0" spcFirstLastPara="1" rIns="0" wrap="square" tIns="0">
            <a:noAutofit/>
          </a:bodyPr>
          <a:lstStyle/>
          <a:p>
            <a:pPr indent="0" lvl="0" marL="0" marR="0" rtl="0" algn="ctr">
              <a:lnSpc>
                <a:spcPct val="139964"/>
              </a:lnSpc>
              <a:spcBef>
                <a:spcPts val="0"/>
              </a:spcBef>
              <a:spcAft>
                <a:spcPts val="0"/>
              </a:spcAft>
              <a:buNone/>
            </a:pPr>
            <a:r>
              <a:t/>
            </a:r>
            <a:endParaRPr/>
          </a:p>
        </p:txBody>
      </p:sp>
      <p:pic>
        <p:nvPicPr>
          <p:cNvPr id="105" name="Google Shape;105;p14"/>
          <p:cNvPicPr preferRelativeResize="0"/>
          <p:nvPr/>
        </p:nvPicPr>
        <p:blipFill rotWithShape="1">
          <a:blip r:embed="rId5">
            <a:alphaModFix/>
          </a:blip>
          <a:srcRect b="0" l="0" r="0" t="0"/>
          <a:stretch/>
        </p:blipFill>
        <p:spPr>
          <a:xfrm>
            <a:off x="16473309" y="428339"/>
            <a:ext cx="1571982" cy="14691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6F6"/>
        </a:solidFill>
      </p:bgPr>
    </p:bg>
    <p:spTree>
      <p:nvGrpSpPr>
        <p:cNvPr id="109" name="Shape 109"/>
        <p:cNvGrpSpPr/>
        <p:nvPr/>
      </p:nvGrpSpPr>
      <p:grpSpPr>
        <a:xfrm>
          <a:off x="0" y="0"/>
          <a:ext cx="0" cy="0"/>
          <a:chOff x="0" y="0"/>
          <a:chExt cx="0" cy="0"/>
        </a:xfrm>
      </p:grpSpPr>
      <p:sp>
        <p:nvSpPr>
          <p:cNvPr id="110" name="Google Shape;110;p15"/>
          <p:cNvSpPr txBox="1"/>
          <p:nvPr/>
        </p:nvSpPr>
        <p:spPr>
          <a:xfrm>
            <a:off x="264444" y="149767"/>
            <a:ext cx="10912500" cy="1172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8800" u="none" cap="none" strike="noStrike">
                <a:solidFill>
                  <a:srgbClr val="141414"/>
                </a:solidFill>
                <a:latin typeface="Barlow"/>
                <a:ea typeface="Barlow"/>
                <a:cs typeface="Barlow"/>
                <a:sym typeface="Barlow"/>
              </a:rPr>
              <a:t>PROPOSED SOLUTION</a:t>
            </a:r>
            <a:endParaRPr/>
          </a:p>
        </p:txBody>
      </p:sp>
      <p:sp>
        <p:nvSpPr>
          <p:cNvPr id="111" name="Google Shape;111;p15"/>
          <p:cNvSpPr txBox="1"/>
          <p:nvPr/>
        </p:nvSpPr>
        <p:spPr>
          <a:xfrm>
            <a:off x="86438" y="1763275"/>
            <a:ext cx="11268600" cy="82680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t/>
            </a:r>
            <a:endParaRPr sz="2700">
              <a:solidFill>
                <a:srgbClr val="141414"/>
              </a:solidFill>
              <a:latin typeface="Barlow Medium"/>
              <a:ea typeface="Barlow Medium"/>
              <a:cs typeface="Barlow Medium"/>
              <a:sym typeface="Barlow Medium"/>
            </a:endParaRPr>
          </a:p>
          <a:p>
            <a:pPr indent="0" lvl="0" marL="0" marR="0" rtl="0" algn="l">
              <a:lnSpc>
                <a:spcPct val="150000"/>
              </a:lnSpc>
              <a:spcBef>
                <a:spcPts val="0"/>
              </a:spcBef>
              <a:spcAft>
                <a:spcPts val="0"/>
              </a:spcAft>
              <a:buNone/>
            </a:pPr>
            <a:r>
              <a:rPr lang="en-US" sz="2700">
                <a:solidFill>
                  <a:srgbClr val="141414"/>
                </a:solidFill>
                <a:latin typeface="Barlow Medium"/>
                <a:ea typeface="Barlow Medium"/>
                <a:cs typeface="Barlow Medium"/>
                <a:sym typeface="Barlow Medium"/>
              </a:rPr>
              <a:t>We have developed a notes sharing site as well as a video and chatting app. This platform will help the teachers as well as the students to organise all the notes of a particular subject at one place and the students can solve their doubts by asking the teachers either by chatting or voice call or video call.</a:t>
            </a:r>
            <a:endParaRPr sz="2700">
              <a:solidFill>
                <a:srgbClr val="141414"/>
              </a:solidFill>
              <a:latin typeface="Barlow Medium"/>
              <a:ea typeface="Barlow Medium"/>
              <a:cs typeface="Barlow Medium"/>
              <a:sym typeface="Barlow Medium"/>
            </a:endParaRPr>
          </a:p>
          <a:p>
            <a:pPr indent="0" lvl="0" marL="0" marR="0" rtl="0" algn="l">
              <a:lnSpc>
                <a:spcPct val="150000"/>
              </a:lnSpc>
              <a:spcBef>
                <a:spcPts val="0"/>
              </a:spcBef>
              <a:spcAft>
                <a:spcPts val="0"/>
              </a:spcAft>
              <a:buNone/>
            </a:pPr>
            <a:r>
              <a:rPr lang="en-US" sz="2700">
                <a:solidFill>
                  <a:srgbClr val="141414"/>
                </a:solidFill>
                <a:latin typeface="Barlow Medium"/>
                <a:ea typeface="Barlow Medium"/>
                <a:cs typeface="Barlow Medium"/>
                <a:sym typeface="Barlow Medium"/>
              </a:rPr>
              <a:t>Teachers can share the notes to the students in an easiest way. Two students can also study in a detailed way through this project and can solve their doubts mutually.</a:t>
            </a:r>
            <a:endParaRPr sz="2700">
              <a:solidFill>
                <a:srgbClr val="141414"/>
              </a:solidFill>
              <a:latin typeface="Barlow Medium"/>
              <a:ea typeface="Barlow Medium"/>
              <a:cs typeface="Barlow Medium"/>
              <a:sym typeface="Barlow Medium"/>
            </a:endParaRPr>
          </a:p>
          <a:p>
            <a:pPr indent="0" lvl="0" marL="0" marR="0" rtl="0" algn="l">
              <a:lnSpc>
                <a:spcPct val="150000"/>
              </a:lnSpc>
              <a:spcBef>
                <a:spcPts val="0"/>
              </a:spcBef>
              <a:spcAft>
                <a:spcPts val="0"/>
              </a:spcAft>
              <a:buNone/>
            </a:pPr>
            <a:r>
              <a:rPr lang="en-US" sz="2700">
                <a:solidFill>
                  <a:srgbClr val="141414"/>
                </a:solidFill>
                <a:latin typeface="Barlow Medium"/>
                <a:ea typeface="Barlow Medium"/>
                <a:cs typeface="Barlow Medium"/>
                <a:sym typeface="Barlow Medium"/>
              </a:rPr>
              <a:t>We have thought of expanding this project to make it compatible for multiple voice or video calls at same time so that several students can disuss on a particular topic.</a:t>
            </a:r>
            <a:endParaRPr sz="2700">
              <a:solidFill>
                <a:srgbClr val="141414"/>
              </a:solidFill>
              <a:latin typeface="Barlow Medium"/>
              <a:ea typeface="Barlow Medium"/>
              <a:cs typeface="Barlow Medium"/>
              <a:sym typeface="Barlow Medium"/>
            </a:endParaRPr>
          </a:p>
        </p:txBody>
      </p:sp>
      <p:pic>
        <p:nvPicPr>
          <p:cNvPr id="112" name="Google Shape;112;p15"/>
          <p:cNvPicPr preferRelativeResize="0"/>
          <p:nvPr/>
        </p:nvPicPr>
        <p:blipFill rotWithShape="1">
          <a:blip r:embed="rId3">
            <a:alphaModFix/>
          </a:blip>
          <a:srcRect b="0" l="0" r="0" t="0"/>
          <a:stretch/>
        </p:blipFill>
        <p:spPr>
          <a:xfrm rot="4236183">
            <a:off x="7192382" y="2912189"/>
            <a:ext cx="15371928" cy="5905509"/>
          </a:xfrm>
          <a:prstGeom prst="rect">
            <a:avLst/>
          </a:prstGeom>
          <a:noFill/>
          <a:ln>
            <a:noFill/>
          </a:ln>
        </p:spPr>
      </p:pic>
      <p:pic>
        <p:nvPicPr>
          <p:cNvPr id="113" name="Google Shape;113;p15"/>
          <p:cNvPicPr preferRelativeResize="0"/>
          <p:nvPr/>
        </p:nvPicPr>
        <p:blipFill rotWithShape="1">
          <a:blip r:embed="rId4">
            <a:alphaModFix/>
          </a:blip>
          <a:srcRect b="0" l="0" r="0" t="0"/>
          <a:stretch/>
        </p:blipFill>
        <p:spPr>
          <a:xfrm>
            <a:off x="16473309" y="294126"/>
            <a:ext cx="1571982" cy="14691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41414"/>
        </a:solidFill>
      </p:bgPr>
    </p:bg>
    <p:spTree>
      <p:nvGrpSpPr>
        <p:cNvPr id="117" name="Shape 117"/>
        <p:cNvGrpSpPr/>
        <p:nvPr/>
      </p:nvGrpSpPr>
      <p:grpSpPr>
        <a:xfrm>
          <a:off x="0" y="0"/>
          <a:ext cx="0" cy="0"/>
          <a:chOff x="0" y="0"/>
          <a:chExt cx="0" cy="0"/>
        </a:xfrm>
      </p:grpSpPr>
      <p:sp>
        <p:nvSpPr>
          <p:cNvPr id="118" name="Google Shape;118;p16"/>
          <p:cNvSpPr txBox="1"/>
          <p:nvPr/>
        </p:nvSpPr>
        <p:spPr>
          <a:xfrm>
            <a:off x="218575" y="1696969"/>
            <a:ext cx="8165283" cy="63931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4800" u="none" cap="none" strike="noStrike">
                <a:solidFill>
                  <a:srgbClr val="FFFFFF"/>
                </a:solidFill>
                <a:latin typeface="Barlow"/>
                <a:ea typeface="Barlow"/>
                <a:cs typeface="Barlow"/>
                <a:sym typeface="Barlow"/>
              </a:rPr>
              <a:t>UNIQUE SELLING POINTS</a:t>
            </a:r>
            <a:endParaRPr/>
          </a:p>
        </p:txBody>
      </p:sp>
      <p:sp>
        <p:nvSpPr>
          <p:cNvPr id="119" name="Google Shape;119;p16"/>
          <p:cNvSpPr txBox="1"/>
          <p:nvPr/>
        </p:nvSpPr>
        <p:spPr>
          <a:xfrm>
            <a:off x="218575" y="5580350"/>
            <a:ext cx="9624300" cy="1447500"/>
          </a:xfrm>
          <a:prstGeom prst="rect">
            <a:avLst/>
          </a:prstGeom>
          <a:noFill/>
          <a:ln>
            <a:noFill/>
          </a:ln>
        </p:spPr>
        <p:txBody>
          <a:bodyPr anchorCtr="0" anchor="t" bIns="0" lIns="0" spcFirstLastPara="1" rIns="0" wrap="square" tIns="0">
            <a:noAutofit/>
          </a:bodyPr>
          <a:lstStyle/>
          <a:p>
            <a:pPr indent="0" lvl="0" marL="0" rtl="0" algn="l">
              <a:lnSpc>
                <a:spcPct val="150000"/>
              </a:lnSpc>
              <a:spcBef>
                <a:spcPts val="0"/>
              </a:spcBef>
              <a:spcAft>
                <a:spcPts val="0"/>
              </a:spcAft>
              <a:buClr>
                <a:schemeClr val="dk1"/>
              </a:buClr>
              <a:buFont typeface="Arial"/>
              <a:buNone/>
            </a:pPr>
            <a:r>
              <a:rPr lang="en-US" sz="3000">
                <a:solidFill>
                  <a:srgbClr val="FFFFFF"/>
                </a:solidFill>
              </a:rPr>
              <a:t>No distractions due to non-educational notifications/messages.</a:t>
            </a:r>
            <a:endParaRPr sz="3000"/>
          </a:p>
        </p:txBody>
      </p:sp>
      <p:sp>
        <p:nvSpPr>
          <p:cNvPr id="120" name="Google Shape;120;p16"/>
          <p:cNvSpPr txBox="1"/>
          <p:nvPr/>
        </p:nvSpPr>
        <p:spPr>
          <a:xfrm>
            <a:off x="218575" y="4742237"/>
            <a:ext cx="1860816" cy="7453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5600">
                <a:solidFill>
                  <a:srgbClr val="3CDA7D"/>
                </a:solidFill>
                <a:latin typeface="Barlow"/>
                <a:ea typeface="Barlow"/>
                <a:cs typeface="Barlow"/>
                <a:sym typeface="Barlow"/>
              </a:rPr>
              <a:t>2</a:t>
            </a:r>
            <a:r>
              <a:rPr b="1" i="0" lang="en-US" sz="5600" u="none" cap="none" strike="noStrike">
                <a:solidFill>
                  <a:srgbClr val="3CDA7D"/>
                </a:solidFill>
                <a:latin typeface="Barlow"/>
                <a:ea typeface="Barlow"/>
                <a:cs typeface="Barlow"/>
                <a:sym typeface="Barlow"/>
              </a:rPr>
              <a:t>.</a:t>
            </a:r>
            <a:endParaRPr/>
          </a:p>
        </p:txBody>
      </p:sp>
      <p:pic>
        <p:nvPicPr>
          <p:cNvPr id="121" name="Google Shape;121;p16"/>
          <p:cNvPicPr preferRelativeResize="0"/>
          <p:nvPr/>
        </p:nvPicPr>
        <p:blipFill rotWithShape="1">
          <a:blip r:embed="rId3">
            <a:alphaModFix/>
          </a:blip>
          <a:srcRect b="0" l="0" r="0" t="0"/>
          <a:stretch/>
        </p:blipFill>
        <p:spPr>
          <a:xfrm>
            <a:off x="218575" y="203440"/>
            <a:ext cx="1386081" cy="1295408"/>
          </a:xfrm>
          <a:prstGeom prst="rect">
            <a:avLst/>
          </a:prstGeom>
          <a:noFill/>
          <a:ln>
            <a:noFill/>
          </a:ln>
        </p:spPr>
      </p:pic>
      <p:sp>
        <p:nvSpPr>
          <p:cNvPr id="122" name="Google Shape;122;p16"/>
          <p:cNvSpPr txBox="1"/>
          <p:nvPr/>
        </p:nvSpPr>
        <p:spPr>
          <a:xfrm>
            <a:off x="218575" y="7929650"/>
            <a:ext cx="9624300" cy="7617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lang="en-US" sz="3000">
                <a:solidFill>
                  <a:srgbClr val="FFFFFF"/>
                </a:solidFill>
              </a:rPr>
              <a:t>The p</a:t>
            </a:r>
            <a:r>
              <a:rPr lang="en-US" sz="3000">
                <a:solidFill>
                  <a:srgbClr val="FFFFFF"/>
                </a:solidFill>
              </a:rPr>
              <a:t>erfect place to solve your doubts with the help of a tutor directly.</a:t>
            </a:r>
            <a:endParaRPr sz="3000">
              <a:solidFill>
                <a:srgbClr val="FFFFFF"/>
              </a:solidFill>
            </a:endParaRPr>
          </a:p>
        </p:txBody>
      </p:sp>
      <p:sp>
        <p:nvSpPr>
          <p:cNvPr id="123" name="Google Shape;123;p16"/>
          <p:cNvSpPr txBox="1"/>
          <p:nvPr/>
        </p:nvSpPr>
        <p:spPr>
          <a:xfrm>
            <a:off x="218575" y="7091525"/>
            <a:ext cx="1860816" cy="7453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5600">
                <a:solidFill>
                  <a:srgbClr val="3CDA7D"/>
                </a:solidFill>
                <a:latin typeface="Barlow"/>
                <a:ea typeface="Barlow"/>
                <a:cs typeface="Barlow"/>
                <a:sym typeface="Barlow"/>
              </a:rPr>
              <a:t>3</a:t>
            </a:r>
            <a:r>
              <a:rPr b="1" i="0" lang="en-US" sz="5600" u="none" cap="none" strike="noStrike">
                <a:solidFill>
                  <a:srgbClr val="3CDA7D"/>
                </a:solidFill>
                <a:latin typeface="Barlow"/>
                <a:ea typeface="Barlow"/>
                <a:cs typeface="Barlow"/>
                <a:sym typeface="Barlow"/>
              </a:rPr>
              <a:t>.</a:t>
            </a:r>
            <a:endParaRPr/>
          </a:p>
        </p:txBody>
      </p:sp>
      <p:sp>
        <p:nvSpPr>
          <p:cNvPr id="124" name="Google Shape;124;p16"/>
          <p:cNvSpPr txBox="1"/>
          <p:nvPr/>
        </p:nvSpPr>
        <p:spPr>
          <a:xfrm>
            <a:off x="9843000" y="2066544"/>
            <a:ext cx="7416300" cy="761837"/>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t/>
            </a:r>
            <a:endParaRPr/>
          </a:p>
        </p:txBody>
      </p:sp>
      <p:sp>
        <p:nvSpPr>
          <p:cNvPr id="125" name="Google Shape;125;p16"/>
          <p:cNvSpPr txBox="1"/>
          <p:nvPr/>
        </p:nvSpPr>
        <p:spPr>
          <a:xfrm>
            <a:off x="9843000" y="1228424"/>
            <a:ext cx="1860816" cy="7453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a:p>
        </p:txBody>
      </p:sp>
      <p:sp>
        <p:nvSpPr>
          <p:cNvPr id="126" name="Google Shape;126;p16"/>
          <p:cNvSpPr txBox="1"/>
          <p:nvPr/>
        </p:nvSpPr>
        <p:spPr>
          <a:xfrm>
            <a:off x="9843000" y="4150492"/>
            <a:ext cx="7416300" cy="761837"/>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t/>
            </a:r>
            <a:endParaRPr/>
          </a:p>
        </p:txBody>
      </p:sp>
      <p:sp>
        <p:nvSpPr>
          <p:cNvPr id="127" name="Google Shape;127;p16"/>
          <p:cNvSpPr txBox="1"/>
          <p:nvPr/>
        </p:nvSpPr>
        <p:spPr>
          <a:xfrm>
            <a:off x="9843000" y="3312371"/>
            <a:ext cx="1860816" cy="7453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a:p>
        </p:txBody>
      </p:sp>
      <p:sp>
        <p:nvSpPr>
          <p:cNvPr id="128" name="Google Shape;128;p16"/>
          <p:cNvSpPr txBox="1"/>
          <p:nvPr/>
        </p:nvSpPr>
        <p:spPr>
          <a:xfrm>
            <a:off x="9843000" y="6265994"/>
            <a:ext cx="7416300" cy="761837"/>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t/>
            </a:r>
            <a:endParaRPr/>
          </a:p>
        </p:txBody>
      </p:sp>
      <p:sp>
        <p:nvSpPr>
          <p:cNvPr id="129" name="Google Shape;129;p16"/>
          <p:cNvSpPr txBox="1"/>
          <p:nvPr/>
        </p:nvSpPr>
        <p:spPr>
          <a:xfrm>
            <a:off x="9843000" y="5427873"/>
            <a:ext cx="1860816" cy="7453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a:p>
        </p:txBody>
      </p:sp>
      <p:sp>
        <p:nvSpPr>
          <p:cNvPr id="130" name="Google Shape;130;p16"/>
          <p:cNvSpPr txBox="1"/>
          <p:nvPr/>
        </p:nvSpPr>
        <p:spPr>
          <a:xfrm>
            <a:off x="9843000" y="8349941"/>
            <a:ext cx="7416300" cy="761837"/>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t/>
            </a:r>
            <a:endParaRPr/>
          </a:p>
        </p:txBody>
      </p:sp>
      <p:sp>
        <p:nvSpPr>
          <p:cNvPr id="131" name="Google Shape;131;p16"/>
          <p:cNvSpPr txBox="1"/>
          <p:nvPr/>
        </p:nvSpPr>
        <p:spPr>
          <a:xfrm>
            <a:off x="218575" y="2626734"/>
            <a:ext cx="1860816" cy="7453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5600" u="none" cap="none" strike="noStrike">
                <a:solidFill>
                  <a:srgbClr val="3CDA7D"/>
                </a:solidFill>
                <a:latin typeface="Barlow"/>
                <a:ea typeface="Barlow"/>
                <a:cs typeface="Barlow"/>
                <a:sym typeface="Barlow"/>
              </a:rPr>
              <a:t>1.</a:t>
            </a:r>
            <a:endParaRPr/>
          </a:p>
        </p:txBody>
      </p:sp>
      <p:pic>
        <p:nvPicPr>
          <p:cNvPr id="132" name="Google Shape;132;p16"/>
          <p:cNvPicPr preferRelativeResize="0"/>
          <p:nvPr/>
        </p:nvPicPr>
        <p:blipFill rotWithShape="1">
          <a:blip r:embed="rId4">
            <a:alphaModFix/>
          </a:blip>
          <a:srcRect b="0" l="0" r="0" t="0"/>
          <a:stretch/>
        </p:blipFill>
        <p:spPr>
          <a:xfrm rot="-8447388">
            <a:off x="13731121" y="-613501"/>
            <a:ext cx="7056358" cy="2750472"/>
          </a:xfrm>
          <a:prstGeom prst="rect">
            <a:avLst/>
          </a:prstGeom>
          <a:noFill/>
          <a:ln>
            <a:noFill/>
          </a:ln>
        </p:spPr>
      </p:pic>
      <p:sp>
        <p:nvSpPr>
          <p:cNvPr id="133" name="Google Shape;133;p16"/>
          <p:cNvSpPr txBox="1"/>
          <p:nvPr/>
        </p:nvSpPr>
        <p:spPr>
          <a:xfrm>
            <a:off x="311600" y="3409450"/>
            <a:ext cx="9326100" cy="129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600">
                <a:solidFill>
                  <a:schemeClr val="lt1"/>
                </a:solidFill>
                <a:latin typeface="Calibri"/>
                <a:ea typeface="Calibri"/>
                <a:cs typeface="Calibri"/>
                <a:sym typeface="Calibri"/>
              </a:rPr>
              <a:t>One platform for video calling, chatting,voice calling and notes sharing.</a:t>
            </a:r>
            <a:endParaRPr sz="3600">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6F6"/>
        </a:solidFill>
      </p:bgPr>
    </p:bg>
    <p:spTree>
      <p:nvGrpSpPr>
        <p:cNvPr id="137" name="Shape 137"/>
        <p:cNvGrpSpPr/>
        <p:nvPr/>
      </p:nvGrpSpPr>
      <p:grpSpPr>
        <a:xfrm>
          <a:off x="0" y="0"/>
          <a:ext cx="0" cy="0"/>
          <a:chOff x="0" y="0"/>
          <a:chExt cx="0" cy="0"/>
        </a:xfrm>
      </p:grpSpPr>
      <p:pic>
        <p:nvPicPr>
          <p:cNvPr id="138" name="Google Shape;138;p17"/>
          <p:cNvPicPr preferRelativeResize="0"/>
          <p:nvPr/>
        </p:nvPicPr>
        <p:blipFill rotWithShape="1">
          <a:blip r:embed="rId3">
            <a:alphaModFix/>
          </a:blip>
          <a:srcRect b="0" l="0" r="0" t="0"/>
          <a:stretch/>
        </p:blipFill>
        <p:spPr>
          <a:xfrm rot="5400000">
            <a:off x="10128385" y="2173460"/>
            <a:ext cx="12045623" cy="10051993"/>
          </a:xfrm>
          <a:prstGeom prst="rect">
            <a:avLst/>
          </a:prstGeom>
          <a:noFill/>
          <a:ln>
            <a:noFill/>
          </a:ln>
        </p:spPr>
      </p:pic>
      <p:grpSp>
        <p:nvGrpSpPr>
          <p:cNvPr id="139" name="Google Shape;139;p17"/>
          <p:cNvGrpSpPr/>
          <p:nvPr/>
        </p:nvGrpSpPr>
        <p:grpSpPr>
          <a:xfrm>
            <a:off x="2417477" y="3785573"/>
            <a:ext cx="7640923" cy="1356484"/>
            <a:chOff x="0" y="-47625"/>
            <a:chExt cx="10187898" cy="1808645"/>
          </a:xfrm>
        </p:grpSpPr>
        <p:sp>
          <p:nvSpPr>
            <p:cNvPr id="140" name="Google Shape;140;p17"/>
            <p:cNvSpPr txBox="1"/>
            <p:nvPr/>
          </p:nvSpPr>
          <p:spPr>
            <a:xfrm>
              <a:off x="0" y="-47625"/>
              <a:ext cx="10187898" cy="573273"/>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lang="en-US" sz="2600">
                  <a:solidFill>
                    <a:srgbClr val="141414"/>
                  </a:solidFill>
                  <a:latin typeface="Barlow Medium"/>
                  <a:ea typeface="Barlow Medium"/>
                  <a:cs typeface="Barlow Medium"/>
                  <a:sym typeface="Barlow Medium"/>
                </a:rPr>
                <a:t>DJANGO</a:t>
              </a:r>
              <a:endParaRPr/>
            </a:p>
          </p:txBody>
        </p:sp>
        <p:sp>
          <p:nvSpPr>
            <p:cNvPr id="141" name="Google Shape;141;p17"/>
            <p:cNvSpPr txBox="1"/>
            <p:nvPr/>
          </p:nvSpPr>
          <p:spPr>
            <a:xfrm>
              <a:off x="0" y="786029"/>
              <a:ext cx="10187898" cy="974991"/>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b="1" lang="en-US" sz="2000">
                  <a:solidFill>
                    <a:srgbClr val="222222"/>
                  </a:solidFill>
                  <a:highlight>
                    <a:srgbClr val="FFFFFF"/>
                  </a:highlight>
                </a:rPr>
                <a:t>Django</a:t>
              </a:r>
              <a:r>
                <a:rPr lang="en-US" sz="2000">
                  <a:solidFill>
                    <a:srgbClr val="222222"/>
                  </a:solidFill>
                  <a:highlight>
                    <a:srgbClr val="FFFFFF"/>
                  </a:highlight>
                </a:rPr>
                <a:t> is a high-level Python web framework that enables rapid development of secure and maintainable websites. </a:t>
              </a:r>
              <a:endParaRPr sz="2000"/>
            </a:p>
          </p:txBody>
        </p:sp>
      </p:grpSp>
      <p:grpSp>
        <p:nvGrpSpPr>
          <p:cNvPr id="142" name="Google Shape;142;p17"/>
          <p:cNvGrpSpPr/>
          <p:nvPr/>
        </p:nvGrpSpPr>
        <p:grpSpPr>
          <a:xfrm>
            <a:off x="2417477" y="5842973"/>
            <a:ext cx="7641000" cy="1356491"/>
            <a:chOff x="0" y="-47625"/>
            <a:chExt cx="10188000" cy="1808654"/>
          </a:xfrm>
        </p:grpSpPr>
        <p:sp>
          <p:nvSpPr>
            <p:cNvPr id="143" name="Google Shape;143;p17"/>
            <p:cNvSpPr txBox="1"/>
            <p:nvPr/>
          </p:nvSpPr>
          <p:spPr>
            <a:xfrm>
              <a:off x="0" y="-47625"/>
              <a:ext cx="10188000" cy="573300"/>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lang="en-US" sz="2600">
                  <a:solidFill>
                    <a:srgbClr val="141414"/>
                  </a:solidFill>
                  <a:latin typeface="Barlow Medium"/>
                  <a:ea typeface="Barlow Medium"/>
                  <a:cs typeface="Barlow Medium"/>
                  <a:sym typeface="Barlow Medium"/>
                </a:rPr>
                <a:t>React.js</a:t>
              </a:r>
              <a:endParaRPr/>
            </a:p>
          </p:txBody>
        </p:sp>
        <p:sp>
          <p:nvSpPr>
            <p:cNvPr id="144" name="Google Shape;144;p17"/>
            <p:cNvSpPr txBox="1"/>
            <p:nvPr/>
          </p:nvSpPr>
          <p:spPr>
            <a:xfrm>
              <a:off x="0" y="786029"/>
              <a:ext cx="10188000" cy="9750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lang="en-US" sz="2000">
                  <a:solidFill>
                    <a:srgbClr val="202122"/>
                  </a:solidFill>
                  <a:highlight>
                    <a:srgbClr val="FFFFFF"/>
                  </a:highlight>
                </a:rPr>
                <a:t> </a:t>
              </a:r>
              <a:r>
                <a:rPr b="1" lang="en-US" sz="2000">
                  <a:solidFill>
                    <a:srgbClr val="202122"/>
                  </a:solidFill>
                  <a:highlight>
                    <a:srgbClr val="FFFFFF"/>
                  </a:highlight>
                </a:rPr>
                <a:t>React.js</a:t>
              </a:r>
              <a:r>
                <a:rPr lang="en-US" sz="2000">
                  <a:solidFill>
                    <a:srgbClr val="202122"/>
                  </a:solidFill>
                  <a:highlight>
                    <a:srgbClr val="FFFFFF"/>
                  </a:highlight>
                </a:rPr>
                <a:t> </a:t>
              </a:r>
              <a:r>
                <a:rPr lang="en-US" sz="2000">
                  <a:solidFill>
                    <a:srgbClr val="202122"/>
                  </a:solidFill>
                  <a:highlight>
                    <a:srgbClr val="FFFFFF"/>
                  </a:highlight>
                </a:rPr>
                <a:t>is an </a:t>
              </a:r>
              <a:r>
                <a:rPr lang="en-US" sz="2000">
                  <a:solidFill>
                    <a:srgbClr val="0B0080"/>
                  </a:solidFill>
                  <a:highlight>
                    <a:srgbClr val="FFFFFF"/>
                  </a:highlight>
                  <a:uFill>
                    <a:noFill/>
                  </a:uFill>
                  <a:hlinkClick r:id="rId4">
                    <a:extLst>
                      <a:ext uri="{A12FA001-AC4F-418D-AE19-62706E023703}">
                        <ahyp:hlinkClr val="tx"/>
                      </a:ext>
                    </a:extLst>
                  </a:hlinkClick>
                </a:rPr>
                <a:t>open-source</a:t>
              </a:r>
              <a:r>
                <a:rPr lang="en-US" sz="2000">
                  <a:solidFill>
                    <a:srgbClr val="202122"/>
                  </a:solidFill>
                  <a:highlight>
                    <a:srgbClr val="FFFFFF"/>
                  </a:highlight>
                </a:rPr>
                <a:t> </a:t>
              </a:r>
              <a:r>
                <a:rPr lang="en-US" sz="2000">
                  <a:solidFill>
                    <a:srgbClr val="0B0080"/>
                  </a:solidFill>
                  <a:highlight>
                    <a:srgbClr val="FFFFFF"/>
                  </a:highlight>
                  <a:uFill>
                    <a:noFill/>
                  </a:uFill>
                  <a:hlinkClick r:id="rId5">
                    <a:extLst>
                      <a:ext uri="{A12FA001-AC4F-418D-AE19-62706E023703}">
                        <ahyp:hlinkClr val="tx"/>
                      </a:ext>
                    </a:extLst>
                  </a:hlinkClick>
                </a:rPr>
                <a:t>JavaScript librar</a:t>
              </a:r>
              <a:r>
                <a:rPr lang="en-US" sz="2000">
                  <a:solidFill>
                    <a:srgbClr val="202122"/>
                  </a:solidFill>
                  <a:highlight>
                    <a:srgbClr val="FFFFFF"/>
                  </a:highlight>
                </a:rPr>
                <a:t>y for building </a:t>
              </a:r>
              <a:r>
                <a:rPr lang="en-US" sz="2000">
                  <a:solidFill>
                    <a:srgbClr val="0B0080"/>
                  </a:solidFill>
                  <a:highlight>
                    <a:srgbClr val="FFFFFF"/>
                  </a:highlight>
                  <a:uFill>
                    <a:noFill/>
                  </a:uFill>
                  <a:hlinkClick r:id="rId6">
                    <a:extLst>
                      <a:ext uri="{A12FA001-AC4F-418D-AE19-62706E023703}">
                        <ahyp:hlinkClr val="tx"/>
                      </a:ext>
                    </a:extLst>
                  </a:hlinkClick>
                </a:rPr>
                <a:t>user interfaces</a:t>
              </a:r>
              <a:r>
                <a:rPr lang="en-US" sz="2000">
                  <a:solidFill>
                    <a:srgbClr val="202122"/>
                  </a:solidFill>
                  <a:highlight>
                    <a:srgbClr val="FFFFFF"/>
                  </a:highlight>
                </a:rPr>
                <a:t> or UI components</a:t>
              </a:r>
              <a:r>
                <a:rPr lang="en-US" sz="1050">
                  <a:solidFill>
                    <a:srgbClr val="202122"/>
                  </a:solidFill>
                  <a:highlight>
                    <a:srgbClr val="FFFFFF"/>
                  </a:highlight>
                </a:rPr>
                <a:t>.</a:t>
              </a:r>
              <a:endParaRPr/>
            </a:p>
          </p:txBody>
        </p:sp>
      </p:grpSp>
      <p:grpSp>
        <p:nvGrpSpPr>
          <p:cNvPr id="145" name="Google Shape;145;p17"/>
          <p:cNvGrpSpPr/>
          <p:nvPr/>
        </p:nvGrpSpPr>
        <p:grpSpPr>
          <a:xfrm>
            <a:off x="2417477" y="7900373"/>
            <a:ext cx="7641000" cy="1356491"/>
            <a:chOff x="0" y="-47625"/>
            <a:chExt cx="10188000" cy="1808654"/>
          </a:xfrm>
        </p:grpSpPr>
        <p:sp>
          <p:nvSpPr>
            <p:cNvPr id="146" name="Google Shape;146;p17"/>
            <p:cNvSpPr txBox="1"/>
            <p:nvPr/>
          </p:nvSpPr>
          <p:spPr>
            <a:xfrm>
              <a:off x="0" y="-47625"/>
              <a:ext cx="10188000" cy="573300"/>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lang="en-US" sz="2600">
                  <a:solidFill>
                    <a:srgbClr val="141414"/>
                  </a:solidFill>
                  <a:latin typeface="Barlow Medium"/>
                  <a:ea typeface="Barlow Medium"/>
                  <a:cs typeface="Barlow Medium"/>
                  <a:sym typeface="Barlow Medium"/>
                </a:rPr>
                <a:t>HTML/CSS</a:t>
              </a:r>
              <a:endParaRPr/>
            </a:p>
          </p:txBody>
        </p:sp>
        <p:sp>
          <p:nvSpPr>
            <p:cNvPr id="147" name="Google Shape;147;p17"/>
            <p:cNvSpPr txBox="1"/>
            <p:nvPr/>
          </p:nvSpPr>
          <p:spPr>
            <a:xfrm>
              <a:off x="0" y="786029"/>
              <a:ext cx="10188000" cy="9750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lang="en-US" sz="2000">
                  <a:solidFill>
                    <a:srgbClr val="333333"/>
                  </a:solidFill>
                  <a:highlight>
                    <a:srgbClr val="FFFFFF"/>
                  </a:highlight>
                </a:rPr>
                <a:t>These are two of the core technologies for building Web pages.HTML provides the </a:t>
              </a:r>
              <a:r>
                <a:rPr i="1" lang="en-US" sz="2000">
                  <a:solidFill>
                    <a:srgbClr val="333333"/>
                  </a:solidFill>
                  <a:highlight>
                    <a:srgbClr val="FFFFFF"/>
                  </a:highlight>
                </a:rPr>
                <a:t>structure</a:t>
              </a:r>
              <a:r>
                <a:rPr lang="en-US" sz="2000">
                  <a:solidFill>
                    <a:srgbClr val="333333"/>
                  </a:solidFill>
                  <a:highlight>
                    <a:srgbClr val="FFFFFF"/>
                  </a:highlight>
                </a:rPr>
                <a:t> of the page, CSS the (visual and aural) </a:t>
              </a:r>
              <a:r>
                <a:rPr i="1" lang="en-US" sz="2000">
                  <a:solidFill>
                    <a:srgbClr val="333333"/>
                  </a:solidFill>
                  <a:highlight>
                    <a:srgbClr val="FFFFFF"/>
                  </a:highlight>
                </a:rPr>
                <a:t>layout,</a:t>
              </a:r>
              <a:r>
                <a:rPr lang="en-US" sz="2000">
                  <a:solidFill>
                    <a:srgbClr val="333333"/>
                  </a:solidFill>
                  <a:highlight>
                    <a:srgbClr val="FFFFFF"/>
                  </a:highlight>
                </a:rPr>
                <a:t> for a variety of devices.</a:t>
              </a:r>
              <a:endParaRPr sz="2000"/>
            </a:p>
          </p:txBody>
        </p:sp>
      </p:grpSp>
      <p:sp>
        <p:nvSpPr>
          <p:cNvPr id="148" name="Google Shape;148;p17"/>
          <p:cNvSpPr txBox="1"/>
          <p:nvPr/>
        </p:nvSpPr>
        <p:spPr>
          <a:xfrm>
            <a:off x="1028700" y="3772592"/>
            <a:ext cx="649929" cy="7453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5600" u="none" cap="none" strike="noStrike">
                <a:solidFill>
                  <a:srgbClr val="3CDA7D"/>
                </a:solidFill>
                <a:latin typeface="Barlow"/>
                <a:ea typeface="Barlow"/>
                <a:cs typeface="Barlow"/>
                <a:sym typeface="Barlow"/>
              </a:rPr>
              <a:t>1.</a:t>
            </a:r>
            <a:endParaRPr/>
          </a:p>
        </p:txBody>
      </p:sp>
      <p:sp>
        <p:nvSpPr>
          <p:cNvPr id="149" name="Google Shape;149;p17"/>
          <p:cNvSpPr txBox="1"/>
          <p:nvPr/>
        </p:nvSpPr>
        <p:spPr>
          <a:xfrm>
            <a:off x="1028700" y="5850117"/>
            <a:ext cx="649929" cy="7453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5600" u="none" cap="none" strike="noStrike">
                <a:solidFill>
                  <a:srgbClr val="3CDA7D"/>
                </a:solidFill>
                <a:latin typeface="Barlow"/>
                <a:ea typeface="Barlow"/>
                <a:cs typeface="Barlow"/>
                <a:sym typeface="Barlow"/>
              </a:rPr>
              <a:t>2.</a:t>
            </a:r>
            <a:endParaRPr/>
          </a:p>
        </p:txBody>
      </p:sp>
      <p:sp>
        <p:nvSpPr>
          <p:cNvPr id="150" name="Google Shape;150;p17"/>
          <p:cNvSpPr txBox="1"/>
          <p:nvPr/>
        </p:nvSpPr>
        <p:spPr>
          <a:xfrm>
            <a:off x="1028700" y="7907517"/>
            <a:ext cx="649929" cy="7453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5600" u="none" cap="none" strike="noStrike">
                <a:solidFill>
                  <a:srgbClr val="3CDA7D"/>
                </a:solidFill>
                <a:latin typeface="Barlow"/>
                <a:ea typeface="Barlow"/>
                <a:cs typeface="Barlow"/>
                <a:sym typeface="Barlow"/>
              </a:rPr>
              <a:t>3.</a:t>
            </a:r>
            <a:endParaRPr/>
          </a:p>
        </p:txBody>
      </p:sp>
      <p:sp>
        <p:nvSpPr>
          <p:cNvPr id="151" name="Google Shape;151;p17"/>
          <p:cNvSpPr txBox="1"/>
          <p:nvPr/>
        </p:nvSpPr>
        <p:spPr>
          <a:xfrm>
            <a:off x="1028700" y="1080743"/>
            <a:ext cx="9029700" cy="108563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8000" u="none" cap="none" strike="noStrike">
                <a:solidFill>
                  <a:srgbClr val="141414"/>
                </a:solidFill>
                <a:latin typeface="Barlow"/>
                <a:ea typeface="Barlow"/>
                <a:cs typeface="Barlow"/>
                <a:sym typeface="Barlow"/>
              </a:rPr>
              <a:t>YOUR TECH STACK</a:t>
            </a:r>
            <a:endParaRPr/>
          </a:p>
        </p:txBody>
      </p:sp>
      <p:pic>
        <p:nvPicPr>
          <p:cNvPr id="152" name="Google Shape;152;p17"/>
          <p:cNvPicPr preferRelativeResize="0"/>
          <p:nvPr/>
        </p:nvPicPr>
        <p:blipFill rotWithShape="1">
          <a:blip r:embed="rId7">
            <a:alphaModFix/>
          </a:blip>
          <a:srcRect b="0" l="0" r="0" t="0"/>
          <a:stretch/>
        </p:blipFill>
        <p:spPr>
          <a:xfrm>
            <a:off x="15697200" y="41022"/>
            <a:ext cx="2430224" cy="227124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6F6"/>
        </a:solidFill>
      </p:bgPr>
    </p:bg>
    <p:spTree>
      <p:nvGrpSpPr>
        <p:cNvPr id="156" name="Shape 156"/>
        <p:cNvGrpSpPr/>
        <p:nvPr/>
      </p:nvGrpSpPr>
      <p:grpSpPr>
        <a:xfrm>
          <a:off x="0" y="0"/>
          <a:ext cx="0" cy="0"/>
          <a:chOff x="0" y="0"/>
          <a:chExt cx="0" cy="0"/>
        </a:xfrm>
      </p:grpSpPr>
      <p:pic>
        <p:nvPicPr>
          <p:cNvPr id="157" name="Google Shape;157;p18"/>
          <p:cNvPicPr preferRelativeResize="0"/>
          <p:nvPr/>
        </p:nvPicPr>
        <p:blipFill rotWithShape="1">
          <a:blip r:embed="rId3">
            <a:alphaModFix/>
          </a:blip>
          <a:srcRect b="0" l="0" r="0" t="0"/>
          <a:stretch/>
        </p:blipFill>
        <p:spPr>
          <a:xfrm rot="-8447388">
            <a:off x="6003271" y="-257263"/>
            <a:ext cx="14210931" cy="5539227"/>
          </a:xfrm>
          <a:prstGeom prst="rect">
            <a:avLst/>
          </a:prstGeom>
          <a:noFill/>
          <a:ln>
            <a:noFill/>
          </a:ln>
        </p:spPr>
      </p:pic>
      <p:pic>
        <p:nvPicPr>
          <p:cNvPr id="158" name="Google Shape;158;p18"/>
          <p:cNvPicPr preferRelativeResize="0"/>
          <p:nvPr/>
        </p:nvPicPr>
        <p:blipFill rotWithShape="1">
          <a:blip r:embed="rId4">
            <a:alphaModFix/>
          </a:blip>
          <a:srcRect b="0" l="0" r="0" t="0"/>
          <a:stretch/>
        </p:blipFill>
        <p:spPr>
          <a:xfrm>
            <a:off x="242708" y="416409"/>
            <a:ext cx="1890891" cy="1767196"/>
          </a:xfrm>
          <a:prstGeom prst="rect">
            <a:avLst/>
          </a:prstGeom>
          <a:noFill/>
          <a:ln>
            <a:noFill/>
          </a:ln>
        </p:spPr>
      </p:pic>
      <p:grpSp>
        <p:nvGrpSpPr>
          <p:cNvPr id="159" name="Google Shape;159;p18"/>
          <p:cNvGrpSpPr/>
          <p:nvPr/>
        </p:nvGrpSpPr>
        <p:grpSpPr>
          <a:xfrm>
            <a:off x="1000308" y="4583200"/>
            <a:ext cx="8564400" cy="2316913"/>
            <a:chOff x="0" y="209550"/>
            <a:chExt cx="11419200" cy="3089218"/>
          </a:xfrm>
        </p:grpSpPr>
        <p:sp>
          <p:nvSpPr>
            <p:cNvPr id="160" name="Google Shape;160;p18"/>
            <p:cNvSpPr txBox="1"/>
            <p:nvPr/>
          </p:nvSpPr>
          <p:spPr>
            <a:xfrm>
              <a:off x="0" y="209550"/>
              <a:ext cx="11419200" cy="2228400"/>
            </a:xfrm>
            <a:prstGeom prst="rect">
              <a:avLst/>
            </a:prstGeom>
            <a:noFill/>
            <a:ln>
              <a:noFill/>
            </a:ln>
          </p:spPr>
          <p:txBody>
            <a:bodyPr anchorCtr="0" anchor="t" bIns="0" lIns="0" spcFirstLastPara="1" rIns="0" wrap="square" tIns="0">
              <a:noAutofit/>
            </a:bodyPr>
            <a:lstStyle/>
            <a:p>
              <a:pPr indent="0" lvl="0" marL="0" marR="0" rtl="0" algn="just">
                <a:lnSpc>
                  <a:spcPct val="100000"/>
                </a:lnSpc>
                <a:spcBef>
                  <a:spcPts val="0"/>
                </a:spcBef>
                <a:spcAft>
                  <a:spcPts val="0"/>
                </a:spcAft>
                <a:buNone/>
              </a:pPr>
              <a:r>
                <a:rPr b="1" i="0" lang="en-US" sz="12000" u="none" cap="none" strike="noStrike">
                  <a:solidFill>
                    <a:srgbClr val="141414"/>
                  </a:solidFill>
                  <a:latin typeface="Barlow"/>
                  <a:ea typeface="Barlow"/>
                  <a:cs typeface="Barlow"/>
                  <a:sym typeface="Barlow"/>
                </a:rPr>
                <a:t>THANK YOU!</a:t>
              </a:r>
              <a:endParaRPr/>
            </a:p>
          </p:txBody>
        </p:sp>
        <p:sp>
          <p:nvSpPr>
            <p:cNvPr id="161" name="Google Shape;161;p18"/>
            <p:cNvSpPr txBox="1"/>
            <p:nvPr/>
          </p:nvSpPr>
          <p:spPr>
            <a:xfrm>
              <a:off x="0" y="2725468"/>
              <a:ext cx="9354900" cy="573300"/>
            </a:xfrm>
            <a:prstGeom prst="rect">
              <a:avLst/>
            </a:prstGeom>
            <a:noFill/>
            <a:ln>
              <a:noFill/>
            </a:ln>
          </p:spPr>
          <p:txBody>
            <a:bodyPr anchorCtr="0" anchor="t" bIns="0" lIns="0" spcFirstLastPara="1" rIns="0" wrap="square" tIns="0">
              <a:noAutofit/>
            </a:bodyPr>
            <a:lstStyle/>
            <a:p>
              <a:pPr indent="0" lvl="0" marL="0" marR="0" rtl="0" algn="l">
                <a:lnSpc>
                  <a:spcPct val="2022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62" name="Google Shape;162;p18"/>
          <p:cNvSpPr txBox="1"/>
          <p:nvPr/>
        </p:nvSpPr>
        <p:spPr>
          <a:xfrm>
            <a:off x="1198885" y="5867677"/>
            <a:ext cx="672112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a:p>
            <a:pPr indent="0" lvl="0" marL="0" marR="0" rtl="0" algn="l">
              <a:spcBef>
                <a:spcPts val="0"/>
              </a:spcBef>
              <a:spcAft>
                <a:spcPts val="0"/>
              </a:spcAft>
              <a:buNone/>
            </a:pPr>
            <a:r>
              <a:rPr b="0" i="0" lang="en-US" sz="1800" u="none" cap="none" strike="noStrike">
                <a:solidFill>
                  <a:schemeClr val="dk1"/>
                </a:solidFill>
                <a:latin typeface="Montserrat"/>
                <a:ea typeface="Montserrat"/>
                <a:cs typeface="Montserrat"/>
                <a:sym typeface="Montserrat"/>
              </a:rPr>
              <a: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