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896B72E9.xml" ContentType="application/vnd.ms-powerpoint.comments+xml"/>
  <Override PartName="/ppt/theme/themeOverride1.xml" ContentType="application/vnd.openxmlformats-officedocument.themeOverride+xml"/>
  <Override PartName="/ppt/comments/modernComment_10B_ECAD8EF9.xml" ContentType="application/vnd.ms-powerpoint.comments+xml"/>
  <Override PartName="/ppt/comments/modernComment_13C_E1BD7582.xml" ContentType="application/vnd.ms-powerpoint.comments+xml"/>
  <Override PartName="/ppt/comments/modernComment_10D_230F260F.xml" ContentType="application/vnd.ms-powerpoint.comments+xml"/>
  <Override PartName="/ppt/comments/modernComment_125_B4EB71B.xml" ContentType="application/vnd.ms-powerpoint.comments+xml"/>
  <Override PartName="/ppt/comments/modernComment_126_E38DC55D.xml" ContentType="application/vnd.ms-powerpoint.comments+xml"/>
  <Override PartName="/ppt/comments/modernComment_127_45834C84.xml" ContentType="application/vnd.ms-powerpoint.comments+xml"/>
  <Override PartName="/ppt/comments/modernComment_10E_7A9D8F59.xml" ContentType="application/vnd.ms-powerpoint.comments+xml"/>
  <Override PartName="/ppt/comments/modernComment_119_E1D918E2.xml" ContentType="application/vnd.ms-powerpoint.comments+xml"/>
  <Override PartName="/ppt/comments/modernComment_110_B59C1B82.xml" ContentType="application/vnd.ms-powerpoint.comments+xml"/>
  <Override PartName="/ppt/comments/modernComment_12C_D6FD08EC.xml" ContentType="application/vnd.ms-powerpoint.comments+xml"/>
  <Override PartName="/ppt/comments/modernComment_12E_777F25A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77" r:id="rId9"/>
    <p:sldId id="276" r:id="rId10"/>
    <p:sldId id="285" r:id="rId11"/>
    <p:sldId id="260" r:id="rId12"/>
    <p:sldId id="261" r:id="rId13"/>
    <p:sldId id="262" r:id="rId14"/>
    <p:sldId id="263" r:id="rId15"/>
    <p:sldId id="283" r:id="rId16"/>
    <p:sldId id="264" r:id="rId17"/>
    <p:sldId id="265" r:id="rId18"/>
    <p:sldId id="284" r:id="rId19"/>
    <p:sldId id="288" r:id="rId20"/>
    <p:sldId id="297" r:id="rId21"/>
    <p:sldId id="290" r:id="rId22"/>
    <p:sldId id="298" r:id="rId23"/>
    <p:sldId id="291" r:id="rId24"/>
    <p:sldId id="267" r:id="rId25"/>
    <p:sldId id="316" r:id="rId26"/>
    <p:sldId id="268" r:id="rId27"/>
    <p:sldId id="269" r:id="rId28"/>
    <p:sldId id="293" r:id="rId29"/>
    <p:sldId id="294" r:id="rId30"/>
    <p:sldId id="295" r:id="rId31"/>
    <p:sldId id="270" r:id="rId32"/>
    <p:sldId id="281" r:id="rId33"/>
    <p:sldId id="272" r:id="rId34"/>
    <p:sldId id="317" r:id="rId35"/>
    <p:sldId id="318" r:id="rId36"/>
    <p:sldId id="299" r:id="rId37"/>
    <p:sldId id="300" r:id="rId38"/>
    <p:sldId id="271" r:id="rId39"/>
    <p:sldId id="301" r:id="rId40"/>
    <p:sldId id="302" r:id="rId41"/>
    <p:sldId id="306" r:id="rId42"/>
    <p:sldId id="305" r:id="rId43"/>
    <p:sldId id="307" r:id="rId44"/>
    <p:sldId id="273" r:id="rId45"/>
    <p:sldId id="303" r:id="rId46"/>
    <p:sldId id="304" r:id="rId47"/>
    <p:sldId id="309" r:id="rId48"/>
    <p:sldId id="310" r:id="rId49"/>
    <p:sldId id="313" r:id="rId50"/>
    <p:sldId id="312" r:id="rId51"/>
    <p:sldId id="308" r:id="rId52"/>
    <p:sldId id="278" r:id="rId53"/>
    <p:sldId id="279" r:id="rId54"/>
    <p:sldId id="275" r:id="rId55"/>
    <p:sldId id="280" r:id="rId56"/>
    <p:sldId id="29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2868CD-0FFD-B2F0-BCCE-D378180CA560}" name="Guest User" initials="GU" userId="S::urn:spo:anon#24582c6ab9b35c0c34d0d278ae4bc0a974fbcd68a538ac162152adc1b3f3d7d3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omments/modernComment_101_896B72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BE7EA4-64CE-440E-B60A-140E87A42951}" authorId="{5A2868CD-0FFD-B2F0-BCCE-D378180CA560}" created="2025-01-14T14:59:14.7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305520361" sldId="257"/>
      <ac:spMk id="3" creationId="{47A14AE9-DDCC-BEA0-47CC-F1190A930591}"/>
      <ac:txMk cp="99">
        <ac:context len="351" hash="4014798644"/>
      </ac:txMk>
    </ac:txMkLst>
    <p188:pos x="1642241" y="1537137"/>
    <p188:txBody>
      <a:bodyPr/>
      <a:lstStyle/>
      <a:p>
        <a:r>
          <a:rPr lang="en-GB"/>
          <a:t>I added that for NLP</a:t>
        </a:r>
      </a:p>
    </p188:txBody>
  </p188:cm>
</p188:cmLst>
</file>

<file path=ppt/comments/modernComment_10B_ECAD8EF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CB97C-37C2-4E54-A6E2-8CA42E5A8CFA}" authorId="{5A2868CD-0FFD-B2F0-BCCE-D378180CA560}" created="2025-01-14T15:00:09.666">
    <pc:sldMkLst xmlns:pc="http://schemas.microsoft.com/office/powerpoint/2013/main/command">
      <pc:docMk/>
      <pc:sldMk cId="3970797305" sldId="267"/>
    </pc:sldMkLst>
    <p188:txBody>
      <a:bodyPr/>
      <a:lstStyle/>
      <a:p>
        <a:r>
          <a:rPr lang="en-GB"/>
          <a:t>where is LIME here? I would add LIME or link the name with related category</a:t>
        </a:r>
      </a:p>
    </p188:txBody>
  </p188:cm>
</p188:cmLst>
</file>

<file path=ppt/comments/modernComment_10D_230F26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2235C7B-FA5D-489B-8A74-AF61E1210338}" authorId="{5A2868CD-0FFD-B2F0-BCCE-D378180CA560}" created="2025-01-14T15:00:26.885">
    <pc:sldMkLst xmlns:pc="http://schemas.microsoft.com/office/powerpoint/2013/main/command">
      <pc:docMk/>
      <pc:sldMk cId="588195343" sldId="269"/>
    </pc:sldMkLst>
    <p188:txBody>
      <a:bodyPr/>
      <a:lstStyle/>
      <a:p>
        <a:r>
          <a:rPr lang="en-GB"/>
          <a:t>legend on colours used in examples</a:t>
        </a:r>
      </a:p>
    </p188:txBody>
  </p188:cm>
</p188:cmLst>
</file>

<file path=ppt/comments/modernComment_10E_7A9D8F5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0DF6E5-C813-4D22-883D-86496E24A032}" authorId="{5A2868CD-0FFD-B2F0-BCCE-D378180CA560}" created="2025-01-14T15:01:59.951">
    <pc:sldMkLst xmlns:pc="http://schemas.microsoft.com/office/powerpoint/2013/main/command">
      <pc:docMk/>
      <pc:sldMk cId="2057146201" sldId="270"/>
    </pc:sldMkLst>
    <p188:txBody>
      <a:bodyPr/>
      <a:lstStyle/>
      <a:p>
        <a:r>
          <a:rPr lang="en-GB"/>
          <a:t>How is green from humans related to red/green by lime - any legend? self-explanatory slides :-)</a:t>
        </a:r>
      </a:p>
    </p188:txBody>
  </p188:cm>
</p188:cmLst>
</file>

<file path=ppt/comments/modernComment_110_B59C1B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A53A4DA-8C1C-4A5D-B719-9649E270C1EE}" authorId="{5A2868CD-0FFD-B2F0-BCCE-D378180CA560}" created="2025-01-14T15:03:04.141">
    <pc:sldMkLst xmlns:pc="http://schemas.microsoft.com/office/powerpoint/2013/main/command">
      <pc:docMk/>
      <pc:sldMk cId="3046906754" sldId="272"/>
    </pc:sldMkLst>
    <p188:txBody>
      <a:bodyPr/>
      <a:lstStyle/>
      <a:p>
        <a:r>
          <a:rPr lang="en-GB"/>
          <a:t>previously describe the experiment methodology/settings</a:t>
        </a:r>
      </a:p>
    </p188:txBody>
  </p188:cm>
</p188:cmLst>
</file>

<file path=ppt/comments/modernComment_119_E1D918E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C4DC042-BB68-4A1A-ACD8-A3E7E35EC63B}" authorId="{5A2868CD-0FFD-B2F0-BCCE-D378180CA560}" created="2025-01-14T15:02:48.625">
    <pc:sldMkLst xmlns:pc="http://schemas.microsoft.com/office/powerpoint/2013/main/command">
      <pc:docMk/>
      <pc:sldMk cId="3789101282" sldId="281"/>
    </pc:sldMkLst>
    <p188:txBody>
      <a:bodyPr/>
      <a:lstStyle/>
      <a:p>
        <a:r>
          <a:rPr lang="en-GB"/>
          <a:t>I do not understand this plot. On the bottom please provide a reference to the article about eraser to support your research</a:t>
        </a:r>
      </a:p>
    </p188:txBody>
  </p188:cm>
</p188:cmLst>
</file>

<file path=ppt/comments/modernComment_125_B4EB71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F8F9F5-1C1C-4A5B-9061-78C0C4590F19}" authorId="{5A2868CD-0FFD-B2F0-BCCE-D378180CA560}" created="2025-01-14T15:00:50.933">
    <pc:sldMkLst xmlns:pc="http://schemas.microsoft.com/office/powerpoint/2013/main/command">
      <pc:docMk/>
      <pc:sldMk cId="189708059" sldId="293"/>
    </pc:sldMkLst>
    <p188:txBody>
      <a:bodyPr/>
      <a:lstStyle/>
      <a:p>
        <a:r>
          <a:rPr lang="en-GB"/>
          <a:t>example from our temeas' chat</a:t>
        </a:r>
      </a:p>
    </p188:txBody>
  </p188:cm>
</p188:cmLst>
</file>

<file path=ppt/comments/modernComment_126_E38DC5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7C8F6F-B07E-437F-A452-DCEDC30BC419}" authorId="{5A2868CD-0FFD-B2F0-BCCE-D378180CA560}" created="2025-01-14T15:01:04.730">
    <pc:sldMkLst xmlns:pc="http://schemas.microsoft.com/office/powerpoint/2013/main/command">
      <pc:docMk/>
      <pc:sldMk cId="3817719133" sldId="294"/>
    </pc:sldMkLst>
    <p188:txBody>
      <a:bodyPr/>
      <a:lstStyle/>
      <a:p>
        <a:r>
          <a:rPr lang="en-GB"/>
          <a:t>review 1/observation/document</a:t>
        </a:r>
      </a:p>
    </p188:txBody>
  </p188:cm>
</p188:cmLst>
</file>

<file path=ppt/comments/modernComment_127_45834C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823039F-CC97-49FF-91B2-D64391B32B4B}" authorId="{5A2868CD-0FFD-B2F0-BCCE-D378180CA560}" created="2025-01-14T15:01:25.559">
    <pc:sldMkLst xmlns:pc="http://schemas.microsoft.com/office/powerpoint/2013/main/command">
      <pc:docMk/>
      <pc:sldMk cId="1166232708" sldId="295"/>
    </pc:sldMkLst>
    <p188:txBody>
      <a:bodyPr/>
      <a:lstStyle/>
      <a:p>
        <a:r>
          <a:rPr lang="en-GB"/>
          <a:t>columns?</a:t>
        </a:r>
      </a:p>
    </p188:txBody>
  </p188:cm>
</p188:cmLst>
</file>

<file path=ppt/comments/modernComment_12C_D6FD08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A46EBD-31D1-4B4F-BB21-CFB6702E24EF}" authorId="{5A2868CD-0FFD-B2F0-BCCE-D378180CA560}" created="2025-01-14T15:03:21.110">
    <pc:sldMkLst xmlns:pc="http://schemas.microsoft.com/office/powerpoint/2013/main/command">
      <pc:docMk/>
      <pc:sldMk cId="3606907116" sldId="300"/>
    </pc:sldMkLst>
    <p188:replyLst>
      <p188:reply id="{086C3429-EAD3-4AC4-B6AE-2407D4AA891D}" authorId="{5A2868CD-0FFD-B2F0-BCCE-D378180CA560}" created="2025-01-14T15:03:33.095">
        <p188:txBody>
          <a:bodyPr/>
          <a:lstStyle/>
          <a:p>
            <a:r>
              <a:rPr lang="en-GB"/>
              <a:t>why accuracy?</a:t>
            </a:r>
          </a:p>
        </p188:txBody>
      </p188:reply>
      <p188:reply id="{060D25FB-EA49-41F4-B41E-0CF766426D57}" authorId="{5A2868CD-0FFD-B2F0-BCCE-D378180CA560}" created="2025-01-15T12:40:20.480">
        <p188:txBody>
          <a:bodyPr/>
          <a:lstStyle/>
          <a:p>
            <a:r>
              <a:rPr lang="pl-PL"/>
              <a:t>its simple, easy to use, and It is the first performance measure that comes to mind when evaluating models</a:t>
            </a:r>
          </a:p>
        </p188:txBody>
      </p188:reply>
      <p188:reply id="{AFD02A82-9F46-4464-93F9-C12C81B48C6F}" authorId="{5A2868CD-0FFD-B2F0-BCCE-D378180CA560}" created="2025-01-15T12:40:53.716">
        <p188:txBody>
          <a:bodyPr/>
          <a:lstStyle/>
          <a:p>
            <a:r>
              <a:rPr lang="pl-PL"/>
              <a:t>In high sight I should have gone with AUC</a:t>
            </a:r>
          </a:p>
        </p188:txBody>
      </p188:reply>
    </p188:replyLst>
    <p188:txBody>
      <a:bodyPr/>
      <a:lstStyle/>
      <a:p>
        <a:r>
          <a:rPr lang="en-GB"/>
          <a:t>the rule of choosing this subset of models</a:t>
        </a:r>
      </a:p>
    </p188:txBody>
  </p188:cm>
</p188:cmLst>
</file>

<file path=ppt/comments/modernComment_12E_777F25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47BC88-8FCB-4D8A-B0DB-0CFC2C07043C}" authorId="{5A2868CD-0FFD-B2F0-BCCE-D378180CA560}" created="2025-01-14T15:04:50.1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04821416" sldId="302"/>
      <ac:spMk id="2" creationId="{CD465852-B148-FD25-C445-6A8690A2FB03}"/>
    </ac:deMkLst>
    <p188:txBody>
      <a:bodyPr/>
      <a:lstStyle/>
      <a:p>
        <a:r>
          <a:rPr lang="en-GB"/>
          <a:t>(SVM+DISTILLBERT)+LLAMA – 100 mode​l comapred</a:t>
        </a:r>
      </a:p>
    </p188:txBody>
  </p188:cm>
</p188:cmLst>
</file>

<file path=ppt/comments/modernComment_13C_E1BD758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8AC82C-B64F-4B13-B762-8EC4A1D585E3}" authorId="{5A2868CD-0FFD-B2F0-BCCE-D378180CA560}" created="2025-01-14T15:00:09.666">
    <pc:sldMkLst xmlns:pc="http://schemas.microsoft.com/office/powerpoint/2013/main/command">
      <pc:docMk/>
      <pc:sldMk cId="3970797305" sldId="267"/>
    </pc:sldMkLst>
    <p188:txBody>
      <a:bodyPr/>
      <a:lstStyle/>
      <a:p>
        <a:r>
          <a:rPr lang="en-GB"/>
          <a:t>where is LIME here? I would add LIME or link the name with related category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9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557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42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37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7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925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794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817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82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90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95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89D6B-B03A-4F21-AD6D-C3E6EB30BEDC}" type="datetimeFigureOut">
              <a:rPr lang="pl-PL" smtClean="0"/>
              <a:t>24.01.2025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34F47A-C5B9-4FDE-AB79-D612F0BA09E8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5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896B72E9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0B_ECAD8EF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3C_E1BD758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230F260F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8/10/relationships/comments" Target="../comments/modernComment_125_B4EB71B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6_E38DC55D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7_45834C8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7A9D8F5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19_E1D918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B59C1B8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2C_D6FD08EC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microsoft.com/office/2018/10/relationships/comments" Target="../comments/modernComment_12E_777F25A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95D6-070A-4BB0-1EDE-99BC72908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l-PL" sz="5400"/>
              <a:t>The </a:t>
            </a:r>
            <a:r>
              <a:rPr lang="pl-PL" sz="5400" err="1"/>
              <a:t>effect</a:t>
            </a:r>
            <a:r>
              <a:rPr lang="pl-PL" sz="5400"/>
              <a:t> of </a:t>
            </a:r>
            <a:r>
              <a:rPr lang="pl-PL" sz="5400" err="1"/>
              <a:t>balancing</a:t>
            </a:r>
            <a:r>
              <a:rPr lang="pl-PL" sz="5400"/>
              <a:t> </a:t>
            </a:r>
            <a:r>
              <a:rPr lang="pl-PL" sz="5400" err="1"/>
              <a:t>methods</a:t>
            </a:r>
            <a:r>
              <a:rPr lang="pl-PL" sz="5400"/>
              <a:t> on model </a:t>
            </a:r>
            <a:r>
              <a:rPr lang="pl-PL" sz="5400" err="1"/>
              <a:t>behaviour</a:t>
            </a:r>
            <a:r>
              <a:rPr lang="pl-PL" sz="5400"/>
              <a:t> in NLP </a:t>
            </a:r>
            <a:r>
              <a:rPr lang="pl-PL" sz="5400" err="1"/>
              <a:t>imbalanced</a:t>
            </a:r>
            <a:r>
              <a:rPr lang="pl-PL" sz="5400"/>
              <a:t> </a:t>
            </a:r>
            <a:r>
              <a:rPr lang="pl-PL" sz="5400" err="1"/>
              <a:t>classification</a:t>
            </a:r>
            <a:r>
              <a:rPr lang="pl-PL" sz="5400"/>
              <a:t> </a:t>
            </a:r>
            <a:r>
              <a:rPr lang="pl-PL" sz="5400" err="1"/>
              <a:t>problems</a:t>
            </a:r>
            <a:endParaRPr lang="pl-PL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440E6-99B9-1131-5217-DC1EDD02F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sz="2400"/>
              <a:t>Maciej Pawlikowski</a:t>
            </a:r>
          </a:p>
          <a:p>
            <a:r>
              <a:rPr lang="pl-PL" sz="2400" err="1"/>
              <a:t>Supervisors</a:t>
            </a:r>
            <a:r>
              <a:rPr lang="pl-PL" sz="2400"/>
              <a:t>: PHD Anna wróblewska, </a:t>
            </a:r>
            <a:r>
              <a:rPr lang="pl-PL" sz="2400" err="1"/>
              <a:t>PhD</a:t>
            </a:r>
            <a:r>
              <a:rPr lang="pl-PL" sz="2400"/>
              <a:t> Daniel dan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855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F34D-DDB5-FCBC-0887-E82D9A228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Calibration</a:t>
            </a:r>
            <a:br>
              <a:rPr lang="pl-PL"/>
            </a:br>
            <a:r>
              <a:rPr lang="pl-PL" sz="280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482D5-6460-90DE-BFDD-540EA3358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8955" y="2834640"/>
                <a:ext cx="10058400" cy="402336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l-PL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l-PL" sz="6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pl-PL" sz="6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l-PL" sz="6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F482D5-6460-90DE-BFDD-540EA3358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8955" y="2834640"/>
                <a:ext cx="10058400" cy="402336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72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1F4E0D-AB12-12B7-9309-100A069A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730C1E-9F8B-4D0C-A8A2-BB527572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18319-F68F-A5AB-C790-D6A2CD0E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valuation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E349CF-DE2F-4D85-839D-70911995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F48F9-D570-45CC-825D-5BBB79C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93E48-101C-49B1-90F1-3F43167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3C3A9-408D-8ABD-6D7C-877872E6B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391741"/>
            <a:ext cx="6892654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6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3AFE9-309D-8253-2AAB-CFC55C80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D788A-A9CC-D82F-4785-BCE649A78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valuation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99512-3CBB-1D27-29CC-1FC2CE4A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90" y="1046447"/>
            <a:ext cx="5336471" cy="279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249DA0-3E60-A880-D19D-F94570402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39" y="1046447"/>
            <a:ext cx="5336471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EFA369-1A2B-321D-A17F-CFBEA953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90A68-C3BC-3805-43F9-8034A551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 </a:t>
            </a:r>
            <a: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over</a:t>
            </a: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-/</a:t>
            </a:r>
            <a:r>
              <a:rPr lang="pl-PL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under</a:t>
            </a: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fitting</a:t>
            </a:r>
            <a:endParaRPr lang="en-US" sz="6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FC0E0-BBD7-9643-9B01-B32446ADD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0" y="1046447"/>
            <a:ext cx="5336471" cy="279000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A13439-3C3B-F913-DBD6-C6D646A0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CDD21F-93E3-9033-5DE8-8A29B37BC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39" y="1067058"/>
            <a:ext cx="5336471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3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CD849-7159-036C-0A62-7DD708571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E8DC-1BAE-C489-FB6D-72304036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Calibration</a:t>
            </a:r>
            <a:br>
              <a:rPr lang="pl-PL"/>
            </a:br>
            <a:r>
              <a:rPr lang="pl-PL" sz="2800" err="1"/>
              <a:t>Recalibration</a:t>
            </a:r>
            <a:endParaRPr lang="pl-PL" sz="2800"/>
          </a:p>
        </p:txBody>
      </p:sp>
      <p:pic>
        <p:nvPicPr>
          <p:cNvPr id="2050" name="Picture 2" descr="Machine Learning Concept 68: Platt's Scaling. | by Chandra Prakash Bathula  | Medium">
            <a:extLst>
              <a:ext uri="{FF2B5EF4-FFF2-40B4-BE49-F238E27FC236}">
                <a16:creationId xmlns:a16="http://schemas.microsoft.com/office/drawing/2014/main" id="{BC16D7EE-9829-E4FB-640B-4BDAA42E27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975" y="1846263"/>
            <a:ext cx="686637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A2B71F-A73B-9615-A99C-8238EE8AC092}"/>
              </a:ext>
            </a:extLst>
          </p:cNvPr>
          <p:cNvSpPr txBox="1"/>
          <p:nvPr/>
        </p:nvSpPr>
        <p:spPr>
          <a:xfrm>
            <a:off x="1049337" y="6386731"/>
            <a:ext cx="10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https://medium.com/@chandu.bathula16/machine-learning-concept-68-platts-scaling-b8245421739e</a:t>
            </a:r>
          </a:p>
        </p:txBody>
      </p:sp>
    </p:spTree>
    <p:extLst>
      <p:ext uri="{BB962C8B-B14F-4D97-AF65-F5344CB8AC3E}">
        <p14:creationId xmlns:p14="http://schemas.microsoft.com/office/powerpoint/2010/main" val="363513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730C1E-9F8B-4D0C-A8A2-BB527572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E198B-13D0-2C99-2BEC-16B6FEDE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Uncalibrated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E349CF-DE2F-4D85-839D-70911995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F48F9-D570-45CC-825D-5BBB79C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93E48-101C-49B1-90F1-3F43167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405B1-5B01-C906-D084-1BF00CE7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12CF41-1E55-242C-BDCA-C7E45E00A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462086"/>
            <a:ext cx="6892654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8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5C720-B2DA-259B-BBB1-A8C05CDF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D61C450-F334-C0EE-1414-88A1370FC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1" y="639216"/>
            <a:ext cx="6892654" cy="360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5D8E8-496D-70D8-5AB2-0164C6C4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mbalanced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 problem</a:t>
            </a:r>
          </a:p>
        </p:txBody>
      </p:sp>
    </p:spTree>
    <p:extLst>
      <p:ext uri="{BB962C8B-B14F-4D97-AF65-F5344CB8AC3E}">
        <p14:creationId xmlns:p14="http://schemas.microsoft.com/office/powerpoint/2010/main" val="334257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49E25-2184-058F-6D62-7AA4B842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1B841B1-4316-63DF-9BC7-89AAAC686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1" y="639216"/>
            <a:ext cx="6892654" cy="360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39E478-520C-14D4-1F6E-4972673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mbalanced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2BA72-530D-99A3-ED5E-F83029A0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02" y="883722"/>
            <a:ext cx="4179080" cy="31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8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CA0C9-EEF2-590E-0A74-E0D062AFF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1E53FC5-08B3-6E06-6363-890CA47E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1" y="639216"/>
            <a:ext cx="6892654" cy="360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D19B3F-FF5D-BAA1-1D28-C35F8DAB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mbalanced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DC5A07-ACDD-91E4-DD84-562D46E2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02" y="883722"/>
            <a:ext cx="4179080" cy="31154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83543B-A31A-F52B-EDD0-362FB8997954}"/>
              </a:ext>
            </a:extLst>
          </p:cNvPr>
          <p:cNvCxnSpPr>
            <a:cxnSpLocks/>
          </p:cNvCxnSpPr>
          <p:nvPr/>
        </p:nvCxnSpPr>
        <p:spPr>
          <a:xfrm flipH="1">
            <a:off x="2690133" y="1784716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4AD621-D029-A191-316E-8986222364DB}"/>
              </a:ext>
            </a:extLst>
          </p:cNvPr>
          <p:cNvCxnSpPr>
            <a:cxnSpLocks/>
          </p:cNvCxnSpPr>
          <p:nvPr/>
        </p:nvCxnSpPr>
        <p:spPr>
          <a:xfrm flipH="1">
            <a:off x="2367202" y="2096986"/>
            <a:ext cx="24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48DACF-A3CA-1D64-F825-55E33CF2EA99}"/>
              </a:ext>
            </a:extLst>
          </p:cNvPr>
          <p:cNvCxnSpPr>
            <a:cxnSpLocks/>
          </p:cNvCxnSpPr>
          <p:nvPr/>
        </p:nvCxnSpPr>
        <p:spPr>
          <a:xfrm flipH="1">
            <a:off x="2027767" y="2790068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4CBA84-3E63-DC7E-8883-235079B54F4C}"/>
              </a:ext>
            </a:extLst>
          </p:cNvPr>
          <p:cNvCxnSpPr>
            <a:cxnSpLocks/>
          </p:cNvCxnSpPr>
          <p:nvPr/>
        </p:nvCxnSpPr>
        <p:spPr>
          <a:xfrm flipH="1">
            <a:off x="1718905" y="3238121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110CEF-8754-6DFD-E38B-9999AFE59930}"/>
              </a:ext>
            </a:extLst>
          </p:cNvPr>
          <p:cNvCxnSpPr>
            <a:cxnSpLocks/>
          </p:cNvCxnSpPr>
          <p:nvPr/>
        </p:nvCxnSpPr>
        <p:spPr>
          <a:xfrm flipH="1">
            <a:off x="2266871" y="2441016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36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F0B5-4315-748D-62A5-AB3895951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97E3E7D-D29A-FB28-B14B-AF42F2390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1" y="639216"/>
            <a:ext cx="6892654" cy="3603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A7A30-B607-EEED-D502-8B185A3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mbalanced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8E0C44-57DD-185B-295F-9418E171C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402" y="883722"/>
            <a:ext cx="4179080" cy="31154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C17E98-D6AA-0450-8374-563AE47C3CF9}"/>
              </a:ext>
            </a:extLst>
          </p:cNvPr>
          <p:cNvCxnSpPr>
            <a:cxnSpLocks/>
          </p:cNvCxnSpPr>
          <p:nvPr/>
        </p:nvCxnSpPr>
        <p:spPr>
          <a:xfrm flipH="1">
            <a:off x="2690133" y="1784716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7386D1-4A4E-00DE-1E5F-12FB01741D01}"/>
              </a:ext>
            </a:extLst>
          </p:cNvPr>
          <p:cNvCxnSpPr>
            <a:cxnSpLocks/>
          </p:cNvCxnSpPr>
          <p:nvPr/>
        </p:nvCxnSpPr>
        <p:spPr>
          <a:xfrm flipH="1">
            <a:off x="2367202" y="2096986"/>
            <a:ext cx="2444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E16B6-F233-D5CD-0A99-9B83608D5E92}"/>
              </a:ext>
            </a:extLst>
          </p:cNvPr>
          <p:cNvCxnSpPr>
            <a:cxnSpLocks/>
          </p:cNvCxnSpPr>
          <p:nvPr/>
        </p:nvCxnSpPr>
        <p:spPr>
          <a:xfrm flipH="1">
            <a:off x="2027767" y="2790068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BEB57F-925E-27DB-8CCA-0BCF1E76077B}"/>
              </a:ext>
            </a:extLst>
          </p:cNvPr>
          <p:cNvCxnSpPr>
            <a:cxnSpLocks/>
          </p:cNvCxnSpPr>
          <p:nvPr/>
        </p:nvCxnSpPr>
        <p:spPr>
          <a:xfrm flipH="1">
            <a:off x="1718905" y="3238121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49B55B-C18D-1991-B4CA-C89E285DEA4F}"/>
              </a:ext>
            </a:extLst>
          </p:cNvPr>
          <p:cNvCxnSpPr>
            <a:cxnSpLocks/>
          </p:cNvCxnSpPr>
          <p:nvPr/>
        </p:nvCxnSpPr>
        <p:spPr>
          <a:xfrm flipH="1">
            <a:off x="2266871" y="2441016"/>
            <a:ext cx="162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2A9E1E1-987B-9285-D09A-BB0A2FBC4454}"/>
              </a:ext>
            </a:extLst>
          </p:cNvPr>
          <p:cNvCxnSpPr>
            <a:cxnSpLocks/>
          </p:cNvCxnSpPr>
          <p:nvPr/>
        </p:nvCxnSpPr>
        <p:spPr>
          <a:xfrm>
            <a:off x="2429833" y="2441016"/>
            <a:ext cx="0" cy="3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27E713-FD53-E78A-9BA3-73C746E96798}"/>
              </a:ext>
            </a:extLst>
          </p:cNvPr>
          <p:cNvCxnSpPr>
            <a:cxnSpLocks/>
          </p:cNvCxnSpPr>
          <p:nvPr/>
        </p:nvCxnSpPr>
        <p:spPr>
          <a:xfrm>
            <a:off x="2853095" y="1784716"/>
            <a:ext cx="0" cy="3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49A7AA-3F3C-A81B-C552-962BE4E9E637}"/>
              </a:ext>
            </a:extLst>
          </p:cNvPr>
          <p:cNvCxnSpPr>
            <a:cxnSpLocks/>
          </p:cNvCxnSpPr>
          <p:nvPr/>
        </p:nvCxnSpPr>
        <p:spPr>
          <a:xfrm>
            <a:off x="2611646" y="2077366"/>
            <a:ext cx="0" cy="3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4047A4-BBF5-24D1-85CA-C0E19ECD5721}"/>
              </a:ext>
            </a:extLst>
          </p:cNvPr>
          <p:cNvCxnSpPr>
            <a:cxnSpLocks/>
          </p:cNvCxnSpPr>
          <p:nvPr/>
        </p:nvCxnSpPr>
        <p:spPr>
          <a:xfrm>
            <a:off x="2190729" y="2790068"/>
            <a:ext cx="0" cy="3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DCE8ED-5A67-104C-F47F-2F703B84CE41}"/>
              </a:ext>
            </a:extLst>
          </p:cNvPr>
          <p:cNvCxnSpPr>
            <a:cxnSpLocks/>
          </p:cNvCxnSpPr>
          <p:nvPr/>
        </p:nvCxnSpPr>
        <p:spPr>
          <a:xfrm>
            <a:off x="1881867" y="3247175"/>
            <a:ext cx="0" cy="363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6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16D1-B607-F774-2DC7-B207CE5D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14AE9-DDCC-BEA0-47CC-F1190A930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pl-PL"/>
              <a:t>We </a:t>
            </a:r>
            <a:r>
              <a:rPr lang="pl-PL" err="1"/>
              <a:t>know</a:t>
            </a:r>
            <a:r>
              <a:rPr lang="pl-PL"/>
              <a:t> </a:t>
            </a:r>
            <a:r>
              <a:rPr lang="pl-PL" err="1"/>
              <a:t>that</a:t>
            </a:r>
            <a:r>
              <a:rPr lang="pl-PL"/>
              <a:t> </a:t>
            </a:r>
            <a:r>
              <a:rPr lang="pl-PL" err="1"/>
              <a:t>balancing</a:t>
            </a:r>
            <a:r>
              <a:rPr lang="pl-PL"/>
              <a:t> </a:t>
            </a:r>
            <a:r>
              <a:rPr lang="pl-PL" err="1"/>
              <a:t>methods</a:t>
            </a:r>
            <a:r>
              <a:rPr lang="pl-PL"/>
              <a:t> </a:t>
            </a:r>
            <a:r>
              <a:rPr lang="pl-PL" err="1"/>
              <a:t>improve</a:t>
            </a:r>
            <a:r>
              <a:rPr lang="pl-PL"/>
              <a:t> the </a:t>
            </a:r>
            <a:r>
              <a:rPr lang="pl-PL" err="1"/>
              <a:t>ability</a:t>
            </a:r>
            <a:r>
              <a:rPr lang="pl-PL"/>
              <a:t> of the model to </a:t>
            </a:r>
            <a:r>
              <a:rPr lang="pl-PL" err="1"/>
              <a:t>discriminate</a:t>
            </a:r>
            <a:r>
              <a:rPr lang="pl-PL"/>
              <a:t> </a:t>
            </a:r>
            <a:r>
              <a:rPr lang="pl-PL" err="1"/>
              <a:t>between</a:t>
            </a:r>
            <a:r>
              <a:rPr lang="pl-PL"/>
              <a:t> </a:t>
            </a:r>
            <a:r>
              <a:rPr lang="pl-PL" err="1"/>
              <a:t>classes</a:t>
            </a:r>
            <a:r>
              <a:rPr lang="pl-PL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pl-PL"/>
          </a:p>
          <a:p>
            <a:pPr>
              <a:buFont typeface="Wingdings" panose="05000000000000000000" pitchFamily="2" charset="2"/>
              <a:buChar char="Ø"/>
            </a:pP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created</a:t>
            </a:r>
            <a:r>
              <a:rPr lang="pl-PL"/>
              <a:t> </a:t>
            </a:r>
            <a:r>
              <a:rPr lang="pl-PL" err="1"/>
              <a:t>using</a:t>
            </a:r>
            <a:r>
              <a:rPr lang="pl-PL"/>
              <a:t> </a:t>
            </a:r>
            <a:r>
              <a:rPr lang="pl-PL" err="1"/>
              <a:t>those</a:t>
            </a:r>
            <a:r>
              <a:rPr lang="pl-PL"/>
              <a:t> </a:t>
            </a:r>
            <a:r>
              <a:rPr lang="pl-PL" err="1"/>
              <a:t>methods</a:t>
            </a:r>
            <a:r>
              <a:rPr lang="pl-PL"/>
              <a:t> </a:t>
            </a:r>
            <a:r>
              <a:rPr lang="pl-PL" err="1"/>
              <a:t>calibrated</a:t>
            </a:r>
            <a:r>
              <a:rPr lang="pl-PL"/>
              <a:t>?</a:t>
            </a:r>
            <a:endParaRPr lang="pl-PL"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/>
              <a:t>But </a:t>
            </a:r>
            <a:r>
              <a:rPr lang="pl-PL" err="1"/>
              <a:t>how</a:t>
            </a:r>
            <a:r>
              <a:rPr lang="pl-PL"/>
              <a:t> do </a:t>
            </a:r>
            <a:r>
              <a:rPr lang="pl-PL" err="1"/>
              <a:t>they</a:t>
            </a:r>
            <a:r>
              <a:rPr lang="pl-PL"/>
              <a:t> </a:t>
            </a:r>
            <a:r>
              <a:rPr lang="pl-PL" err="1"/>
              <a:t>affect</a:t>
            </a:r>
            <a:r>
              <a:rPr lang="pl-PL"/>
              <a:t> </a:t>
            </a: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behaviour</a:t>
            </a:r>
            <a:r>
              <a:rPr lang="pl-PL"/>
              <a:t>? </a:t>
            </a:r>
            <a:endParaRPr lang="pl-PL"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l-PL"/>
              <a:t>Do </a:t>
            </a:r>
            <a:r>
              <a:rPr lang="pl-PL" err="1"/>
              <a:t>they</a:t>
            </a:r>
            <a:r>
              <a:rPr lang="pl-PL"/>
              <a:t> </a:t>
            </a:r>
            <a:r>
              <a:rPr lang="pl-PL" err="1"/>
              <a:t>behave</a:t>
            </a:r>
            <a:r>
              <a:rPr lang="pl-PL"/>
              <a:t> </a:t>
            </a:r>
            <a:r>
              <a:rPr lang="pl-PL" err="1"/>
              <a:t>differently</a:t>
            </a:r>
            <a:r>
              <a:rPr lang="pl-PL"/>
              <a:t>? </a:t>
            </a:r>
            <a:r>
              <a:rPr lang="pl-PL" err="1"/>
              <a:t>Did</a:t>
            </a:r>
            <a:r>
              <a:rPr lang="pl-PL"/>
              <a:t> </a:t>
            </a:r>
            <a:r>
              <a:rPr lang="pl-PL" err="1"/>
              <a:t>their</a:t>
            </a:r>
            <a:r>
              <a:rPr lang="pl-PL"/>
              <a:t> </a:t>
            </a:r>
            <a:r>
              <a:rPr lang="pl-PL" err="1"/>
              <a:t>explanation</a:t>
            </a:r>
            <a:r>
              <a:rPr lang="pl-PL"/>
              <a:t> </a:t>
            </a:r>
            <a:r>
              <a:rPr lang="pl-PL" err="1"/>
              <a:t>change</a:t>
            </a:r>
            <a:r>
              <a:rPr lang="pl-PL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err="1">
                <a:ea typeface="Calibri"/>
                <a:cs typeface="Calibri"/>
              </a:rPr>
              <a:t>There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are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studies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tackling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those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questions</a:t>
            </a:r>
            <a:r>
              <a:rPr lang="pl-PL">
                <a:ea typeface="Calibri"/>
                <a:cs typeface="Calibri"/>
              </a:rPr>
              <a:t>, but </a:t>
            </a:r>
            <a:r>
              <a:rPr lang="pl-PL" err="1">
                <a:ea typeface="Calibri"/>
                <a:cs typeface="Calibri"/>
              </a:rPr>
              <a:t>they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are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made</a:t>
            </a:r>
            <a:r>
              <a:rPr lang="pl-PL">
                <a:ea typeface="Calibri"/>
                <a:cs typeface="Calibri"/>
              </a:rPr>
              <a:t> for </a:t>
            </a:r>
            <a:r>
              <a:rPr lang="pl-PL" err="1">
                <a:ea typeface="Calibri"/>
                <a:cs typeface="Calibri"/>
              </a:rPr>
              <a:t>tabular</a:t>
            </a:r>
            <a:r>
              <a:rPr lang="pl-PL">
                <a:ea typeface="Calibri"/>
                <a:cs typeface="Calibri"/>
              </a:rPr>
              <a:t> data. I </a:t>
            </a:r>
            <a:r>
              <a:rPr lang="pl-PL" err="1">
                <a:ea typeface="Calibri"/>
                <a:cs typeface="Calibri"/>
              </a:rPr>
              <a:t>will</a:t>
            </a:r>
            <a:r>
              <a:rPr lang="pl-PL">
                <a:ea typeface="Calibri"/>
                <a:cs typeface="Calibri"/>
              </a:rPr>
              <a:t> </a:t>
            </a:r>
            <a:r>
              <a:rPr lang="pl-PL" err="1">
                <a:ea typeface="Calibri"/>
                <a:cs typeface="Calibri"/>
              </a:rPr>
              <a:t>work</a:t>
            </a:r>
            <a:r>
              <a:rPr lang="pl-PL">
                <a:ea typeface="Calibri"/>
                <a:cs typeface="Calibri"/>
              </a:rPr>
              <a:t> with NLP</a:t>
            </a:r>
          </a:p>
        </p:txBody>
      </p:sp>
    </p:spTree>
    <p:extLst>
      <p:ext uri="{BB962C8B-B14F-4D97-AF65-F5344CB8AC3E}">
        <p14:creationId xmlns:p14="http://schemas.microsoft.com/office/powerpoint/2010/main" val="23055203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05D74-D66B-758C-E825-59338AB22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7730C1E-9F8B-4D0C-A8A2-BB527572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A144-1F3B-D447-49A3-24870BE2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Imbalanced problem</a:t>
            </a:r>
            <a:endParaRPr lang="en-US" sz="33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717E8B2-AE04-A4E2-7B0D-E5AED1DE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6895188" cy="360273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E349CF-DE2F-4D85-839D-70911995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95F48F9-D570-45CC-825D-5BBB79C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F869D2-8319-0E86-59A5-F1F815F7C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644659"/>
            <a:ext cx="6892654" cy="36036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AD93E48-101C-49B1-90F1-3F43167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CA2A810-2622-1326-4DBA-0F0D78DB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402" y="883722"/>
            <a:ext cx="4179080" cy="31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A00C-5E80-DB03-8821-C881B81A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</a:t>
            </a:r>
          </a:p>
        </p:txBody>
      </p:sp>
      <p:pic>
        <p:nvPicPr>
          <p:cNvPr id="7" name="Picture 6" descr="A diagram of a local explanation&#10;&#10;Description automatically generated">
            <a:extLst>
              <a:ext uri="{FF2B5EF4-FFF2-40B4-BE49-F238E27FC236}">
                <a16:creationId xmlns:a16="http://schemas.microsoft.com/office/drawing/2014/main" id="{390CB4A0-D087-8166-1DB8-8A7D6619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12" y="1938337"/>
            <a:ext cx="3724275" cy="3438525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F2A725F3-9325-EF90-AD81-8BA70B887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878" y="3367087"/>
            <a:ext cx="18192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73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A00C-5E80-DB03-8821-C881B81A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</a:t>
            </a:r>
          </a:p>
        </p:txBody>
      </p:sp>
      <p:pic>
        <p:nvPicPr>
          <p:cNvPr id="7" name="Picture 6" descr="A diagram of a local explanation&#10;&#10;Description automatically generated">
            <a:extLst>
              <a:ext uri="{FF2B5EF4-FFF2-40B4-BE49-F238E27FC236}">
                <a16:creationId xmlns:a16="http://schemas.microsoft.com/office/drawing/2014/main" id="{390CB4A0-D087-8166-1DB8-8A7D66190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2" y="2104591"/>
            <a:ext cx="3724275" cy="3438525"/>
          </a:xfrm>
          <a:prstGeom prst="rect">
            <a:avLst/>
          </a:prstGeom>
        </p:spPr>
      </p:pic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1D10388F-3880-E515-7820-FEBC65B1D2EE}"/>
              </a:ext>
            </a:extLst>
          </p:cNvPr>
          <p:cNvSpPr/>
          <p:nvPr/>
        </p:nvSpPr>
        <p:spPr>
          <a:xfrm>
            <a:off x="7589672" y="2273491"/>
            <a:ext cx="603015" cy="22872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65A5FAE-1A32-B2A0-1F5D-65AD5DD3637C}"/>
              </a:ext>
            </a:extLst>
          </p:cNvPr>
          <p:cNvSpPr/>
          <p:nvPr/>
        </p:nvSpPr>
        <p:spPr>
          <a:xfrm>
            <a:off x="8379853" y="2148705"/>
            <a:ext cx="810951" cy="49904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4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LIME</a:t>
            </a:r>
          </a:p>
        </p:txBody>
      </p:sp>
    </p:spTree>
    <p:extLst>
      <p:ext uri="{BB962C8B-B14F-4D97-AF65-F5344CB8AC3E}">
        <p14:creationId xmlns:p14="http://schemas.microsoft.com/office/powerpoint/2010/main" val="37872899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D638-8473-C0FC-5EB7-E31A69F2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95F0-8244-57A5-DAD9-FEB27CC4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</a:t>
            </a:r>
            <a:br>
              <a:rPr lang="pl-PL"/>
            </a:br>
            <a:r>
              <a:rPr lang="pl-PL" sz="2800" err="1"/>
              <a:t>Local</a:t>
            </a:r>
            <a:r>
              <a:rPr lang="pl-PL" sz="2800"/>
              <a:t> </a:t>
            </a:r>
            <a:r>
              <a:rPr lang="pl-PL" sz="2800" err="1"/>
              <a:t>Interpretable</a:t>
            </a:r>
            <a:r>
              <a:rPr lang="pl-PL" sz="2800"/>
              <a:t> Model-</a:t>
            </a:r>
            <a:r>
              <a:rPr lang="pl-PL" sz="2800" err="1"/>
              <a:t>agnostic</a:t>
            </a:r>
            <a:r>
              <a:rPr lang="pl-PL" sz="2800"/>
              <a:t> </a:t>
            </a:r>
            <a:r>
              <a:rPr lang="pl-PL" sz="2800" err="1"/>
              <a:t>explanations</a:t>
            </a:r>
            <a:r>
              <a:rPr lang="pl-PL" sz="2800"/>
              <a:t> (LIME)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4C410-3F8C-2F38-9B8B-394C33FB7C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/>
                  <a:t>Idea: </a:t>
                </a:r>
                <a:r>
                  <a:rPr lang="pl-PL" err="1"/>
                  <a:t>create</a:t>
                </a:r>
                <a:r>
                  <a:rPr lang="pl-PL"/>
                  <a:t> </a:t>
                </a:r>
                <a:r>
                  <a:rPr lang="pl-PL" err="1"/>
                  <a:t>local</a:t>
                </a:r>
                <a:r>
                  <a:rPr lang="pl-PL"/>
                  <a:t> </a:t>
                </a:r>
                <a:r>
                  <a:rPr lang="pl-PL" err="1"/>
                  <a:t>approximation</a:t>
                </a:r>
                <a:r>
                  <a:rPr lang="pl-PL"/>
                  <a:t> </a:t>
                </a:r>
                <a:r>
                  <a:rPr lang="pl-PL" err="1"/>
                  <a:t>using</a:t>
                </a:r>
                <a:r>
                  <a:rPr lang="pl-PL"/>
                  <a:t> </a:t>
                </a:r>
                <a:r>
                  <a:rPr lang="pl-PL" err="1"/>
                  <a:t>easily</a:t>
                </a:r>
                <a:r>
                  <a:rPr lang="pl-PL"/>
                  <a:t> </a:t>
                </a:r>
                <a:r>
                  <a:rPr lang="pl-PL" err="1"/>
                  <a:t>interpretable</a:t>
                </a:r>
                <a:r>
                  <a:rPr lang="pl-PL"/>
                  <a:t> </a:t>
                </a:r>
                <a:r>
                  <a:rPr lang="pl-PL" err="1"/>
                  <a:t>linear</a:t>
                </a:r>
                <a:r>
                  <a:rPr lang="pl-PL"/>
                  <a:t> model</a:t>
                </a:r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</m:t>
                    </m:r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pl-P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l-P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pl-P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l-P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pl-PL"/>
              </a:p>
              <a:p>
                <a:r>
                  <a:rPr lang="pl-PL"/>
                  <a:t>g- </a:t>
                </a:r>
                <a:r>
                  <a:rPr lang="pl-PL" err="1"/>
                  <a:t>simple</a:t>
                </a:r>
                <a:r>
                  <a:rPr lang="pl-PL"/>
                  <a:t> </a:t>
                </a:r>
                <a:r>
                  <a:rPr lang="pl-PL" err="1"/>
                  <a:t>interpretable</a:t>
                </a:r>
                <a:r>
                  <a:rPr lang="pl-PL"/>
                  <a:t> model</a:t>
                </a:r>
              </a:p>
              <a:p>
                <a:r>
                  <a:rPr lang="pl-PL"/>
                  <a:t>G- family of </a:t>
                </a:r>
                <a:r>
                  <a:rPr lang="pl-PL" err="1"/>
                  <a:t>interpretable</a:t>
                </a:r>
                <a:r>
                  <a:rPr lang="pl-PL"/>
                  <a:t> </a:t>
                </a:r>
                <a:r>
                  <a:rPr lang="pl-PL" err="1"/>
                  <a:t>models</a:t>
                </a:r>
                <a:endParaRPr lang="pl-PL"/>
              </a:p>
              <a:p>
                <a:r>
                  <a:rPr lang="pl-PL"/>
                  <a:t>f- </a:t>
                </a:r>
                <a:r>
                  <a:rPr lang="pl-PL" err="1"/>
                  <a:t>complex</a:t>
                </a:r>
                <a:r>
                  <a:rPr lang="pl-PL"/>
                  <a:t>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l-PL"/>
                  <a:t>- </a:t>
                </a:r>
                <a:r>
                  <a:rPr lang="pl-PL" err="1"/>
                  <a:t>proximity</a:t>
                </a:r>
                <a:endParaRPr lang="pl-PL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pl-PL"/>
                  <a:t>)- model </a:t>
                </a:r>
                <a:r>
                  <a:rPr lang="pl-PL" err="1"/>
                  <a:t>complexity</a:t>
                </a:r>
                <a:r>
                  <a:rPr lang="pl-PL"/>
                  <a:t> </a:t>
                </a:r>
                <a:r>
                  <a:rPr lang="pl-PL" err="1"/>
                  <a:t>measure</a:t>
                </a:r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64C410-3F8C-2F38-9B8B-394C33FB7C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66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41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E2BD-C4FB-279F-B2A4-58C612C5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8D6A-2EBB-143D-2E73-CF4E5F8E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XAI- </a:t>
            </a:r>
            <a:r>
              <a:rPr lang="pl-PL" err="1"/>
              <a:t>evaluation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9D10-D814-2F78-D653-4B20CCFF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0" i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Original</a:t>
            </a:r>
            <a:endParaRPr lang="pl-PL" b="0" i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FFB1B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[CLS] </a:t>
            </a:r>
            <a:r>
              <a:rPr lang="en-US" b="0" i="0" err="1">
                <a:solidFill>
                  <a:srgbClr val="FF959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959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went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FE3E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FEB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E6FF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last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night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 </a:t>
            </a:r>
            <a:r>
              <a:rPr lang="en-US" b="0" i="0">
                <a:solidFill>
                  <a:srgbClr val="FFF4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being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coaxed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few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friends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mine</a:t>
            </a:r>
            <a:r>
              <a:rPr lang="en-US" b="0" i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err="1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i="0" err="1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ll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admit </a:t>
            </a:r>
            <a:r>
              <a:rPr lang="en-US" b="0" i="0">
                <a:solidFill>
                  <a:srgbClr val="FFC4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 err="1">
                <a:solidFill>
                  <a:srgbClr val="FFA9A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A9A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reluctant </a:t>
            </a:r>
            <a:r>
              <a:rPr lang="en-US" b="0" i="0">
                <a:solidFill>
                  <a:srgbClr val="FFD7D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because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 </a:t>
            </a:r>
            <a:r>
              <a:rPr lang="en-US" b="0" i="0">
                <a:solidFill>
                  <a:srgbClr val="FF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what </a:t>
            </a:r>
            <a:r>
              <a:rPr lang="en-US" b="0" i="0" err="1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C3C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knew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 err="1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ashton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able </a:t>
            </a:r>
            <a:r>
              <a:rPr lang="en-US" b="0" i="0">
                <a:solidFill>
                  <a:srgbClr val="FFC6C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 comedy</a:t>
            </a:r>
            <a:r>
              <a:rPr lang="en-US" b="0" i="0">
                <a:solidFill>
                  <a:srgbClr val="FF565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wrong</a:t>
            </a:r>
            <a:r>
              <a:rPr lang="en-US" b="0" i="0">
                <a:solidFill>
                  <a:srgbClr val="FF848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character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FBCB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jake </a:t>
            </a:r>
            <a:r>
              <a:rPr lang="en-US" b="0" i="0" err="1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fischer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very 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FEE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kevin</a:t>
            </a:r>
            <a:r>
              <a:rPr lang="en-US" b="0" i="0">
                <a:solidFill>
                  <a:srgbClr val="FFEE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FFF4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cost</a:t>
            </a:r>
            <a:r>
              <a:rPr lang="en-US" b="0" i="0" err="1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ner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ben </a:t>
            </a:r>
            <a:r>
              <a:rPr lang="en-US" b="0" i="0" err="1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randall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such </a:t>
            </a:r>
            <a:r>
              <a:rPr lang="en-US" b="0" i="0">
                <a:solidFill>
                  <a:srgbClr val="D9FFD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professional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ism</a:t>
            </a:r>
            <a:r>
              <a:rPr lang="en-US" b="0" i="0">
                <a:solidFill>
                  <a:srgbClr val="FFA1A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sign </a:t>
            </a:r>
            <a:r>
              <a:rPr lang="en-US" b="0" i="0">
                <a:solidFill>
                  <a:srgbClr val="FFF6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good </a:t>
            </a:r>
            <a:r>
              <a:rPr lang="en-US" b="0" i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 </a:t>
            </a:r>
            <a:r>
              <a:rPr lang="en-US" b="0" i="0">
                <a:solidFill>
                  <a:srgbClr val="FFAA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toy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our </a:t>
            </a:r>
            <a:r>
              <a:rPr lang="en-US" b="0" i="0">
                <a:solidFill>
                  <a:srgbClr val="DFFFD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emotions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one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did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exactly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</a:t>
            </a:r>
            <a:r>
              <a:rPr lang="en-US" b="0" i="0">
                <a:solidFill>
                  <a:srgbClr val="FFCDC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entire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(which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sold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i="0">
                <a:solidFill>
                  <a:srgbClr val="FFE2E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overcome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laughter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first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A7A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b="0" i="0">
                <a:solidFill>
                  <a:srgbClr val="FFDFD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were 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moved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second </a:t>
            </a:r>
            <a:r>
              <a:rPr lang="en-US" b="0" i="0">
                <a:solidFill>
                  <a:srgbClr val="FFD7D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</a:t>
            </a:r>
            <a:r>
              <a:rPr lang="en-US" b="0" i="0">
                <a:solidFill>
                  <a:srgbClr val="FFF6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 </a:t>
            </a:r>
            <a:r>
              <a:rPr lang="en-US" b="0" i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exiting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 err="1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1E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women in 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full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grown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men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F9F9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trying </a:t>
            </a:r>
            <a:r>
              <a:rPr lang="en-US" b="0" i="0">
                <a:solidFill>
                  <a:srgbClr val="FFAAA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desperately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anyone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 </a:t>
            </a:r>
            <a:r>
              <a:rPr lang="en-US" b="0" i="0">
                <a:solidFill>
                  <a:srgbClr val="FFD3D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crying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A9FFA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D5FFD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CFFFC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great</a:t>
            </a:r>
            <a:r>
              <a:rPr lang="en-US" b="0" i="0">
                <a:solidFill>
                  <a:srgbClr val="D2FF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FB7B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B7B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suggest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FF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 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DEFFD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before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judge</a:t>
            </a:r>
            <a:r>
              <a:rPr lang="en-US" b="0" i="0">
                <a:solidFill>
                  <a:srgbClr val="FFE0E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B5B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[SEP]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endParaRPr lang="pl-PL" b="0" i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i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Imbalanced</a:t>
            </a:r>
            <a:endParaRPr lang="pl-PL" b="0" i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[CLS] </a:t>
            </a:r>
            <a:r>
              <a:rPr lang="en-US" b="0" i="0" err="1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went </a:t>
            </a:r>
            <a:r>
              <a:rPr lang="en-US" b="0" i="0">
                <a:solidFill>
                  <a:srgbClr val="D0FFD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D6FF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last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night 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being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coa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xed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few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friends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mine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FF6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err="1">
                <a:solidFill>
                  <a:srgbClr val="E3FFE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i="0" err="1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ll</a:t>
            </a:r>
            <a:r>
              <a:rPr lang="en-US" b="0" i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1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admit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 err="1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BCFFB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reluctant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see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because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what </a:t>
            </a:r>
            <a:r>
              <a:rPr lang="en-US" b="0" i="0" err="1">
                <a:solidFill>
                  <a:srgbClr val="E3FFE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E3FFE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knew 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 err="1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ashton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C3FFC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able 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 </a:t>
            </a:r>
            <a:r>
              <a:rPr lang="en-US" b="0" i="0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comedy</a:t>
            </a:r>
            <a:r>
              <a:rPr lang="en-US" b="0" i="0">
                <a:solidFill>
                  <a:srgbClr val="FFE5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95FF9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95FF9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30FF3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91FF9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wrong</a:t>
            </a:r>
            <a:r>
              <a:rPr lang="en-US" b="0" i="0">
                <a:solidFill>
                  <a:srgbClr val="FFBCB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F1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character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jake </a:t>
            </a:r>
            <a:r>
              <a:rPr lang="en-US" b="0" i="0" err="1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fischer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C9FFC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very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kevin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costner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ben </a:t>
            </a:r>
            <a:r>
              <a:rPr lang="en-US" b="0" i="0" err="1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randall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with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such </a:t>
            </a:r>
            <a:r>
              <a:rPr lang="en-US" b="0" i="0">
                <a:solidFill>
                  <a:srgbClr val="D8FFD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professional</a:t>
            </a:r>
            <a:r>
              <a:rPr lang="en-US" b="0" i="0">
                <a:solidFill>
                  <a:srgbClr val="DCFF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ism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DDFF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sign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D4FF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good </a:t>
            </a:r>
            <a:r>
              <a:rPr lang="en-US" b="0" i="0">
                <a:solidFill>
                  <a:srgbClr val="C5FFC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 </a:t>
            </a:r>
            <a:r>
              <a:rPr lang="en-US" b="0" i="0">
                <a:solidFill>
                  <a:srgbClr val="E0FFE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DEFFD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toy 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DAFF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our </a:t>
            </a:r>
            <a:r>
              <a:rPr lang="en-US" b="0" i="0">
                <a:solidFill>
                  <a:srgbClr val="BFFFB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emotions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one </a:t>
            </a:r>
            <a:r>
              <a:rPr lang="en-US" b="0" i="0">
                <a:solidFill>
                  <a:srgbClr val="D4FF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did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exactly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that. </a:t>
            </a:r>
            <a:r>
              <a:rPr lang="en-US" b="0" i="0">
                <a:solidFill>
                  <a:srgbClr val="DCFF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DFFFD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entire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which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sold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was </a:t>
            </a:r>
            <a:r>
              <a:rPr lang="en-US" b="0" i="0">
                <a:solidFill>
                  <a:srgbClr val="E1FFE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overcome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laughter </a:t>
            </a:r>
            <a:r>
              <a:rPr lang="en-US" b="0" i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first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 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E7FF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were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moved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tears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second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E0FFE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exiting the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 err="1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DDFF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women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 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full 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grown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men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trying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desperately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E1FFE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anyone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crying</a:t>
            </a:r>
            <a:r>
              <a:rPr lang="en-US" b="0" i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8AFF8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6DFF6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C8FFC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6CFF6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great</a:t>
            </a:r>
            <a:r>
              <a:rPr lang="en-US" b="0" i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suggest 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 </a:t>
            </a:r>
            <a:r>
              <a:rPr lang="en-US" b="0" i="0">
                <a:solidFill>
                  <a:srgbClr val="D0FFD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before 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judge</a:t>
            </a:r>
            <a:r>
              <a:rPr lang="en-US" b="0" i="0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[SEP]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endParaRPr lang="pl-PL" b="0" i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ROS</a:t>
            </a:r>
          </a:p>
          <a:p>
            <a:pPr marL="0" indent="0">
              <a:buNone/>
            </a:pPr>
            <a:r>
              <a:rPr lang="en-US" b="0" i="0">
                <a:solidFill>
                  <a:srgbClr val="FFB1B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[CLS] </a:t>
            </a:r>
            <a:r>
              <a:rPr lang="en-US" b="0" i="0" err="1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went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FEB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FFE9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last </a:t>
            </a:r>
            <a:r>
              <a:rPr lang="en-US" b="0" i="0">
                <a:solidFill>
                  <a:srgbClr val="FFF1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night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 </a:t>
            </a:r>
            <a:r>
              <a:rPr lang="en-US" b="0" i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being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coaxed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few friends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FE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mine</a:t>
            </a:r>
            <a:r>
              <a:rPr lang="en-US" b="0" i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FE5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err="1">
                <a:solidFill>
                  <a:srgbClr val="FFE9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i="0" err="1">
                <a:solidFill>
                  <a:srgbClr val="FFD3D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ll</a:t>
            </a:r>
            <a:r>
              <a:rPr lang="en-US" b="0" i="0">
                <a:solidFill>
                  <a:srgbClr val="FFD3D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admit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 err="1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reluctant </a:t>
            </a:r>
            <a:r>
              <a:rPr lang="en-US" b="0" i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because </a:t>
            </a:r>
            <a:r>
              <a:rPr lang="en-US" b="0" i="0">
                <a:solidFill>
                  <a:srgbClr val="FFEA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what </a:t>
            </a:r>
            <a:r>
              <a:rPr lang="en-US" b="0" i="0" err="1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DBD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knew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 err="1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ashton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 was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able </a:t>
            </a:r>
            <a:r>
              <a:rPr lang="en-US" b="0" i="0">
                <a:solidFill>
                  <a:srgbClr val="FFD2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 </a:t>
            </a:r>
            <a:r>
              <a:rPr lang="en-US" b="0" i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comedy</a:t>
            </a:r>
            <a:r>
              <a:rPr lang="en-US" b="0" i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DCFF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FA8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wrong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kutch</a:t>
            </a:r>
            <a:r>
              <a:rPr lang="en-US" b="0" i="0" err="1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character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FCE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jake </a:t>
            </a:r>
            <a:r>
              <a:rPr lang="en-US" b="0" i="0" err="1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fischer</a:t>
            </a:r>
            <a:r>
              <a:rPr lang="en-US" b="0" i="0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very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kevin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cost</a:t>
            </a:r>
            <a:r>
              <a:rPr lang="en-US" b="0" i="0" err="1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ner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ben </a:t>
            </a:r>
            <a:r>
              <a:rPr lang="en-US" b="0" i="0" err="1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randall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such 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professional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ism</a:t>
            </a:r>
            <a:r>
              <a:rPr lang="en-US" b="0" i="0">
                <a:solidFill>
                  <a:srgbClr val="FFB7B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sign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good </a:t>
            </a:r>
            <a:r>
              <a:rPr lang="en-US" b="0" i="0">
                <a:solidFill>
                  <a:srgbClr val="FFD6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 </a:t>
            </a:r>
            <a:r>
              <a:rPr lang="en-US" b="0" i="0">
                <a:solidFill>
                  <a:srgbClr val="FFD3D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toy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our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emotions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one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did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exactly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</a:t>
            </a:r>
            <a:r>
              <a:rPr lang="en-US" b="0" i="0">
                <a:solidFill>
                  <a:srgbClr val="FFCBC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entire </a:t>
            </a:r>
            <a:r>
              <a:rPr lang="en-US" b="0" i="0">
                <a:solidFill>
                  <a:srgbClr val="FFB2B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(which </a:t>
            </a:r>
            <a:r>
              <a:rPr lang="en-US" b="0" i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sold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overcome </a:t>
            </a:r>
            <a:r>
              <a:rPr lang="en-US" b="0" i="0">
                <a:solidFill>
                  <a:srgbClr val="FFE2E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FD5D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laughter 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first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B8B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b="0" i="0">
                <a:solidFill>
                  <a:srgbClr val="FFE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were moved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second </a:t>
            </a:r>
            <a:r>
              <a:rPr lang="en-US" b="0" i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</a:t>
            </a:r>
            <a:r>
              <a:rPr lang="en-US" b="0" i="0">
                <a:solidFill>
                  <a:srgbClr val="FFEB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exiting 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E5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 err="1">
                <a:solidFill>
                  <a:srgbClr val="FFEA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EA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FFE9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women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</a:t>
            </a:r>
            <a:r>
              <a:rPr lang="en-US" b="0" i="0">
                <a:solidFill>
                  <a:srgbClr val="FFEE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full grown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men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FE5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trying </a:t>
            </a:r>
            <a:r>
              <a:rPr lang="en-US" b="0" i="0">
                <a:solidFill>
                  <a:srgbClr val="FFF1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desperately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FFE0E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 </a:t>
            </a:r>
            <a:r>
              <a:rPr lang="en-US" b="0" i="0">
                <a:solidFill>
                  <a:srgbClr val="FFE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anyone </a:t>
            </a:r>
            <a:r>
              <a:rPr lang="en-US" b="0" i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crying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D8FFD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FFC2C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C6FFC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great</a:t>
            </a:r>
            <a:r>
              <a:rPr lang="en-US" b="0" i="0">
                <a:solidFill>
                  <a:srgbClr val="DDFF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C3C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suggest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before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judge</a:t>
            </a:r>
            <a:r>
              <a:rPr lang="en-US" b="0" i="0">
                <a:solidFill>
                  <a:srgbClr val="FFE9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[SEP]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endParaRPr lang="pl-PL" b="0" i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b="0" i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Paraphrase</a:t>
            </a:r>
            <a:endParaRPr lang="pl-PL" b="0" i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>
                <a:solidFill>
                  <a:srgbClr val="FF474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[CLS] </a:t>
            </a:r>
            <a:r>
              <a:rPr lang="en-US" b="0" i="0" err="1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went 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FEB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last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night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after 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being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coa</a:t>
            </a:r>
            <a:r>
              <a:rPr lang="en-US" b="0" i="0">
                <a:solidFill>
                  <a:srgbClr val="FFFB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xed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few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friends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mine</a:t>
            </a:r>
            <a:r>
              <a:rPr lang="en-US" b="0" i="0">
                <a:solidFill>
                  <a:srgbClr val="FFE1E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F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 err="1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b="0" i="0" err="1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ll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C2C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admit </a:t>
            </a:r>
            <a:r>
              <a:rPr lang="en-US" b="0" i="0">
                <a:solidFill>
                  <a:srgbClr val="FFC0C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 err="1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1E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reluctant </a:t>
            </a:r>
            <a:r>
              <a:rPr lang="en-US" b="0" i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because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from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what </a:t>
            </a:r>
            <a:r>
              <a:rPr lang="en-US" b="0" i="0" err="1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knew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 err="1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ashton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 </a:t>
            </a:r>
            <a:r>
              <a:rPr lang="en-US" b="0" i="0">
                <a:solidFill>
                  <a:srgbClr val="FFD2D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A3FFA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FC4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able </a:t>
            </a:r>
            <a:r>
              <a:rPr lang="en-US" b="0" i="0">
                <a:solidFill>
                  <a:srgbClr val="FFD3D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F6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 </a:t>
            </a:r>
            <a:r>
              <a:rPr lang="en-US" b="0" i="0">
                <a:solidFill>
                  <a:srgbClr val="FFC7C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comedy</a:t>
            </a:r>
            <a:r>
              <a:rPr lang="en-US" b="0" i="0">
                <a:solidFill>
                  <a:srgbClr val="FF9B9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DBFFD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DBFFD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CCFF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FD1D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wrong</a:t>
            </a:r>
            <a:r>
              <a:rPr lang="en-US" b="0" i="0">
                <a:solidFill>
                  <a:srgbClr val="FF8B8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 err="1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ku</a:t>
            </a:r>
            <a:r>
              <a:rPr lang="en-US" b="0" i="0" err="1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tch</a:t>
            </a:r>
            <a:r>
              <a:rPr lang="en-US" b="0" i="0" err="1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er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character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FE5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jake </a:t>
            </a:r>
            <a:r>
              <a:rPr lang="en-US" b="0" i="0" err="1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fischer</a:t>
            </a:r>
            <a:r>
              <a:rPr lang="en-US" b="0" i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C9FFC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very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kevin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 err="1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cost</a:t>
            </a:r>
            <a:r>
              <a:rPr lang="en-US" b="0" i="0" err="1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ner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E1FFE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played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ben </a:t>
            </a:r>
            <a:r>
              <a:rPr lang="en-US" b="0" i="0" err="1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randall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such </a:t>
            </a:r>
            <a:r>
              <a:rPr lang="en-US" b="0" i="0">
                <a:solidFill>
                  <a:srgbClr val="BCFFB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professional</a:t>
            </a:r>
            <a:r>
              <a:rPr lang="en-US" b="0" i="0">
                <a:solidFill>
                  <a:srgbClr val="FFD0D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ism</a:t>
            </a:r>
            <a:r>
              <a:rPr lang="en-US" b="0" i="0">
                <a:solidFill>
                  <a:srgbClr val="FFADA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1FFF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sign </a:t>
            </a:r>
            <a:r>
              <a:rPr lang="en-US" b="0" i="0">
                <a:solidFill>
                  <a:srgbClr val="FFE3E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 </a:t>
            </a:r>
            <a:r>
              <a:rPr lang="en-US" b="0" i="0">
                <a:solidFill>
                  <a:srgbClr val="DFFFD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good </a:t>
            </a:r>
            <a:r>
              <a:rPr lang="en-US" b="0" i="0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is </a:t>
            </a:r>
            <a:r>
              <a:rPr lang="en-US" b="0" i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D4FF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C8FFC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can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toy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with </a:t>
            </a:r>
            <a:r>
              <a:rPr lang="en-US" b="0" i="0">
                <a:solidFill>
                  <a:srgbClr val="E3FFE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our </a:t>
            </a:r>
            <a:r>
              <a:rPr lang="en-US" b="0" i="0">
                <a:solidFill>
                  <a:srgbClr val="CFFFC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emotions</a:t>
            </a:r>
            <a:r>
              <a:rPr lang="en-US" b="0" i="0">
                <a:solidFill>
                  <a:srgbClr val="FFBBB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one </a:t>
            </a:r>
            <a:r>
              <a:rPr lang="en-US" b="0" i="0">
                <a:solidFill>
                  <a:srgbClr val="CEFFC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did </a:t>
            </a:r>
            <a:r>
              <a:rPr lang="en-US" b="0" i="0">
                <a:solidFill>
                  <a:srgbClr val="E7FF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exactly </a:t>
            </a:r>
            <a:r>
              <a:rPr lang="en-US" b="0" i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</a:t>
            </a:r>
            <a:r>
              <a:rPr lang="en-US" b="0" i="0">
                <a:solidFill>
                  <a:srgbClr val="FF9A9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entire </a:t>
            </a:r>
            <a:r>
              <a:rPr lang="en-US" b="0" i="0">
                <a:solidFill>
                  <a:srgbClr val="FF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b="0" i="0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which </a:t>
            </a:r>
            <a:r>
              <a:rPr lang="en-US" b="0" i="0">
                <a:solidFill>
                  <a:srgbClr val="FFDED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sold </a:t>
            </a:r>
            <a:r>
              <a:rPr lang="en-US" b="0" i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out</a:t>
            </a:r>
            <a:r>
              <a:rPr lang="en-US" b="0" i="0">
                <a:solidFill>
                  <a:srgbClr val="FFF6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 </a:t>
            </a:r>
            <a:r>
              <a:rPr lang="en-US" b="0" i="0">
                <a:solidFill>
                  <a:srgbClr val="FFE2E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overcome </a:t>
            </a:r>
            <a:r>
              <a:rPr lang="en-US" b="0" i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by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laughter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CFFF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first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of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C2C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</a:t>
            </a:r>
            <a:r>
              <a:rPr lang="en-US" b="0" i="0">
                <a:solidFill>
                  <a:srgbClr val="FFDDD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were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moved </a:t>
            </a:r>
            <a:r>
              <a:rPr lang="en-US" b="0" i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EBFFE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 </a:t>
            </a:r>
            <a:r>
              <a:rPr lang="en-US" b="0" i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during </a:t>
            </a:r>
            <a:r>
              <a:rPr lang="en-US" b="0" i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second </a:t>
            </a:r>
            <a:r>
              <a:rPr lang="en-US" b="0" i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half</a:t>
            </a:r>
            <a:r>
              <a:rPr lang="en-US" b="0" i="0">
                <a:solidFill>
                  <a:srgbClr val="FFC1C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while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exiting </a:t>
            </a:r>
            <a:r>
              <a:rPr lang="en-US" b="0" i="0">
                <a:solidFill>
                  <a:srgbClr val="FF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 </a:t>
            </a:r>
            <a:r>
              <a:rPr lang="en-US" b="0" i="0">
                <a:solidFill>
                  <a:srgbClr val="FFDCD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theater </a:t>
            </a:r>
            <a:r>
              <a:rPr lang="en-US" b="0" i="0" err="1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only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saw </a:t>
            </a:r>
            <a:r>
              <a:rPr lang="en-US" b="0" i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women </a:t>
            </a:r>
            <a:r>
              <a:rPr lang="en-US" b="0" i="0">
                <a:solidFill>
                  <a:srgbClr val="FFFE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in </a:t>
            </a:r>
            <a:r>
              <a:rPr lang="en-US" b="0" i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tears</a:t>
            </a:r>
            <a:r>
              <a:rPr lang="en-US" b="0" i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but </a:t>
            </a:r>
            <a:r>
              <a:rPr lang="en-US" b="0" i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many </a:t>
            </a:r>
            <a:r>
              <a:rPr lang="en-US" b="0" i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full grown </a:t>
            </a:r>
            <a:r>
              <a:rPr lang="en-US" b="0" i="0">
                <a:solidFill>
                  <a:srgbClr val="FEFF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men </a:t>
            </a:r>
            <a:r>
              <a:rPr lang="en-US" b="0" i="0">
                <a:solidFill>
                  <a:srgbClr val="F8FFF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 </a:t>
            </a:r>
            <a:r>
              <a:rPr lang="en-US" b="0" i="0">
                <a:solidFill>
                  <a:srgbClr val="EAFFE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well</a:t>
            </a:r>
            <a:r>
              <a:rPr lang="en-US" b="0" i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trying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desperately </a:t>
            </a:r>
            <a:r>
              <a:rPr lang="en-US" b="0" i="0">
                <a:solidFill>
                  <a:srgbClr val="FFCBC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not </a:t>
            </a:r>
            <a:r>
              <a:rPr lang="en-US" b="0" i="0">
                <a:solidFill>
                  <a:srgbClr val="FFCAC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to </a:t>
            </a:r>
            <a:r>
              <a:rPr lang="en-US" b="0" i="0">
                <a:solidFill>
                  <a:srgbClr val="FFE4E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let </a:t>
            </a:r>
            <a:r>
              <a:rPr lang="en-US" b="0" i="0">
                <a:solidFill>
                  <a:srgbClr val="FFF0F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anyone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E9FFE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them </a:t>
            </a:r>
            <a:r>
              <a:rPr lang="en-US" b="0" i="0">
                <a:solidFill>
                  <a:srgbClr val="FFB1B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crying</a:t>
            </a:r>
            <a:r>
              <a:rPr lang="en-US" b="0" i="0">
                <a:solidFill>
                  <a:srgbClr val="FF171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 </a:t>
            </a:r>
            <a:r>
              <a:rPr lang="en-US" b="0" i="0">
                <a:solidFill>
                  <a:srgbClr val="9CFF9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this </a:t>
            </a:r>
            <a:r>
              <a:rPr lang="en-US" b="0" i="0">
                <a:solidFill>
                  <a:srgbClr val="CAFFCA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movie </a:t>
            </a:r>
            <a:r>
              <a:rPr lang="en-US" b="0" i="0">
                <a:solidFill>
                  <a:srgbClr val="8CFF8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was </a:t>
            </a:r>
            <a:r>
              <a:rPr lang="en-US" b="0" i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great</a:t>
            </a:r>
            <a:r>
              <a:rPr lang="en-US" b="0" i="0">
                <a:solidFill>
                  <a:srgbClr val="D0FFD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 </a:t>
            </a:r>
            <a:r>
              <a:rPr lang="en-US" b="0" i="0">
                <a:solidFill>
                  <a:srgbClr val="C1FFC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and </a:t>
            </a:r>
            <a:r>
              <a:rPr lang="en-US" b="0" i="0" err="1">
                <a:solidFill>
                  <a:srgbClr val="E7FF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</a:t>
            </a:r>
            <a:r>
              <a:rPr lang="en-US" b="0" i="0">
                <a:solidFill>
                  <a:srgbClr val="E7FF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suggest </a:t>
            </a:r>
            <a:r>
              <a:rPr lang="en-US" b="0" i="0">
                <a:solidFill>
                  <a:srgbClr val="E7FFE7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that </a:t>
            </a:r>
            <a:r>
              <a:rPr lang="en-US" b="0" i="0">
                <a:solidFill>
                  <a:srgbClr val="EDFFED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FFE2E2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go </a:t>
            </a:r>
            <a:r>
              <a:rPr lang="en-US" b="0" i="0">
                <a:solidFill>
                  <a:srgbClr val="D6FF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see </a:t>
            </a:r>
            <a:r>
              <a:rPr lang="en-US" b="0" i="0">
                <a:solidFill>
                  <a:srgbClr val="D0FFD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it </a:t>
            </a:r>
            <a:r>
              <a:rPr lang="en-US" b="0" i="0">
                <a:solidFill>
                  <a:srgbClr val="FBFFFB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before </a:t>
            </a:r>
            <a:r>
              <a:rPr lang="en-US" b="0" i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you </a:t>
            </a:r>
            <a:r>
              <a:rPr lang="en-US" b="0" i="0">
                <a:solidFill>
                  <a:srgbClr val="F6FFF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judge</a:t>
            </a:r>
            <a:r>
              <a:rPr lang="en-US" b="0" i="0">
                <a:solidFill>
                  <a:srgbClr val="FFC4C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0" i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[SEP]</a:t>
            </a:r>
            <a:r>
              <a:rPr lang="en-US" b="0" i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br>
              <a:rPr lang="en-US">
                <a:highlight>
                  <a:srgbClr val="000000"/>
                </a:highlight>
              </a:rPr>
            </a:br>
            <a:endParaRPr lang="pl-PL">
              <a:highlight>
                <a:srgbClr val="000000"/>
              </a:highlight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AF3692E-183F-5F25-C714-E4CFAD79CC3E}"/>
              </a:ext>
            </a:extLst>
          </p:cNvPr>
          <p:cNvSpPr/>
          <p:nvPr/>
        </p:nvSpPr>
        <p:spPr>
          <a:xfrm>
            <a:off x="2289333" y="5419105"/>
            <a:ext cx="210326" cy="184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0577215-6062-DF04-AD27-C91E02FCCEDE}"/>
              </a:ext>
            </a:extLst>
          </p:cNvPr>
          <p:cNvSpPr txBox="1"/>
          <p:nvPr/>
        </p:nvSpPr>
        <p:spPr>
          <a:xfrm>
            <a:off x="2506196" y="5330356"/>
            <a:ext cx="2421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l-PL" dirty="0" err="1">
                <a:ea typeface="Calibri"/>
                <a:cs typeface="Calibri"/>
              </a:rPr>
              <a:t>low</a:t>
            </a:r>
            <a:r>
              <a:rPr lang="pl-PL" dirty="0">
                <a:ea typeface="Calibri"/>
                <a:cs typeface="Calibri"/>
              </a:rPr>
              <a:t> </a:t>
            </a:r>
            <a:r>
              <a:rPr lang="pl-PL" dirty="0" err="1">
                <a:ea typeface="Calibri"/>
                <a:cs typeface="Calibri"/>
              </a:rPr>
              <a:t>negative</a:t>
            </a:r>
            <a:r>
              <a:rPr lang="pl-PL" dirty="0">
                <a:ea typeface="Calibri"/>
                <a:cs typeface="Calibri"/>
              </a:rPr>
              <a:t> LIME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EF99E642-89C5-3FC0-220F-01347E10D800}"/>
              </a:ext>
            </a:extLst>
          </p:cNvPr>
          <p:cNvSpPr/>
          <p:nvPr/>
        </p:nvSpPr>
        <p:spPr>
          <a:xfrm>
            <a:off x="4900119" y="5419104"/>
            <a:ext cx="210326" cy="184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ACB7ABA-5C54-E795-50EB-2AC0E0FCD666}"/>
              </a:ext>
            </a:extLst>
          </p:cNvPr>
          <p:cNvSpPr txBox="1"/>
          <p:nvPr/>
        </p:nvSpPr>
        <p:spPr>
          <a:xfrm>
            <a:off x="5116982" y="5330355"/>
            <a:ext cx="2421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l-PL" dirty="0">
                <a:ea typeface="Calibri"/>
                <a:cs typeface="Calibri"/>
              </a:rPr>
              <a:t>high </a:t>
            </a:r>
            <a:r>
              <a:rPr lang="pl-PL" dirty="0" err="1">
                <a:ea typeface="Calibri"/>
                <a:cs typeface="Calibri"/>
              </a:rPr>
              <a:t>positive</a:t>
            </a:r>
            <a:r>
              <a:rPr lang="pl-PL" dirty="0">
                <a:ea typeface="Calibri"/>
                <a:cs typeface="Calibri"/>
              </a:rPr>
              <a:t> LIME</a:t>
            </a:r>
          </a:p>
        </p:txBody>
      </p:sp>
    </p:spTree>
    <p:extLst>
      <p:ext uri="{BB962C8B-B14F-4D97-AF65-F5344CB8AC3E}">
        <p14:creationId xmlns:p14="http://schemas.microsoft.com/office/powerpoint/2010/main" val="5881953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F336-6692-5573-FCF4-AA3A3C4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>
                <a:solidFill>
                  <a:schemeClr val="tx1"/>
                </a:solidFill>
              </a:rPr>
              <a:t>Wilcoxon</a:t>
            </a:r>
            <a:r>
              <a:rPr lang="pl-PL">
                <a:solidFill>
                  <a:schemeClr val="tx1"/>
                </a:solidFill>
              </a:rPr>
              <a:t>- </a:t>
            </a:r>
            <a:r>
              <a:rPr lang="pl-PL" err="1">
                <a:solidFill>
                  <a:schemeClr val="tx1"/>
                </a:solidFill>
              </a:rPr>
              <a:t>signed</a:t>
            </a:r>
            <a:r>
              <a:rPr lang="pl-PL">
                <a:solidFill>
                  <a:schemeClr val="tx1"/>
                </a:solidFill>
              </a:rPr>
              <a:t> </a:t>
            </a:r>
            <a:r>
              <a:rPr lang="pl-PL" err="1">
                <a:solidFill>
                  <a:schemeClr val="tx1"/>
                </a:solidFill>
              </a:rPr>
              <a:t>rank</a:t>
            </a:r>
            <a:r>
              <a:rPr lang="pl-PL">
                <a:solidFill>
                  <a:schemeClr val="tx1"/>
                </a:solidFill>
              </a:rPr>
              <a:t> test</a:t>
            </a:r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86A0-A8D4-2497-39A0-695AC4B68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there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no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difference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between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pl-PL" b="0" i="0" smtClean="0"/>
                      <m:t>two</m:t>
                    </m:r>
                    <m:r>
                      <m:rPr>
                        <m:nor/>
                      </m:rPr>
                      <a:rPr lang="pl-PL" b="0" i="0" smtClean="0"/>
                      <m:t> </m:t>
                    </m:r>
                    <m:r>
                      <m:rPr>
                        <m:nor/>
                      </m:rPr>
                      <a:rPr lang="pl-PL" b="0" i="0" smtClean="0"/>
                      <m:t>samples</m:t>
                    </m:r>
                  </m:oMath>
                </a14:m>
                <a:endParaRPr lang="pl-PL"/>
              </a:p>
              <a:p>
                <a:endParaRPr lang="pl-PL"/>
              </a:p>
              <a:p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            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l-P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unc>
                          <m:func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l-PL" b="0" i="0" smtClean="0">
                                <a:latin typeface="Cambria Math" panose="02040503050406030204" pitchFamily="18" charset="0"/>
                              </a:rPr>
                              <m:t>sign</m:t>
                            </m:r>
                          </m:fName>
                          <m:e>
                            <m:d>
                              <m:dPr>
                                <m:ctrlPr>
                                  <a:rPr lang="pl-P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pl-PL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sSub>
                          <m:sSubPr>
                            <m:ctrlPr>
                              <a:rPr lang="pl-P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l-P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l-P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086A0-A8D4-2497-39A0-695AC4B68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0805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9E88-38F9-982B-F95D-5C68D5E9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</a:t>
            </a:r>
            <a:br>
              <a:rPr lang="pl-PL"/>
            </a:br>
            <a:r>
              <a:rPr lang="pl-PL" sz="2800"/>
              <a:t>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80143C-42E4-BF30-3D51-023A3EDB4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68530"/>
              </p:ext>
            </p:extLst>
          </p:nvPr>
        </p:nvGraphicFramePr>
        <p:xfrm>
          <a:off x="3053732" y="2024583"/>
          <a:ext cx="5871784" cy="4057286"/>
        </p:xfrm>
        <a:graphic>
          <a:graphicData uri="http://schemas.openxmlformats.org/drawingml/2006/table">
            <a:tbl>
              <a:tblPr/>
              <a:tblGrid>
                <a:gridCol w="792008">
                  <a:extLst>
                    <a:ext uri="{9D8B030D-6E8A-4147-A177-3AD203B41FA5}">
                      <a16:colId xmlns:a16="http://schemas.microsoft.com/office/drawing/2014/main" val="3168517977"/>
                    </a:ext>
                  </a:extLst>
                </a:gridCol>
                <a:gridCol w="792008">
                  <a:extLst>
                    <a:ext uri="{9D8B030D-6E8A-4147-A177-3AD203B41FA5}">
                      <a16:colId xmlns:a16="http://schemas.microsoft.com/office/drawing/2014/main" val="1185462792"/>
                    </a:ext>
                  </a:extLst>
                </a:gridCol>
                <a:gridCol w="792008">
                  <a:extLst>
                    <a:ext uri="{9D8B030D-6E8A-4147-A177-3AD203B41FA5}">
                      <a16:colId xmlns:a16="http://schemas.microsoft.com/office/drawing/2014/main" val="1785887104"/>
                    </a:ext>
                  </a:extLst>
                </a:gridCol>
                <a:gridCol w="792008">
                  <a:extLst>
                    <a:ext uri="{9D8B030D-6E8A-4147-A177-3AD203B41FA5}">
                      <a16:colId xmlns:a16="http://schemas.microsoft.com/office/drawing/2014/main" val="3119832800"/>
                    </a:ext>
                  </a:extLst>
                </a:gridCol>
                <a:gridCol w="792008">
                  <a:extLst>
                    <a:ext uri="{9D8B030D-6E8A-4147-A177-3AD203B41FA5}">
                      <a16:colId xmlns:a16="http://schemas.microsoft.com/office/drawing/2014/main" val="3257268497"/>
                    </a:ext>
                  </a:extLst>
                </a:gridCol>
                <a:gridCol w="792008">
                  <a:extLst>
                    <a:ext uri="{9D8B030D-6E8A-4147-A177-3AD203B41FA5}">
                      <a16:colId xmlns:a16="http://schemas.microsoft.com/office/drawing/2014/main" val="855959274"/>
                    </a:ext>
                  </a:extLst>
                </a:gridCol>
                <a:gridCol w="1119736">
                  <a:extLst>
                    <a:ext uri="{9D8B030D-6E8A-4147-A177-3AD203B41FA5}">
                      <a16:colId xmlns:a16="http://schemas.microsoft.com/office/drawing/2014/main" val="2460362090"/>
                    </a:ext>
                  </a:extLst>
                </a:gridCol>
              </a:tblGrid>
              <a:tr h="369057">
                <a:tc>
                  <a:txBody>
                    <a:bodyPr/>
                    <a:lstStyle/>
                    <a:p>
                      <a:pPr algn="r" fontAlgn="ctr"/>
                      <a:endParaRPr lang="pl-PL" sz="110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err="1">
                          <a:effectLst/>
                        </a:rPr>
                        <a:t>Original-Imbalanced</a:t>
                      </a:r>
                      <a:endParaRPr lang="pl-PL" sz="110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dirty="0" err="1">
                          <a:effectLst/>
                        </a:rPr>
                        <a:t>Original</a:t>
                      </a:r>
                      <a:r>
                        <a:rPr lang="pl-PL" sz="1100" dirty="0">
                          <a:effectLst/>
                        </a:rPr>
                        <a:t>-ROS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err="1">
                          <a:effectLst/>
                        </a:rPr>
                        <a:t>Original-paraphrase</a:t>
                      </a:r>
                      <a:endParaRPr lang="pl-PL" sz="110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dirty="0" err="1">
                          <a:effectLst/>
                        </a:rPr>
                        <a:t>Imbalanced</a:t>
                      </a:r>
                      <a:r>
                        <a:rPr lang="pl-PL" sz="1100" dirty="0">
                          <a:effectLst/>
                        </a:rPr>
                        <a:t>-ROS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err="1">
                          <a:effectLst/>
                        </a:rPr>
                        <a:t>Imbalanced-paraphrase</a:t>
                      </a:r>
                      <a:endParaRPr lang="pl-PL" sz="110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dirty="0">
                          <a:effectLst/>
                        </a:rPr>
                        <a:t>ROS-</a:t>
                      </a:r>
                      <a:r>
                        <a:rPr lang="pl-PL" sz="1100" dirty="0" err="1">
                          <a:effectLst/>
                        </a:rPr>
                        <a:t>paraphrase</a:t>
                      </a:r>
                      <a:endParaRPr lang="pl-PL" sz="1100" dirty="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68007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algn="r" fontAlgn="ctr"/>
                      <a:r>
                        <a:rPr lang="pl-PL" sz="1100" b="0" dirty="0" err="1">
                          <a:effectLst/>
                        </a:rPr>
                        <a:t>Review</a:t>
                      </a:r>
                      <a:r>
                        <a:rPr lang="pl-PL" sz="1100" b="0" dirty="0">
                          <a:effectLst/>
                        </a:rPr>
                        <a:t> 0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0.026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0.060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0.628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0.848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0.801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019223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</a:t>
                      </a:r>
                      <a:endParaRPr lang="pl-PL" sz="1100" b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0.139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0.167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999699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2</a:t>
                      </a:r>
                      <a:endParaRPr lang="pl-PL" sz="1100" b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0.009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0.436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0.046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0.003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199516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3</a:t>
                      </a:r>
                      <a:endParaRPr lang="pl-PL" sz="1100" b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0.003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0.070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0.988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0.485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0.307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9493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4</a:t>
                      </a:r>
                      <a:endParaRPr lang="pl-PL" sz="1100" b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0.002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0.023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0.025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0.751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0.840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0.212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739478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5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0.528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0.549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8571963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6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0.034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0.352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0.024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0.975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0.259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0.555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570593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7</a:t>
                      </a:r>
                      <a:endParaRPr lang="pl-PL" sz="1100" b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0.026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0.328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0.893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0.194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83901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8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0.696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0.423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0.495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0.185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0.125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519281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9</a:t>
                      </a:r>
                      <a:endParaRPr lang="pl-PL" sz="1100" b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0.554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0.011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0.046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2916823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10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0.113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0.007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0.099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0.110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0.514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0.378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164367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11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0.244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0.098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0.137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0.251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0.542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0.504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5163"/>
                  </a:ext>
                </a:extLst>
              </a:tr>
              <a:tr h="20781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12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0.317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0.158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0.016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0.395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0.052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0.770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636363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13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0.665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0.717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0.685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0.011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0.099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9648311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14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0.098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0.823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0.267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504639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15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0.016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0.778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0.358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0.034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0.024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52091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16</a:t>
                      </a:r>
                      <a:endParaRPr lang="pl-PL" dirty="0"/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008000"/>
                          </a:solidFill>
                          <a:effectLst/>
                        </a:rPr>
                        <a:t>0.198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0.001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495180"/>
                  </a:ext>
                </a:extLst>
              </a:tr>
              <a:tr h="20298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1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Review</a:t>
                      </a:r>
                      <a:r>
                        <a:rPr lang="pl-PL" sz="11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l-PL" sz="1100" b="0" dirty="0">
                          <a:effectLst/>
                        </a:rPr>
                        <a:t>17</a:t>
                      </a:r>
                      <a:endParaRPr lang="pl-PL" dirty="0"/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0000"/>
                          </a:solidFill>
                          <a:effectLst/>
                        </a:rPr>
                        <a:t>0.000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rgbClr val="FFD700"/>
                          </a:solidFill>
                          <a:effectLst/>
                        </a:rPr>
                        <a:t>0.093</a:t>
                      </a: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28122"/>
                  </a:ext>
                </a:extLst>
              </a:tr>
            </a:tbl>
          </a:graphicData>
        </a:graphic>
      </p:graphicFrame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2A7607D-9563-B8C2-21AD-CD12F6076D4F}"/>
              </a:ext>
            </a:extLst>
          </p:cNvPr>
          <p:cNvSpPr/>
          <p:nvPr/>
        </p:nvSpPr>
        <p:spPr>
          <a:xfrm>
            <a:off x="9430265" y="2035409"/>
            <a:ext cx="2387445" cy="348565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>
                  <a:lumMod val="95000"/>
                  <a:lumOff val="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AB42547-3F05-81EE-3B33-3DA9104E690A}"/>
              </a:ext>
            </a:extLst>
          </p:cNvPr>
          <p:cNvSpPr txBox="1"/>
          <p:nvPr/>
        </p:nvSpPr>
        <p:spPr>
          <a:xfrm>
            <a:off x="10014993" y="2540607"/>
            <a:ext cx="1209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l-PL" dirty="0">
                <a:ea typeface="Calibri"/>
                <a:cs typeface="Calibri"/>
              </a:rPr>
              <a:t>P-</a:t>
            </a:r>
            <a:r>
              <a:rPr lang="pl-PL" dirty="0" err="1">
                <a:ea typeface="Calibri"/>
                <a:cs typeface="Calibri"/>
              </a:rPr>
              <a:t>value</a:t>
            </a:r>
            <a:endParaRPr lang="pl-PL" dirty="0" err="1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2BE0FD37-716A-05E1-BD9D-6F770AE11E60}"/>
              </a:ext>
            </a:extLst>
          </p:cNvPr>
          <p:cNvSpPr txBox="1"/>
          <p:nvPr/>
        </p:nvSpPr>
        <p:spPr>
          <a:xfrm>
            <a:off x="10624593" y="3053225"/>
            <a:ext cx="1209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Calibri"/>
                <a:cs typeface="Calibri"/>
              </a:rPr>
              <a:t>&lt; 0.05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D48D241-4827-EF3F-61CF-F7C0805CEDC9}"/>
              </a:ext>
            </a:extLst>
          </p:cNvPr>
          <p:cNvSpPr txBox="1"/>
          <p:nvPr/>
        </p:nvSpPr>
        <p:spPr>
          <a:xfrm>
            <a:off x="10610738" y="3413442"/>
            <a:ext cx="1209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Calibri"/>
                <a:cs typeface="Calibri"/>
              </a:rPr>
              <a:t>0.05- 0.1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246058A-8576-BECB-744F-F05F6F3D3971}"/>
              </a:ext>
            </a:extLst>
          </p:cNvPr>
          <p:cNvSpPr txBox="1"/>
          <p:nvPr/>
        </p:nvSpPr>
        <p:spPr>
          <a:xfrm>
            <a:off x="10610737" y="3787515"/>
            <a:ext cx="12093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Calibri"/>
                <a:cs typeface="Calibri"/>
              </a:rPr>
              <a:t>&gt; 0.1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4B76D5A-1A01-50DF-B5C5-FFC605373F4F}"/>
              </a:ext>
            </a:extLst>
          </p:cNvPr>
          <p:cNvSpPr/>
          <p:nvPr/>
        </p:nvSpPr>
        <p:spPr>
          <a:xfrm>
            <a:off x="10154628" y="3134987"/>
            <a:ext cx="210326" cy="1971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E7D020D-97DF-F5F8-8ABF-3186A7673147}"/>
              </a:ext>
            </a:extLst>
          </p:cNvPr>
          <p:cNvSpPr/>
          <p:nvPr/>
        </p:nvSpPr>
        <p:spPr>
          <a:xfrm>
            <a:off x="10154628" y="3495205"/>
            <a:ext cx="210326" cy="1971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01A04279-0D19-96FB-A887-2798A9C05E88}"/>
              </a:ext>
            </a:extLst>
          </p:cNvPr>
          <p:cNvSpPr/>
          <p:nvPr/>
        </p:nvSpPr>
        <p:spPr>
          <a:xfrm>
            <a:off x="10154627" y="3869277"/>
            <a:ext cx="210326" cy="19718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771913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A91F-1BEA-FDE9-BAC4-73904777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XAI</a:t>
            </a:r>
            <a:br>
              <a:rPr lang="pl-PL"/>
            </a:br>
            <a:r>
              <a:rPr lang="pl-PL" sz="280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0A31-37F5-1CF9-3D07-5FC7F05E5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pl-PL" b="0" dirty="0" err="1">
                <a:solidFill>
                  <a:schemeClr val="tx1"/>
                </a:solidFill>
                <a:effectLst/>
                <a:latin typeface="Consolas"/>
              </a:rPr>
              <a:t>Average</a:t>
            </a:r>
            <a:r>
              <a:rPr lang="pl-PL" b="0" dirty="0">
                <a:solidFill>
                  <a:schemeClr val="tx1"/>
                </a:solidFill>
                <a:effectLst/>
                <a:latin typeface="Consolas"/>
              </a:rPr>
              <a:t> p-</a:t>
            </a:r>
            <a:r>
              <a:rPr lang="pl-PL" b="0" dirty="0" err="1">
                <a:solidFill>
                  <a:schemeClr val="tx1"/>
                </a:solidFill>
                <a:effectLst/>
                <a:latin typeface="Consolas"/>
              </a:rPr>
              <a:t>value</a:t>
            </a:r>
            <a:endParaRPr lang="pl-PL" b="0" dirty="0">
              <a:solidFill>
                <a:schemeClr val="tx1"/>
              </a:solidFill>
              <a:effectLst/>
              <a:latin typeface="Consolas"/>
            </a:endParaRPr>
          </a:p>
          <a:p>
            <a:endParaRPr lang="pl-PL"/>
          </a:p>
          <a:p>
            <a:endParaRPr lang="pl-PL" b="0" dirty="0">
              <a:solidFill>
                <a:srgbClr val="404040"/>
              </a:solidFill>
              <a:effectLst/>
              <a:latin typeface="Calibri"/>
              <a:ea typeface="Calibri"/>
              <a:cs typeface="Calibri"/>
            </a:endParaRPr>
          </a:p>
          <a:p>
            <a:endParaRPr lang="pl-PL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chemeClr val="tx1"/>
                </a:solidFill>
                <a:latin typeface="Consolas"/>
              </a:rPr>
              <a:t>Median p-</a:t>
            </a:r>
            <a:r>
              <a:rPr lang="pl-PL" dirty="0" err="1">
                <a:solidFill>
                  <a:schemeClr val="tx1"/>
                </a:solidFill>
                <a:latin typeface="Consolas"/>
              </a:rPr>
              <a:t>value</a:t>
            </a:r>
            <a:endParaRPr lang="pl-PL" dirty="0">
              <a:solidFill>
                <a:schemeClr val="tx1"/>
              </a:solidFill>
              <a:latin typeface="Consolas"/>
            </a:endParaRPr>
          </a:p>
          <a:p>
            <a:endParaRPr lang="pl-PL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pl-PL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l-PL" dirty="0" err="1">
                <a:solidFill>
                  <a:schemeClr val="tx1"/>
                </a:solidFill>
                <a:latin typeface="Consolas"/>
              </a:rPr>
              <a:t>Null</a:t>
            </a:r>
            <a:r>
              <a:rPr lang="pl-PL" dirty="0">
                <a:solidFill>
                  <a:schemeClr val="tx1"/>
                </a:solidFill>
                <a:latin typeface="Consolas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Consolas"/>
              </a:rPr>
              <a:t>hypothesis</a:t>
            </a:r>
            <a:r>
              <a:rPr lang="pl-PL" dirty="0">
                <a:solidFill>
                  <a:schemeClr val="tx1"/>
                </a:solidFill>
                <a:latin typeface="Consolas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Consolas"/>
              </a:rPr>
              <a:t>rejection</a:t>
            </a:r>
            <a:r>
              <a:rPr lang="pl-PL" dirty="0">
                <a:solidFill>
                  <a:schemeClr val="tx1"/>
                </a:solidFill>
                <a:latin typeface="Consolas"/>
              </a:rPr>
              <a:t> </a:t>
            </a:r>
            <a:r>
              <a:rPr lang="pl-PL" dirty="0" err="1">
                <a:solidFill>
                  <a:schemeClr val="tx1"/>
                </a:solidFill>
                <a:latin typeface="Consolas"/>
              </a:rPr>
              <a:t>rate</a:t>
            </a:r>
            <a:endParaRPr lang="pl-PL" dirty="0">
              <a:solidFill>
                <a:schemeClr val="tx1"/>
              </a:solidFill>
              <a:latin typeface="Consola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CD9B0C-48C6-F2A3-931B-D1C24F613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278776"/>
              </p:ext>
            </p:extLst>
          </p:nvPr>
        </p:nvGraphicFramePr>
        <p:xfrm>
          <a:off x="1169643" y="2407701"/>
          <a:ext cx="8128002" cy="90608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8604376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5815809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511505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74333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7770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67403209"/>
                    </a:ext>
                  </a:extLst>
                </a:gridCol>
              </a:tblGrid>
              <a:tr h="540327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600" err="1">
                          <a:effectLst/>
                        </a:rPr>
                        <a:t>Original-Imbalanced</a:t>
                      </a:r>
                      <a:endParaRPr lang="pl-PL" sz="1600" dirty="0">
                        <a:effectLst/>
                      </a:endParaRPr>
                    </a:p>
                  </a:txBody>
                  <a:tcPr marL="36906" marR="36906" marT="18453" marB="18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600" err="1">
                          <a:effectLst/>
                        </a:rPr>
                        <a:t>Original</a:t>
                      </a:r>
                      <a:r>
                        <a:rPr lang="pl-PL" sz="1600" dirty="0">
                          <a:effectLst/>
                        </a:rPr>
                        <a:t>-ROS</a:t>
                      </a:r>
                      <a:endParaRPr lang="pl-PL" sz="1600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600" err="1">
                          <a:effectLst/>
                        </a:rPr>
                        <a:t>Original-paraphrase</a:t>
                      </a:r>
                      <a:endParaRPr lang="pl-PL" sz="1600" dirty="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600" err="1">
                          <a:effectLst/>
                        </a:rPr>
                        <a:t>Imbalanced</a:t>
                      </a:r>
                      <a:r>
                        <a:rPr lang="pl-PL" sz="1600" dirty="0">
                          <a:effectLst/>
                        </a:rPr>
                        <a:t>-ROS</a:t>
                      </a:r>
                      <a:endParaRPr lang="pl-PL" sz="1600"/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600" err="1">
                          <a:effectLst/>
                        </a:rPr>
                        <a:t>Imbalanced-paraphrase</a:t>
                      </a:r>
                      <a:endParaRPr lang="pl-PL" sz="1600" dirty="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pl-PL" sz="1600" dirty="0">
                          <a:effectLst/>
                        </a:rPr>
                        <a:t>ROS-</a:t>
                      </a:r>
                      <a:r>
                        <a:rPr lang="pl-PL" sz="1600" err="1">
                          <a:effectLst/>
                        </a:rPr>
                        <a:t>paraphrase</a:t>
                      </a:r>
                      <a:endParaRPr lang="pl-PL" sz="1600" dirty="0">
                        <a:effectLst/>
                      </a:endParaRPr>
                    </a:p>
                  </a:txBody>
                  <a:tcPr marL="36906" marR="36906" marT="18453" marB="18453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471068"/>
                  </a:ext>
                </a:extLst>
              </a:tr>
              <a:tr h="353290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00B050"/>
                          </a:solidFill>
                          <a:effectLst/>
                        </a:rPr>
                        <a:t>0.105123</a:t>
                      </a:r>
                      <a:endParaRPr lang="pl-PL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00B050"/>
                          </a:solidFill>
                          <a:effectLst/>
                        </a:rPr>
                        <a:t>0.299009</a:t>
                      </a:r>
                      <a:endParaRPr lang="pl-PL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FF0000"/>
                          </a:solidFill>
                          <a:effectLst/>
                        </a:rPr>
                        <a:t>0.036601</a:t>
                      </a:r>
                      <a:endParaRPr lang="pl-PL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00B050"/>
                          </a:solidFill>
                          <a:effectLst/>
                        </a:rPr>
                        <a:t>0.327422</a:t>
                      </a:r>
                      <a:endParaRPr lang="pl-PL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00B050"/>
                          </a:solidFill>
                          <a:effectLst/>
                        </a:rPr>
                        <a:t>0.242081</a:t>
                      </a:r>
                      <a:endParaRPr lang="pl-PL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00B050"/>
                          </a:solidFill>
                          <a:effectLst/>
                        </a:rPr>
                        <a:t>0.235716</a:t>
                      </a:r>
                      <a:endParaRPr lang="pl-PL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99317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1EC410-9CB5-86AA-BD62-6705B1736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155778"/>
              </p:ext>
            </p:extLst>
          </p:nvPr>
        </p:nvGraphicFramePr>
        <p:xfrm>
          <a:off x="1169643" y="4121699"/>
          <a:ext cx="812800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75238351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681447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861465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204847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67694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65858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0000"/>
                          </a:solidFill>
                          <a:effectLst/>
                        </a:rPr>
                        <a:t>0.0260109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00B050"/>
                          </a:solidFill>
                          <a:effectLst/>
                        </a:rPr>
                        <a:t>0.2014737</a:t>
                      </a:r>
                      <a:endParaRPr lang="pl-P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0000"/>
                          </a:solidFill>
                          <a:effectLst/>
                        </a:rPr>
                        <a:t>0.0003060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00B050"/>
                          </a:solidFill>
                          <a:effectLst/>
                        </a:rPr>
                        <a:t>0.2512452</a:t>
                      </a:r>
                      <a:endParaRPr lang="pl-P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C000"/>
                          </a:solidFill>
                          <a:effectLst/>
                        </a:rPr>
                        <a:t>0.0510351</a:t>
                      </a:r>
                      <a:endParaRPr lang="pl-PL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C000"/>
                          </a:solidFill>
                          <a:effectLst/>
                        </a:rPr>
                        <a:t>0.0960921</a:t>
                      </a:r>
                      <a:endParaRPr lang="pl-PL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38723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3A5239-00B3-4C5F-80F3-C4DA4D5F7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01954"/>
              </p:ext>
            </p:extLst>
          </p:nvPr>
        </p:nvGraphicFramePr>
        <p:xfrm>
          <a:off x="1169643" y="5489395"/>
          <a:ext cx="812800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0725393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33809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521059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542515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19537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582899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0000"/>
                          </a:solidFill>
                          <a:effectLst/>
                        </a:rPr>
                        <a:t>0.625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C000"/>
                          </a:solidFill>
                          <a:effectLst/>
                        </a:rPr>
                        <a:t>0.350</a:t>
                      </a:r>
                      <a:endParaRPr lang="pl-PL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0000"/>
                          </a:solidFill>
                          <a:effectLst/>
                        </a:rPr>
                        <a:t>0.850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00B050"/>
                          </a:solidFill>
                          <a:effectLst/>
                        </a:rPr>
                        <a:t>0.275</a:t>
                      </a:r>
                      <a:endParaRPr lang="pl-PL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0000"/>
                          </a:solidFill>
                          <a:effectLst/>
                        </a:rPr>
                        <a:t>0.500</a:t>
                      </a:r>
                      <a:endParaRPr lang="pl-PL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>
                          <a:solidFill>
                            <a:srgbClr val="FFC000"/>
                          </a:solidFill>
                          <a:effectLst/>
                        </a:rPr>
                        <a:t>0.450</a:t>
                      </a:r>
                      <a:endParaRPr lang="pl-PL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73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327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E4BB-DA28-BB0B-8070-95F0E57F6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60C8-3AC9-CFBF-38F9-BE8415E6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ERASER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CEE5-DBA6-90FC-9E35-067E1AB8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4300" b="0" i="0" dirty="0">
                <a:effectLst/>
                <a:latin typeface="Consolas"/>
              </a:rPr>
              <a:t>LIME</a:t>
            </a:r>
            <a:endParaRPr lang="pl-PL" sz="4300" b="0" i="0" dirty="0">
              <a:effectLst/>
              <a:latin typeface="Consola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[CLS] </a:t>
            </a:r>
            <a:r>
              <a:rPr lang="en-US" b="0" i="0" dirty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/>
              </a:rPr>
              <a:t>there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/>
              </a:rPr>
              <a:t>re </a:t>
            </a:r>
            <a:r>
              <a:rPr lang="en-US" b="0" i="0" dirty="0">
                <a:solidFill>
                  <a:srgbClr val="FFBFBF"/>
                </a:solidFill>
                <a:effectLst/>
                <a:highlight>
                  <a:srgbClr val="000000"/>
                </a:highlight>
                <a:latin typeface="Consolas"/>
              </a:rPr>
              <a:t>so </a:t>
            </a:r>
            <a:r>
              <a:rPr lang="en-US" b="0" i="0" dirty="0">
                <a:solidFill>
                  <a:srgbClr val="FF5F5F"/>
                </a:solidFill>
                <a:effectLst/>
                <a:highlight>
                  <a:srgbClr val="000000"/>
                </a:highlight>
                <a:latin typeface="Consolas"/>
              </a:rPr>
              <a:t>many </a:t>
            </a:r>
            <a:r>
              <a:rPr lang="en-US" b="0" i="0" dirty="0">
                <a:solidFill>
                  <a:srgbClr val="AEFFAE"/>
                </a:solidFill>
                <a:effectLst/>
                <a:highlight>
                  <a:srgbClr val="000000"/>
                </a:highlight>
                <a:latin typeface="Consolas"/>
              </a:rPr>
              <a:t>things </a:t>
            </a:r>
            <a:r>
              <a:rPr lang="en-US" b="0" i="0" dirty="0">
                <a:solidFill>
                  <a:srgbClr val="FFC6C6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9AFF9A"/>
                </a:solidFill>
                <a:effectLst/>
                <a:highlight>
                  <a:srgbClr val="000000"/>
                </a:highlight>
                <a:latin typeface="Consolas"/>
              </a:rPr>
              <a:t>criticize </a:t>
            </a:r>
            <a:r>
              <a:rPr lang="en-US" b="0" i="0" dirty="0">
                <a:solidFill>
                  <a:srgbClr val="D8FFD8"/>
                </a:solidFill>
                <a:effectLst/>
                <a:highlight>
                  <a:srgbClr val="000000"/>
                </a:highlight>
                <a:latin typeface="Consolas"/>
              </a:rPr>
              <a:t>about </a:t>
            </a:r>
            <a:r>
              <a:rPr lang="en-US" b="0" i="0" dirty="0" err="1">
                <a:solidFill>
                  <a:srgbClr val="89FF89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>
                <a:solidFill>
                  <a:srgbClr val="89FF89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5656"/>
                </a:solidFill>
                <a:effectLst/>
                <a:highlight>
                  <a:srgbClr val="000000"/>
                </a:highlight>
                <a:latin typeface="Consolas"/>
              </a:rPr>
              <a:t>do </a:t>
            </a:r>
            <a:r>
              <a:rPr lang="en-US" b="0" i="0" dirty="0" err="1">
                <a:solidFill>
                  <a:srgbClr val="FFBCBC"/>
                </a:solidFill>
                <a:effectLst/>
                <a:highlight>
                  <a:srgbClr val="000000"/>
                </a:highlight>
                <a:latin typeface="Consolas"/>
              </a:rPr>
              <a:t>n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/>
              </a:rPr>
              <a:t>t</a:t>
            </a:r>
            <a:r>
              <a:rPr lang="en-US" b="0" i="0" dirty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6D6D"/>
                </a:solidFill>
                <a:effectLst/>
                <a:highlight>
                  <a:srgbClr val="000000"/>
                </a:highlight>
                <a:latin typeface="Consolas"/>
              </a:rPr>
              <a:t>know </a:t>
            </a:r>
            <a:r>
              <a:rPr lang="en-US" b="0" i="0" dirty="0">
                <a:solidFill>
                  <a:srgbClr val="30FF30"/>
                </a:solidFill>
                <a:effectLst/>
                <a:highlight>
                  <a:srgbClr val="000000"/>
                </a:highlight>
                <a:latin typeface="Consolas"/>
              </a:rPr>
              <a:t>where </a:t>
            </a:r>
            <a:r>
              <a:rPr lang="en-US" b="0" i="0" dirty="0">
                <a:solidFill>
                  <a:srgbClr val="9BFF9B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/>
              </a:rPr>
              <a:t>start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73FF73"/>
                </a:solidFill>
                <a:effectLst/>
                <a:highlight>
                  <a:srgbClr val="000000"/>
                </a:highlight>
                <a:latin typeface="Consolas"/>
              </a:rPr>
              <a:t>recommendation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: </a:t>
            </a:r>
            <a:r>
              <a:rPr lang="en-US" b="0" i="0" dirty="0">
                <a:solidFill>
                  <a:srgbClr val="FF7979"/>
                </a:solidFill>
                <a:effectLst/>
                <a:highlight>
                  <a:srgbClr val="000000"/>
                </a:highlight>
                <a:latin typeface="Consolas"/>
              </a:rPr>
              <a:t>turn </a:t>
            </a:r>
            <a:r>
              <a:rPr lang="en-US" b="0" i="0" dirty="0">
                <a:solidFill>
                  <a:srgbClr val="FFC9C9"/>
                </a:solidFill>
                <a:effectLst/>
                <a:highlight>
                  <a:srgbClr val="000000"/>
                </a:highlight>
                <a:latin typeface="Consolas"/>
              </a:rPr>
              <a:t>off </a:t>
            </a:r>
            <a:r>
              <a:rPr lang="en-US" b="0" i="0" dirty="0">
                <a:solidFill>
                  <a:srgbClr val="FF5B5B"/>
                </a:solidFill>
                <a:effectLst/>
                <a:highlight>
                  <a:srgbClr val="000000"/>
                </a:highlight>
                <a:latin typeface="Consolas"/>
              </a:rPr>
              <a:t>your </a:t>
            </a:r>
            <a:r>
              <a:rPr lang="en-US" b="0" i="0" dirty="0">
                <a:solidFill>
                  <a:srgbClr val="FFF9F9"/>
                </a:solidFill>
                <a:effectLst/>
                <a:highlight>
                  <a:srgbClr val="000000"/>
                </a:highlight>
                <a:latin typeface="Consolas"/>
              </a:rPr>
              <a:t>brain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- </a:t>
            </a:r>
            <a:r>
              <a:rPr lang="en-US" b="0" i="0" dirty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/>
              </a:rPr>
              <a:t>do </a:t>
            </a:r>
            <a:r>
              <a:rPr lang="en-US" b="0" i="0" dirty="0" err="1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/>
              </a:rPr>
              <a:t>n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E2FFE2"/>
                </a:solidFill>
                <a:effectLst/>
                <a:highlight>
                  <a:srgbClr val="000000"/>
                </a:highlight>
                <a:latin typeface="Consolas"/>
              </a:rPr>
              <a:t>t</a:t>
            </a:r>
            <a:r>
              <a:rPr lang="en-US" b="0" i="0" dirty="0">
                <a:solidFill>
                  <a:srgbClr val="E2FFE2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/>
              </a:rPr>
              <a:t>be </a:t>
            </a:r>
            <a:r>
              <a:rPr lang="en-US" b="0" i="0" dirty="0">
                <a:solidFill>
                  <a:srgbClr val="B0FFB0"/>
                </a:solidFill>
                <a:effectLst/>
                <a:highlight>
                  <a:srgbClr val="000000"/>
                </a:highlight>
                <a:latin typeface="Consolas"/>
              </a:rPr>
              <a:t>like </a:t>
            </a:r>
            <a:r>
              <a:rPr lang="en-US" b="0" i="0" dirty="0">
                <a:solidFill>
                  <a:srgbClr val="EFFFEF"/>
                </a:solidFill>
                <a:effectLst/>
                <a:highlight>
                  <a:srgbClr val="000000"/>
                </a:highlight>
                <a:latin typeface="Consolas"/>
              </a:rPr>
              <a:t>me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9797"/>
                </a:solidFill>
                <a:effectLst/>
                <a:highlight>
                  <a:srgbClr val="000000"/>
                </a:highlight>
                <a:latin typeface="Consolas"/>
              </a:rPr>
              <a:t>decreasing </a:t>
            </a:r>
            <a:r>
              <a:rPr lang="en-US" b="0" i="0" dirty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5A5A"/>
                </a:solidFill>
                <a:effectLst/>
                <a:highlight>
                  <a:srgbClr val="000000"/>
                </a:highlight>
                <a:latin typeface="Consolas"/>
              </a:rPr>
              <a:t>rating </a:t>
            </a:r>
            <a:r>
              <a:rPr lang="en-US" b="0" i="0" dirty="0">
                <a:solidFill>
                  <a:srgbClr val="B3FFB3"/>
                </a:solidFill>
                <a:effectLst/>
                <a:highlight>
                  <a:srgbClr val="000000"/>
                </a:highlight>
                <a:latin typeface="Consolas"/>
              </a:rPr>
              <a:t>everyday </a:t>
            </a:r>
            <a:r>
              <a:rPr lang="en-US" b="0" i="0" dirty="0">
                <a:solidFill>
                  <a:srgbClr val="FFA1A1"/>
                </a:solidFill>
                <a:effectLst/>
                <a:highlight>
                  <a:srgbClr val="000000"/>
                </a:highlight>
                <a:latin typeface="Consolas"/>
              </a:rPr>
              <a:t>because </a:t>
            </a:r>
            <a:r>
              <a:rPr lang="en-US" b="0" i="0" dirty="0" err="1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5050"/>
                </a:solidFill>
                <a:effectLst/>
                <a:highlight>
                  <a:srgbClr val="000000"/>
                </a:highlight>
                <a:latin typeface="Consolas"/>
              </a:rPr>
              <a:t>think </a:t>
            </a:r>
            <a:r>
              <a:rPr lang="en-US" b="0" i="0" dirty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/>
              </a:rPr>
              <a:t>about </a:t>
            </a:r>
            <a:r>
              <a:rPr lang="en-US" b="0" i="0" dirty="0">
                <a:solidFill>
                  <a:srgbClr val="98FF98"/>
                </a:solidFill>
                <a:effectLst/>
                <a:highlight>
                  <a:srgbClr val="000000"/>
                </a:highlight>
                <a:latin typeface="Consolas"/>
              </a:rPr>
              <a:t>it </a:t>
            </a:r>
            <a:r>
              <a:rPr lang="en-US" b="0" i="0" dirty="0">
                <a:solidFill>
                  <a:srgbClr val="FF5E5E"/>
                </a:solidFill>
                <a:effectLst/>
                <a:highlight>
                  <a:srgbClr val="000000"/>
                </a:highlight>
                <a:latin typeface="Consolas"/>
              </a:rPr>
              <a:t>too </a:t>
            </a:r>
            <a:r>
              <a:rPr lang="en-US" b="0" i="0" dirty="0">
                <a:solidFill>
                  <a:srgbClr val="CEFFCE"/>
                </a:solidFill>
                <a:effectLst/>
                <a:highlight>
                  <a:srgbClr val="000000"/>
                </a:highlight>
                <a:latin typeface="Consolas"/>
              </a:rPr>
              <a:t>much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92FF92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7AFF7A"/>
                </a:solidFill>
                <a:effectLst/>
                <a:highlight>
                  <a:srgbClr val="000000"/>
                </a:highlight>
                <a:latin typeface="Consolas"/>
              </a:rPr>
              <a:t>comet </a:t>
            </a:r>
            <a:r>
              <a:rPr lang="en-US" b="0" i="0" dirty="0">
                <a:solidFill>
                  <a:srgbClr val="FFDBDB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/>
              </a:rPr>
              <a:t>about </a:t>
            </a:r>
            <a:r>
              <a:rPr lang="en-US" b="0" i="0" dirty="0">
                <a:solidFill>
                  <a:srgbClr val="FFE4E4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E4FFE4"/>
                </a:solidFill>
                <a:effectLst/>
                <a:highlight>
                  <a:srgbClr val="000000"/>
                </a:highlight>
                <a:latin typeface="Consolas"/>
              </a:rPr>
              <a:t>strike </a:t>
            </a:r>
            <a:r>
              <a:rPr lang="en-US" b="0" i="0" dirty="0">
                <a:solidFill>
                  <a:srgbClr val="FF4444"/>
                </a:solidFill>
                <a:effectLst/>
                <a:highlight>
                  <a:srgbClr val="000000"/>
                </a:highlight>
                <a:latin typeface="Consolas"/>
              </a:rPr>
              <a:t>earth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7F7F"/>
                </a:solidFill>
                <a:effectLst/>
                <a:highlight>
                  <a:srgbClr val="000000"/>
                </a:highlight>
                <a:latin typeface="Consolas"/>
              </a:rPr>
              <a:t>causing </a:t>
            </a:r>
            <a:r>
              <a:rPr lang="en-US" b="0" i="0" dirty="0">
                <a:solidFill>
                  <a:srgbClr val="FFC2C2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A2FFA2"/>
                </a:solidFill>
                <a:effectLst/>
                <a:highlight>
                  <a:srgbClr val="000000"/>
                </a:highlight>
                <a:latin typeface="Consolas"/>
              </a:rPr>
              <a:t>catastrophe </a:t>
            </a:r>
            <a:r>
              <a:rPr lang="en-US" b="0" i="0" dirty="0">
                <a:solidFill>
                  <a:srgbClr val="FFEEEE"/>
                </a:solidFill>
                <a:effectLst/>
                <a:highlight>
                  <a:srgbClr val="000000"/>
                </a:highlight>
                <a:latin typeface="Consolas"/>
              </a:rPr>
              <a:t>similar </a:t>
            </a:r>
            <a:r>
              <a:rPr lang="en-US" b="0" i="0" dirty="0">
                <a:solidFill>
                  <a:srgbClr val="FFB6B6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FF3333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99FF99"/>
                </a:solidFill>
                <a:effectLst/>
                <a:highlight>
                  <a:srgbClr val="000000"/>
                </a:highlight>
                <a:latin typeface="Consolas"/>
              </a:rPr>
              <a:t>extinction </a:t>
            </a:r>
            <a:r>
              <a:rPr lang="en-US" b="0" i="0" dirty="0">
                <a:solidFill>
                  <a:srgbClr val="A8FFA8"/>
                </a:solidFill>
                <a:effectLst/>
                <a:highlight>
                  <a:srgbClr val="000000"/>
                </a:highlight>
                <a:latin typeface="Consolas"/>
              </a:rPr>
              <a:t>level </a:t>
            </a:r>
            <a:r>
              <a:rPr lang="en-US" b="0" i="0" dirty="0">
                <a:solidFill>
                  <a:srgbClr val="DDFFDD"/>
                </a:solidFill>
                <a:effectLst/>
                <a:highlight>
                  <a:srgbClr val="000000"/>
                </a:highlight>
                <a:latin typeface="Consolas"/>
              </a:rPr>
              <a:t>event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(</a:t>
            </a:r>
            <a:r>
              <a:rPr lang="en-US" b="0" i="0" dirty="0">
                <a:solidFill>
                  <a:srgbClr val="C8FFC8"/>
                </a:solidFill>
                <a:effectLst/>
                <a:highlight>
                  <a:srgbClr val="000000"/>
                </a:highlight>
                <a:latin typeface="Consolas"/>
              </a:rPr>
              <a:t>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FF4C4C"/>
                </a:solidFill>
                <a:effectLst/>
                <a:highlight>
                  <a:srgbClr val="000000"/>
                </a:highlight>
                <a:latin typeface="Consolas"/>
              </a:rPr>
              <a:t>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AEFFAE"/>
                </a:solidFill>
                <a:effectLst/>
                <a:highlight>
                  <a:srgbClr val="000000"/>
                </a:highlight>
                <a:latin typeface="Consolas"/>
              </a:rPr>
              <a:t>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.) </a:t>
            </a:r>
            <a:r>
              <a:rPr lang="en-US" b="0" i="0" dirty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/>
              </a:rPr>
              <a:t>that </a:t>
            </a:r>
            <a:r>
              <a:rPr lang="en-US" b="0" i="0" dirty="0">
                <a:solidFill>
                  <a:srgbClr val="65FF65"/>
                </a:solidFill>
                <a:effectLst/>
                <a:highlight>
                  <a:srgbClr val="000000"/>
                </a:highlight>
                <a:latin typeface="Consolas"/>
              </a:rPr>
              <a:t>wiped </a:t>
            </a:r>
            <a:r>
              <a:rPr lang="en-US" b="0" i="0" dirty="0">
                <a:solidFill>
                  <a:srgbClr val="A7FFA7"/>
                </a:solidFill>
                <a:effectLst/>
                <a:highlight>
                  <a:srgbClr val="000000"/>
                </a:highlight>
                <a:latin typeface="Consolas"/>
              </a:rPr>
              <a:t>out </a:t>
            </a:r>
            <a:r>
              <a:rPr lang="en-US" b="0" i="0" dirty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/>
              </a:rPr>
              <a:t>dinosaurs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DCFFDC"/>
                </a:solidFill>
                <a:effectLst/>
                <a:highlight>
                  <a:srgbClr val="000000"/>
                </a:highlight>
                <a:latin typeface="Consolas"/>
              </a:rPr>
              <a:t>what </a:t>
            </a:r>
            <a:r>
              <a:rPr lang="en-US" b="0" i="0" dirty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/>
              </a:rPr>
              <a:t>follows </a:t>
            </a:r>
            <a:r>
              <a:rPr lang="en-US" b="0" i="0" dirty="0">
                <a:solidFill>
                  <a:srgbClr val="FFC0C0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9393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/>
              </a:rPr>
              <a:t>story </a:t>
            </a:r>
            <a:r>
              <a:rPr lang="en-US" b="0" i="0" dirty="0">
                <a:solidFill>
                  <a:srgbClr val="FF7979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CDFFCD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ABFFAB"/>
                </a:solidFill>
                <a:effectLst/>
                <a:highlight>
                  <a:srgbClr val="000000"/>
                </a:highlight>
                <a:latin typeface="Consolas"/>
              </a:rPr>
              <a:t>president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>
                <a:solidFill>
                  <a:srgbClr val="E4FFE4"/>
                </a:solidFill>
                <a:effectLst/>
                <a:highlight>
                  <a:srgbClr val="000000"/>
                </a:highlight>
                <a:latin typeface="Consolas"/>
              </a:rPr>
              <a:t>s </a:t>
            </a:r>
            <a:r>
              <a:rPr lang="en-US" b="0" i="0" dirty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/>
              </a:rPr>
              <a:t>bid </a:t>
            </a:r>
            <a:r>
              <a:rPr lang="en-US" b="0" i="0" dirty="0">
                <a:solidFill>
                  <a:srgbClr val="E2FFE2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/>
              </a:rPr>
              <a:t>think </a:t>
            </a:r>
            <a:r>
              <a:rPr lang="en-US" b="0" i="0" dirty="0">
                <a:solidFill>
                  <a:srgbClr val="FFD1D1"/>
                </a:solidFill>
                <a:effectLst/>
                <a:highlight>
                  <a:srgbClr val="000000"/>
                </a:highlight>
                <a:latin typeface="Consolas"/>
              </a:rPr>
              <a:t>for </a:t>
            </a:r>
            <a:r>
              <a:rPr lang="en-US" b="0" i="0" dirty="0">
                <a:solidFill>
                  <a:srgbClr val="FF4040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6FFF6F"/>
                </a:solidFill>
                <a:effectLst/>
                <a:highlight>
                  <a:srgbClr val="000000"/>
                </a:highlight>
                <a:latin typeface="Consolas"/>
              </a:rPr>
              <a:t>good </a:t>
            </a:r>
            <a:r>
              <a:rPr lang="en-US" b="0" i="0" dirty="0">
                <a:solidFill>
                  <a:srgbClr val="FFCCCC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/>
              </a:rPr>
              <a:t>his people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D0D0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FFD3D3"/>
                </a:solidFill>
                <a:effectLst/>
                <a:highlight>
                  <a:srgbClr val="000000"/>
                </a:highlight>
                <a:latin typeface="Consolas"/>
              </a:rPr>
              <a:t>rising </a:t>
            </a:r>
            <a:r>
              <a:rPr lang="en-US" b="0" i="0" dirty="0">
                <a:solidFill>
                  <a:srgbClr val="FFD6D6"/>
                </a:solidFill>
                <a:effectLst/>
                <a:highlight>
                  <a:srgbClr val="000000"/>
                </a:highlight>
                <a:latin typeface="Consolas"/>
              </a:rPr>
              <a:t>reporter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9D9D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C4FFC4"/>
                </a:solidFill>
                <a:effectLst/>
                <a:highlight>
                  <a:srgbClr val="000000"/>
                </a:highlight>
                <a:latin typeface="Consolas"/>
              </a:rPr>
              <a:t>love </a:t>
            </a:r>
            <a:r>
              <a:rPr lang="en-US" b="0" i="0" dirty="0">
                <a:solidFill>
                  <a:srgbClr val="FF4343"/>
                </a:solidFill>
                <a:effectLst/>
                <a:highlight>
                  <a:srgbClr val="000000"/>
                </a:highlight>
                <a:latin typeface="Consolas"/>
              </a:rPr>
              <a:t>story </a:t>
            </a:r>
            <a:r>
              <a:rPr lang="en-US" b="0" i="0" dirty="0">
                <a:solidFill>
                  <a:srgbClr val="FFDEDE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FF9C9C"/>
                </a:solidFill>
                <a:effectLst/>
                <a:highlight>
                  <a:srgbClr val="000000"/>
                </a:highlight>
                <a:latin typeface="Consolas"/>
              </a:rPr>
              <a:t>two </a:t>
            </a:r>
            <a:r>
              <a:rPr lang="en-US" b="0" i="0" dirty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/>
              </a:rPr>
              <a:t>teenagers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(</a:t>
            </a:r>
            <a:r>
              <a:rPr lang="en-US" b="0" i="0" dirty="0">
                <a:solidFill>
                  <a:srgbClr val="FF7676"/>
                </a:solidFill>
                <a:effectLst/>
                <a:highlight>
                  <a:srgbClr val="000000"/>
                </a:highlight>
                <a:latin typeface="Consolas"/>
              </a:rPr>
              <a:t>one </a:t>
            </a:r>
            <a:r>
              <a:rPr lang="en-US" b="0" i="0" dirty="0">
                <a:solidFill>
                  <a:srgbClr val="8AFF8A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CAFFCA"/>
                </a:solidFill>
                <a:effectLst/>
                <a:highlight>
                  <a:srgbClr val="000000"/>
                </a:highlight>
                <a:latin typeface="Consolas"/>
              </a:rPr>
              <a:t>whom </a:t>
            </a:r>
            <a:r>
              <a:rPr lang="en-US" b="0" i="0" dirty="0">
                <a:solidFill>
                  <a:srgbClr val="C3FFC3"/>
                </a:solidFill>
                <a:effectLst/>
                <a:highlight>
                  <a:srgbClr val="000000"/>
                </a:highlight>
                <a:latin typeface="Consolas"/>
              </a:rPr>
              <a:t>discovered </a:t>
            </a:r>
            <a:r>
              <a:rPr lang="en-US" b="0" i="0" dirty="0">
                <a:solidFill>
                  <a:srgbClr val="BFFFBF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F8F8"/>
                </a:solidFill>
                <a:effectLst/>
                <a:highlight>
                  <a:srgbClr val="000000"/>
                </a:highlight>
                <a:latin typeface="Consolas"/>
              </a:rPr>
              <a:t>comet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), </a:t>
            </a:r>
            <a:r>
              <a:rPr lang="en-US" b="0" i="0" dirty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/>
              </a:rPr>
              <a:t>and </a:t>
            </a:r>
            <a:r>
              <a:rPr lang="en-US" b="0" i="0" dirty="0">
                <a:solidFill>
                  <a:srgbClr val="FF9F9F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D3FFD3"/>
                </a:solidFill>
                <a:effectLst/>
                <a:highlight>
                  <a:srgbClr val="000000"/>
                </a:highlight>
                <a:latin typeface="Consolas"/>
              </a:rPr>
              <a:t>team </a:t>
            </a:r>
            <a:r>
              <a:rPr lang="en-US" b="0" i="0" dirty="0">
                <a:solidFill>
                  <a:srgbClr val="E3FFE3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49FF49"/>
                </a:solidFill>
                <a:effectLst/>
                <a:highlight>
                  <a:srgbClr val="000000"/>
                </a:highlight>
                <a:latin typeface="Consolas"/>
              </a:rPr>
              <a:t>astronauts </a:t>
            </a:r>
            <a:r>
              <a:rPr lang="en-US" b="0" i="0" dirty="0">
                <a:solidFill>
                  <a:srgbClr val="FFCCCC"/>
                </a:solidFill>
                <a:effectLst/>
                <a:highlight>
                  <a:srgbClr val="000000"/>
                </a:highlight>
                <a:latin typeface="Consolas"/>
              </a:rPr>
              <a:t>on </a:t>
            </a:r>
            <a:r>
              <a:rPr lang="en-US" b="0" i="0" dirty="0">
                <a:solidFill>
                  <a:srgbClr val="FFCDCD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BCFFBC"/>
                </a:solidFill>
                <a:effectLst/>
                <a:highlight>
                  <a:srgbClr val="000000"/>
                </a:highlight>
                <a:latin typeface="Consolas"/>
              </a:rPr>
              <a:t>ship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` </a:t>
            </a:r>
            <a:r>
              <a:rPr lang="en-US" b="0" i="0" dirty="0" err="1">
                <a:solidFill>
                  <a:srgbClr val="FF9A9A"/>
                </a:solidFill>
                <a:effectLst/>
                <a:highlight>
                  <a:srgbClr val="000000"/>
                </a:highlight>
                <a:latin typeface="Consolas"/>
              </a:rPr>
              <a:t>messiah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FFF2F2"/>
                </a:solidFill>
                <a:effectLst/>
                <a:highlight>
                  <a:srgbClr val="000000"/>
                </a:highlight>
                <a:latin typeface="Consolas"/>
              </a:rPr>
              <a:t>to</a:t>
            </a:r>
            <a:r>
              <a:rPr lang="en-US" b="0" i="0" dirty="0">
                <a:solidFill>
                  <a:srgbClr val="FFF2F2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/>
              </a:rPr>
              <a:t>save </a:t>
            </a:r>
            <a:r>
              <a:rPr lang="en-US" b="0" i="0" dirty="0">
                <a:solidFill>
                  <a:srgbClr val="FF9393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/>
              </a:rPr>
              <a:t>world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82FF82"/>
                </a:solidFill>
                <a:effectLst/>
                <a:highlight>
                  <a:srgbClr val="000000"/>
                </a:highlight>
                <a:latin typeface="Consolas"/>
              </a:rPr>
              <a:t>firstly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6B6B"/>
                </a:solidFill>
                <a:effectLst/>
                <a:highlight>
                  <a:srgbClr val="000000"/>
                </a:highlight>
                <a:latin typeface="Consolas"/>
              </a:rPr>
              <a:t>there </a:t>
            </a:r>
            <a:r>
              <a:rPr lang="en-US" b="0" i="0" dirty="0">
                <a:solidFill>
                  <a:srgbClr val="C5FFC5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D4D4"/>
                </a:solidFill>
                <a:effectLst/>
                <a:highlight>
                  <a:srgbClr val="000000"/>
                </a:highlight>
                <a:latin typeface="Consolas"/>
              </a:rPr>
              <a:t>nothing </a:t>
            </a:r>
            <a:r>
              <a:rPr lang="en-US" b="0" i="0" dirty="0">
                <a:solidFill>
                  <a:srgbClr val="FFD2D2"/>
                </a:solidFill>
                <a:effectLst/>
                <a:highlight>
                  <a:srgbClr val="000000"/>
                </a:highlight>
                <a:latin typeface="Consolas"/>
              </a:rPr>
              <a:t>outstandingly </a:t>
            </a:r>
            <a:r>
              <a:rPr lang="en-US" b="0" i="0" dirty="0">
                <a:solidFill>
                  <a:srgbClr val="FFBDBD"/>
                </a:solidFill>
                <a:effectLst/>
                <a:highlight>
                  <a:srgbClr val="000000"/>
                </a:highlight>
                <a:latin typeface="Consolas"/>
              </a:rPr>
              <a:t>inferior </a:t>
            </a:r>
            <a:r>
              <a:rPr lang="en-US" b="0" i="0" dirty="0">
                <a:solidFill>
                  <a:srgbClr val="FF6262"/>
                </a:solidFill>
                <a:effectLst/>
                <a:highlight>
                  <a:srgbClr val="000000"/>
                </a:highlight>
                <a:latin typeface="Consolas"/>
              </a:rPr>
              <a:t>about </a:t>
            </a:r>
            <a:r>
              <a:rPr lang="en-US" b="0" i="0" dirty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98FF98"/>
                </a:solidFill>
                <a:effectLst/>
                <a:highlight>
                  <a:srgbClr val="000000"/>
                </a:highlight>
                <a:latin typeface="Consolas"/>
              </a:rPr>
              <a:t>making </a:t>
            </a:r>
            <a:r>
              <a:rPr lang="en-US" b="0" i="0" dirty="0">
                <a:solidFill>
                  <a:srgbClr val="FF9696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76FF76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9B9B"/>
                </a:solidFill>
                <a:effectLst/>
                <a:highlight>
                  <a:srgbClr val="000000"/>
                </a:highlight>
                <a:latin typeface="Consolas"/>
              </a:rPr>
              <a:t>film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(</a:t>
            </a:r>
            <a:r>
              <a:rPr lang="en-US" b="0" i="0" dirty="0">
                <a:solidFill>
                  <a:srgbClr val="DFFFDF"/>
                </a:solidFill>
                <a:effectLst/>
                <a:highlight>
                  <a:srgbClr val="000000"/>
                </a:highlight>
                <a:latin typeface="Consolas"/>
              </a:rPr>
              <a:t>nor </a:t>
            </a:r>
            <a:r>
              <a:rPr lang="en-US" b="0" i="0" dirty="0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EDED"/>
                </a:solidFill>
                <a:effectLst/>
                <a:highlight>
                  <a:srgbClr val="000000"/>
                </a:highlight>
                <a:latin typeface="Consolas"/>
              </a:rPr>
              <a:t>there </a:t>
            </a:r>
            <a:r>
              <a:rPr lang="en-US" b="0" i="0" dirty="0">
                <a:solidFill>
                  <a:srgbClr val="FF6565"/>
                </a:solidFill>
                <a:effectLst/>
                <a:highlight>
                  <a:srgbClr val="000000"/>
                </a:highlight>
                <a:latin typeface="Consolas"/>
              </a:rPr>
              <a:t>anything </a:t>
            </a:r>
            <a:r>
              <a:rPr lang="en-US" b="0" i="0" dirty="0">
                <a:solidFill>
                  <a:srgbClr val="FF8F8F"/>
                </a:solidFill>
                <a:effectLst/>
                <a:highlight>
                  <a:srgbClr val="000000"/>
                </a:highlight>
                <a:latin typeface="Consolas"/>
              </a:rPr>
              <a:t>outstandingly </a:t>
            </a:r>
            <a:r>
              <a:rPr lang="en-US" b="0" i="0" dirty="0">
                <a:solidFill>
                  <a:srgbClr val="ACFFAC"/>
                </a:solidFill>
                <a:effectLst/>
                <a:highlight>
                  <a:srgbClr val="000000"/>
                </a:highlight>
                <a:latin typeface="Consolas"/>
              </a:rPr>
              <a:t>good </a:t>
            </a:r>
            <a:r>
              <a:rPr lang="en-US" b="0" i="0" dirty="0">
                <a:solidFill>
                  <a:srgbClr val="FF8282"/>
                </a:solidFill>
                <a:effectLst/>
                <a:highlight>
                  <a:srgbClr val="000000"/>
                </a:highlight>
                <a:latin typeface="Consolas"/>
              </a:rPr>
              <a:t>about </a:t>
            </a:r>
            <a:r>
              <a:rPr lang="en-US" b="0" i="0" dirty="0">
                <a:solidFill>
                  <a:srgbClr val="FF6D6D"/>
                </a:solidFill>
                <a:effectLst/>
                <a:highlight>
                  <a:srgbClr val="000000"/>
                </a:highlight>
                <a:latin typeface="Consolas"/>
              </a:rPr>
              <a:t>it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), </a:t>
            </a:r>
            <a:r>
              <a:rPr lang="en-US" b="0" i="0" dirty="0">
                <a:solidFill>
                  <a:srgbClr val="FF8383"/>
                </a:solidFill>
                <a:effectLst/>
                <a:highlight>
                  <a:srgbClr val="000000"/>
                </a:highlight>
                <a:latin typeface="Consolas"/>
              </a:rPr>
              <a:t>but </a:t>
            </a:r>
            <a:r>
              <a:rPr lang="en-US" b="0" i="0" dirty="0">
                <a:solidFill>
                  <a:srgbClr val="FFEFEF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A5FFA5"/>
                </a:solidFill>
                <a:effectLst/>
                <a:highlight>
                  <a:srgbClr val="000000"/>
                </a:highlight>
                <a:latin typeface="Consolas"/>
              </a:rPr>
              <a:t>plot </a:t>
            </a:r>
            <a:r>
              <a:rPr lang="en-US" b="0" i="0" dirty="0">
                <a:solidFill>
                  <a:srgbClr val="FFCFCF"/>
                </a:solidFill>
                <a:effectLst/>
                <a:highlight>
                  <a:srgbClr val="000000"/>
                </a:highlight>
                <a:latin typeface="Consolas"/>
              </a:rPr>
              <a:t>holes </a:t>
            </a:r>
            <a:r>
              <a:rPr lang="en-US" b="0" i="0" dirty="0">
                <a:solidFill>
                  <a:srgbClr val="FFE3E3"/>
                </a:solidFill>
                <a:effectLst/>
                <a:highlight>
                  <a:srgbClr val="000000"/>
                </a:highlight>
                <a:latin typeface="Consolas"/>
              </a:rPr>
              <a:t>make </a:t>
            </a:r>
            <a:r>
              <a:rPr lang="en-US" b="0" i="0" dirty="0">
                <a:solidFill>
                  <a:srgbClr val="D6FFD6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9191"/>
                </a:solidFill>
                <a:effectLst/>
                <a:highlight>
                  <a:srgbClr val="000000"/>
                </a:highlight>
                <a:latin typeface="Consolas"/>
              </a:rPr>
              <a:t>film </a:t>
            </a:r>
            <a:r>
              <a:rPr lang="en-US" b="0" i="0" dirty="0">
                <a:solidFill>
                  <a:srgbClr val="92FF92"/>
                </a:solidFill>
                <a:effectLst/>
                <a:highlight>
                  <a:srgbClr val="000000"/>
                </a:highlight>
                <a:latin typeface="Consolas"/>
              </a:rPr>
              <a:t>corny </a:t>
            </a:r>
            <a:r>
              <a:rPr lang="en-US" b="0" i="0" dirty="0">
                <a:solidFill>
                  <a:srgbClr val="62FF62"/>
                </a:solidFill>
                <a:effectLst/>
                <a:highlight>
                  <a:srgbClr val="000000"/>
                </a:highlight>
                <a:latin typeface="Consolas"/>
              </a:rPr>
              <a:t>and </a:t>
            </a:r>
            <a:r>
              <a:rPr lang="en-US" b="0" i="0" dirty="0">
                <a:solidFill>
                  <a:srgbClr val="AFFFAF"/>
                </a:solidFill>
                <a:effectLst/>
                <a:highlight>
                  <a:srgbClr val="000000"/>
                </a:highlight>
                <a:latin typeface="Consolas"/>
              </a:rPr>
              <a:t>stupid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8BFF8B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E0FFE0"/>
                </a:solidFill>
                <a:effectLst/>
                <a:highlight>
                  <a:srgbClr val="000000"/>
                </a:highlight>
                <a:latin typeface="Consolas"/>
              </a:rPr>
              <a:t>be </a:t>
            </a:r>
            <a:r>
              <a:rPr lang="en-US" b="0" i="0" dirty="0">
                <a:solidFill>
                  <a:srgbClr val="FFB7B7"/>
                </a:solidFill>
                <a:effectLst/>
                <a:highlight>
                  <a:srgbClr val="000000"/>
                </a:highlight>
                <a:latin typeface="Consolas"/>
              </a:rPr>
              <a:t>honest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 err="1">
                <a:solidFill>
                  <a:srgbClr val="AFFFAF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>
                <a:solidFill>
                  <a:srgbClr val="AFFFAF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B7B7"/>
                </a:solidFill>
                <a:effectLst/>
                <a:highlight>
                  <a:srgbClr val="000000"/>
                </a:highlight>
                <a:latin typeface="Consolas"/>
              </a:rPr>
              <a:t>was </a:t>
            </a:r>
            <a:r>
              <a:rPr lang="en-US" b="0" i="0" dirty="0">
                <a:solidFill>
                  <a:srgbClr val="FFC0C0"/>
                </a:solidFill>
                <a:effectLst/>
                <a:highlight>
                  <a:srgbClr val="000000"/>
                </a:highlight>
                <a:latin typeface="Consolas"/>
              </a:rPr>
              <a:t>more </a:t>
            </a:r>
            <a:r>
              <a:rPr lang="en-US" b="0" i="0" dirty="0">
                <a:solidFill>
                  <a:srgbClr val="FFE3E3"/>
                </a:solidFill>
                <a:effectLst/>
                <a:highlight>
                  <a:srgbClr val="000000"/>
                </a:highlight>
                <a:latin typeface="Consolas"/>
              </a:rPr>
              <a:t>moved </a:t>
            </a:r>
            <a:r>
              <a:rPr lang="en-US" b="0" i="0" dirty="0">
                <a:solidFill>
                  <a:srgbClr val="FFF6F6"/>
                </a:solidFill>
                <a:effectLst/>
                <a:highlight>
                  <a:srgbClr val="000000"/>
                </a:highlight>
                <a:latin typeface="Consolas"/>
              </a:rPr>
              <a:t>by </a:t>
            </a:r>
            <a:r>
              <a:rPr lang="en-US" b="0" i="0" dirty="0">
                <a:solidFill>
                  <a:srgbClr val="FFAEAE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E3FFE3"/>
                </a:solidFill>
                <a:effectLst/>
                <a:highlight>
                  <a:srgbClr val="000000"/>
                </a:highlight>
                <a:latin typeface="Consolas"/>
              </a:rPr>
              <a:t>trailer </a:t>
            </a:r>
            <a:r>
              <a:rPr lang="en-US" b="0" i="0" dirty="0">
                <a:solidFill>
                  <a:srgbClr val="FFABAB"/>
                </a:solidFill>
                <a:effectLst/>
                <a:highlight>
                  <a:srgbClr val="000000"/>
                </a:highlight>
                <a:latin typeface="Consolas"/>
              </a:rPr>
              <a:t>than </a:t>
            </a:r>
            <a:r>
              <a:rPr lang="en-US" b="0" i="0" dirty="0">
                <a:solidFill>
                  <a:srgbClr val="FFA8A8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D4D4"/>
                </a:solidFill>
                <a:effectLst/>
                <a:highlight>
                  <a:srgbClr val="000000"/>
                </a:highlight>
                <a:latin typeface="Consolas"/>
              </a:rPr>
              <a:t>film </a:t>
            </a:r>
            <a:r>
              <a:rPr lang="en-US" b="0" i="0" dirty="0">
                <a:solidFill>
                  <a:srgbClr val="D2FFD2"/>
                </a:solidFill>
                <a:effectLst/>
                <a:highlight>
                  <a:srgbClr val="000000"/>
                </a:highlight>
                <a:latin typeface="Consolas"/>
              </a:rPr>
              <a:t>itself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(</a:t>
            </a:r>
            <a:r>
              <a:rPr lang="en-US" b="0" i="0" dirty="0">
                <a:solidFill>
                  <a:srgbClr val="FFEBEB"/>
                </a:solidFill>
                <a:effectLst/>
                <a:highlight>
                  <a:srgbClr val="000000"/>
                </a:highlight>
                <a:latin typeface="Consolas"/>
              </a:rPr>
              <a:t>which </a:t>
            </a:r>
            <a:r>
              <a:rPr lang="en-US" b="0" i="0" dirty="0">
                <a:solidFill>
                  <a:srgbClr val="CBFFCB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 err="1">
                <a:solidFill>
                  <a:srgbClr val="FF4242"/>
                </a:solidFill>
                <a:effectLst/>
                <a:highlight>
                  <a:srgbClr val="000000"/>
                </a:highlight>
                <a:latin typeface="Consolas"/>
              </a:rPr>
              <a:t>n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ACFFAC"/>
                </a:solidFill>
                <a:effectLst/>
                <a:highlight>
                  <a:srgbClr val="000000"/>
                </a:highlight>
                <a:latin typeface="Consolas"/>
              </a:rPr>
              <a:t>t</a:t>
            </a:r>
            <a:r>
              <a:rPr lang="en-US" b="0" i="0" dirty="0">
                <a:solidFill>
                  <a:srgbClr val="ACFFAC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EFEF"/>
                </a:solidFill>
                <a:effectLst/>
                <a:highlight>
                  <a:srgbClr val="000000"/>
                </a:highlight>
                <a:latin typeface="Consolas"/>
              </a:rPr>
              <a:t>saying </a:t>
            </a:r>
            <a:r>
              <a:rPr lang="en-US" b="0" i="0" dirty="0">
                <a:solidFill>
                  <a:srgbClr val="FFA8A8"/>
                </a:solidFill>
                <a:effectLst/>
                <a:highlight>
                  <a:srgbClr val="000000"/>
                </a:highlight>
                <a:latin typeface="Consolas"/>
              </a:rPr>
              <a:t>much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). </a:t>
            </a:r>
            <a:r>
              <a:rPr lang="en-US" b="0" i="0" dirty="0" err="1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/>
              </a:rPr>
              <a:t>mimi</a:t>
            </a:r>
            <a:r>
              <a:rPr lang="en-US" b="0" i="0" dirty="0">
                <a:solidFill>
                  <a:srgbClr val="FFF3F3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 err="1">
                <a:solidFill>
                  <a:srgbClr val="FFE1E1"/>
                </a:solidFill>
                <a:effectLst/>
                <a:highlight>
                  <a:srgbClr val="000000"/>
                </a:highlight>
                <a:latin typeface="Consolas"/>
              </a:rPr>
              <a:t>leder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D3FFD3"/>
                </a:solidFill>
                <a:effectLst/>
                <a:highlight>
                  <a:srgbClr val="000000"/>
                </a:highlight>
                <a:latin typeface="Consolas"/>
              </a:rPr>
              <a:t>s</a:t>
            </a:r>
            <a:r>
              <a:rPr lang="en-US" b="0" i="0" dirty="0">
                <a:solidFill>
                  <a:srgbClr val="D3FFD3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D6FFD6"/>
                </a:solidFill>
                <a:effectLst/>
                <a:highlight>
                  <a:srgbClr val="000000"/>
                </a:highlight>
                <a:latin typeface="Consolas"/>
              </a:rPr>
              <a:t>follow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- </a:t>
            </a:r>
            <a:r>
              <a:rPr lang="en-US" b="0" i="0" dirty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/>
              </a:rPr>
              <a:t>up </a:t>
            </a:r>
            <a:r>
              <a:rPr lang="en-US" b="0" i="0" dirty="0">
                <a:solidFill>
                  <a:srgbClr val="FF5757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` </a:t>
            </a:r>
            <a:r>
              <a:rPr lang="en-US" b="0" i="0" dirty="0">
                <a:solidFill>
                  <a:srgbClr val="FF7D7D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 err="1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/>
              </a:rPr>
              <a:t>peacemaker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FFB6B6"/>
                </a:solidFill>
                <a:effectLst/>
                <a:highlight>
                  <a:srgbClr val="000000"/>
                </a:highlight>
                <a:latin typeface="Consolas"/>
              </a:rPr>
              <a:t>is</a:t>
            </a:r>
            <a:r>
              <a:rPr lang="en-US" b="0" i="0" dirty="0">
                <a:solidFill>
                  <a:srgbClr val="FFB6B6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FAFA"/>
                </a:solidFill>
                <a:effectLst/>
                <a:highlight>
                  <a:srgbClr val="000000"/>
                </a:highlight>
                <a:latin typeface="Consolas"/>
              </a:rPr>
              <a:t>equally </a:t>
            </a:r>
            <a:r>
              <a:rPr lang="en-US" b="0" i="0" dirty="0">
                <a:solidFill>
                  <a:srgbClr val="FFAFAF"/>
                </a:solidFill>
                <a:effectLst/>
                <a:highlight>
                  <a:srgbClr val="000000"/>
                </a:highlight>
                <a:latin typeface="Consolas"/>
              </a:rPr>
              <a:t>incompetent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CECE"/>
                </a:solidFill>
                <a:effectLst/>
                <a:highlight>
                  <a:srgbClr val="000000"/>
                </a:highlight>
                <a:latin typeface="Consolas"/>
              </a:rPr>
              <a:t>with </a:t>
            </a:r>
            <a:r>
              <a:rPr lang="en-US" b="0" i="0" dirty="0">
                <a:solidFill>
                  <a:srgbClr val="FFCACA"/>
                </a:solidFill>
                <a:effectLst/>
                <a:highlight>
                  <a:srgbClr val="000000"/>
                </a:highlight>
                <a:latin typeface="Consolas"/>
              </a:rPr>
              <a:t>all </a:t>
            </a:r>
            <a:r>
              <a:rPr lang="en-US" b="0" i="0" dirty="0">
                <a:solidFill>
                  <a:srgbClr val="B5FFB5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F4F4"/>
                </a:solidFill>
                <a:effectLst/>
                <a:highlight>
                  <a:srgbClr val="000000"/>
                </a:highlight>
                <a:latin typeface="Consolas"/>
              </a:rPr>
              <a:t>big </a:t>
            </a:r>
            <a:r>
              <a:rPr lang="en-US" b="0" i="0" dirty="0">
                <a:solidFill>
                  <a:srgbClr val="C3FFC3"/>
                </a:solidFill>
                <a:effectLst/>
                <a:highlight>
                  <a:srgbClr val="000000"/>
                </a:highlight>
                <a:latin typeface="Consolas"/>
              </a:rPr>
              <a:t>stars </a:t>
            </a:r>
            <a:r>
              <a:rPr lang="en-US" b="0" i="0" dirty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/>
              </a:rPr>
              <a:t>wasted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(</a:t>
            </a:r>
            <a:r>
              <a:rPr lang="en-US" b="0" i="0" dirty="0">
                <a:solidFill>
                  <a:srgbClr val="FF9D9D"/>
                </a:solidFill>
                <a:effectLst/>
                <a:highlight>
                  <a:srgbClr val="000000"/>
                </a:highlight>
                <a:latin typeface="Consolas"/>
              </a:rPr>
              <a:t>perhaps </a:t>
            </a:r>
            <a:r>
              <a:rPr lang="en-US" b="0" i="0" dirty="0" err="1">
                <a:solidFill>
                  <a:srgbClr val="FFDCDC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FF5959"/>
                </a:solidFill>
                <a:effectLst/>
                <a:highlight>
                  <a:srgbClr val="000000"/>
                </a:highlight>
                <a:latin typeface="Consolas"/>
              </a:rPr>
              <a:t>m</a:t>
            </a:r>
            <a:r>
              <a:rPr lang="en-US" b="0" i="0" dirty="0">
                <a:solidFill>
                  <a:srgbClr val="FF5959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E0FFE0"/>
                </a:solidFill>
                <a:effectLst/>
                <a:highlight>
                  <a:srgbClr val="000000"/>
                </a:highlight>
                <a:latin typeface="Consolas"/>
              </a:rPr>
              <a:t>just </a:t>
            </a:r>
            <a:r>
              <a:rPr lang="en-US" b="0" i="0" dirty="0">
                <a:solidFill>
                  <a:srgbClr val="6DFF6D"/>
                </a:solidFill>
                <a:effectLst/>
                <a:highlight>
                  <a:srgbClr val="000000"/>
                </a:highlight>
                <a:latin typeface="Consolas"/>
              </a:rPr>
              <a:t>annoyed </a:t>
            </a:r>
            <a:r>
              <a:rPr lang="en-US" b="0" i="0" dirty="0">
                <a:solidFill>
                  <a:srgbClr val="FFBABA"/>
                </a:solidFill>
                <a:effectLst/>
                <a:highlight>
                  <a:srgbClr val="000000"/>
                </a:highlight>
                <a:latin typeface="Consolas"/>
              </a:rPr>
              <a:t>that </a:t>
            </a:r>
            <a:r>
              <a:rPr lang="en-US" b="0" i="0" dirty="0">
                <a:solidFill>
                  <a:srgbClr val="FFD5D5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84FF84"/>
                </a:solidFill>
                <a:effectLst/>
                <a:highlight>
                  <a:srgbClr val="000000"/>
                </a:highlight>
                <a:latin typeface="Consolas"/>
              </a:rPr>
              <a:t>release 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` </a:t>
            </a:r>
            <a:r>
              <a:rPr lang="en-US" b="0" i="0" dirty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 err="1">
                <a:solidFill>
                  <a:srgbClr val="FFCBCB"/>
                </a:solidFill>
                <a:effectLst/>
                <a:highlight>
                  <a:srgbClr val="000000"/>
                </a:highlight>
                <a:latin typeface="Consolas"/>
              </a:rPr>
              <a:t>peacemaker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BDFFBD"/>
                </a:solidFill>
                <a:effectLst/>
                <a:highlight>
                  <a:srgbClr val="000000"/>
                </a:highlight>
                <a:latin typeface="Consolas"/>
              </a:rPr>
              <a:t>in</a:t>
            </a:r>
            <a:r>
              <a:rPr lang="en-US" b="0" i="0" dirty="0">
                <a:solidFill>
                  <a:srgbClr val="BDFFBD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E4FFE4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DADA"/>
                </a:solidFill>
                <a:effectLst/>
                <a:highlight>
                  <a:srgbClr val="000000"/>
                </a:highlight>
                <a:latin typeface="Consolas"/>
              </a:rPr>
              <a:t>us </a:t>
            </a:r>
            <a:r>
              <a:rPr lang="en-US" b="0" i="0" dirty="0">
                <a:solidFill>
                  <a:srgbClr val="FF6262"/>
                </a:solidFill>
                <a:effectLst/>
                <a:highlight>
                  <a:srgbClr val="000000"/>
                </a:highlight>
                <a:latin typeface="Consolas"/>
              </a:rPr>
              <a:t>overshadowed </a:t>
            </a:r>
            <a:r>
              <a:rPr lang="en-US" b="0" i="0" dirty="0">
                <a:solidFill>
                  <a:srgbClr val="74FF74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FF9595"/>
                </a:solidFill>
                <a:effectLst/>
                <a:highlight>
                  <a:srgbClr val="000000"/>
                </a:highlight>
                <a:latin typeface="Consolas"/>
              </a:rPr>
              <a:t>far </a:t>
            </a:r>
            <a:r>
              <a:rPr lang="en-US" b="0" i="0" dirty="0">
                <a:solidFill>
                  <a:srgbClr val="D9FFD9"/>
                </a:solidFill>
                <a:effectLst/>
                <a:highlight>
                  <a:srgbClr val="000000"/>
                </a:highlight>
                <a:latin typeface="Consolas"/>
              </a:rPr>
              <a:t>superior </a:t>
            </a:r>
            <a:r>
              <a:rPr lang="en-US" b="0" i="0" dirty="0">
                <a:solidFill>
                  <a:srgbClr val="FF6565"/>
                </a:solidFill>
                <a:effectLst/>
                <a:highlight>
                  <a:srgbClr val="000000"/>
                </a:highlight>
                <a:latin typeface="Consolas"/>
              </a:rPr>
              <a:t>thriller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` </a:t>
            </a:r>
            <a:r>
              <a:rPr lang="en-US" b="0" i="0" dirty="0">
                <a:solidFill>
                  <a:srgbClr val="DAFFDA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EBEB"/>
                </a:solidFill>
                <a:effectLst/>
                <a:highlight>
                  <a:srgbClr val="000000"/>
                </a:highlight>
                <a:latin typeface="Consolas"/>
              </a:rPr>
              <a:t>assignment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'.) </a:t>
            </a:r>
            <a:r>
              <a:rPr lang="en-US" b="0" i="0" dirty="0">
                <a:solidFill>
                  <a:srgbClr val="ECFFEC"/>
                </a:solidFill>
                <a:effectLst/>
                <a:highlight>
                  <a:srgbClr val="000000"/>
                </a:highlight>
                <a:latin typeface="Consolas"/>
              </a:rPr>
              <a:t>it </a:t>
            </a:r>
            <a:r>
              <a:rPr lang="en-US" b="0" i="0" dirty="0">
                <a:solidFill>
                  <a:srgbClr val="FFDBDB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/>
              </a:rPr>
              <a:t>very </a:t>
            </a:r>
            <a:r>
              <a:rPr lang="en-US" b="0" i="0" dirty="0">
                <a:solidFill>
                  <a:srgbClr val="FFE7E7"/>
                </a:solidFill>
                <a:effectLst/>
                <a:highlight>
                  <a:srgbClr val="000000"/>
                </a:highlight>
                <a:latin typeface="Consolas"/>
              </a:rPr>
              <a:t>obvious </a:t>
            </a:r>
            <a:r>
              <a:rPr lang="en-US" b="0" i="0" dirty="0">
                <a:solidFill>
                  <a:srgbClr val="FFF7F7"/>
                </a:solidFill>
                <a:effectLst/>
                <a:highlight>
                  <a:srgbClr val="000000"/>
                </a:highlight>
                <a:latin typeface="Consolas"/>
              </a:rPr>
              <a:t>that </a:t>
            </a:r>
            <a:r>
              <a:rPr lang="en-US" b="0" i="0" dirty="0">
                <a:solidFill>
                  <a:srgbClr val="FF9191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3B3B"/>
                </a:solidFill>
                <a:effectLst/>
                <a:highlight>
                  <a:srgbClr val="000000"/>
                </a:highlight>
                <a:latin typeface="Consolas"/>
              </a:rPr>
              <a:t>title </a:t>
            </a:r>
            <a:r>
              <a:rPr lang="en-US" b="0" i="0" dirty="0">
                <a:solidFill>
                  <a:srgbClr val="FF9D9D"/>
                </a:solidFill>
                <a:effectLst/>
                <a:highlight>
                  <a:srgbClr val="000000"/>
                </a:highlight>
                <a:latin typeface="Consolas"/>
              </a:rPr>
              <a:t>not </a:t>
            </a:r>
            <a:r>
              <a:rPr lang="en-US" b="0" i="0" dirty="0">
                <a:solidFill>
                  <a:srgbClr val="F0FFF0"/>
                </a:solidFill>
                <a:effectLst/>
                <a:highlight>
                  <a:srgbClr val="000000"/>
                </a:highlight>
                <a:latin typeface="Consolas"/>
              </a:rPr>
              <a:t>only </a:t>
            </a:r>
            <a:r>
              <a:rPr lang="en-US" b="0" i="0" dirty="0">
                <a:solidFill>
                  <a:srgbClr val="DCFFDC"/>
                </a:solidFill>
                <a:effectLst/>
                <a:highlight>
                  <a:srgbClr val="000000"/>
                </a:highlight>
                <a:latin typeface="Consolas"/>
              </a:rPr>
              <a:t>represents </a:t>
            </a:r>
            <a:r>
              <a:rPr lang="en-US" b="0" i="0" dirty="0">
                <a:solidFill>
                  <a:srgbClr val="B9FFB9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/>
              </a:rPr>
              <a:t>big </a:t>
            </a:r>
            <a:r>
              <a:rPr lang="en-US" b="0" i="0" dirty="0">
                <a:solidFill>
                  <a:srgbClr val="D2FFD2"/>
                </a:solidFill>
                <a:effectLst/>
                <a:highlight>
                  <a:srgbClr val="000000"/>
                </a:highlight>
                <a:latin typeface="Consolas"/>
              </a:rPr>
              <a:t>boom </a:t>
            </a:r>
            <a:r>
              <a:rPr lang="en-US" b="0" i="0" dirty="0">
                <a:solidFill>
                  <a:srgbClr val="FFE3E3"/>
                </a:solidFill>
                <a:effectLst/>
                <a:highlight>
                  <a:srgbClr val="000000"/>
                </a:highlight>
                <a:latin typeface="Consolas"/>
              </a:rPr>
              <a:t>that </a:t>
            </a:r>
            <a:r>
              <a:rPr lang="en-US" b="0" i="0" dirty="0">
                <a:solidFill>
                  <a:srgbClr val="E0FFE0"/>
                </a:solidFill>
                <a:effectLst/>
                <a:highlight>
                  <a:srgbClr val="000000"/>
                </a:highlight>
                <a:latin typeface="Consolas"/>
              </a:rPr>
              <a:t>will </a:t>
            </a:r>
            <a:r>
              <a:rPr lang="en-US" b="0" i="0" dirty="0">
                <a:solidFill>
                  <a:srgbClr val="54FF54"/>
                </a:solidFill>
                <a:effectLst/>
                <a:highlight>
                  <a:srgbClr val="000000"/>
                </a:highlight>
                <a:latin typeface="Consolas"/>
              </a:rPr>
              <a:t>result </a:t>
            </a:r>
            <a:r>
              <a:rPr lang="en-US" b="0" i="0" dirty="0">
                <a:solidFill>
                  <a:srgbClr val="C1FFC1"/>
                </a:solidFill>
                <a:effectLst/>
                <a:highlight>
                  <a:srgbClr val="000000"/>
                </a:highlight>
                <a:latin typeface="Consolas"/>
              </a:rPr>
              <a:t>from </a:t>
            </a:r>
            <a:r>
              <a:rPr lang="en-US" b="0" i="0" dirty="0">
                <a:solidFill>
                  <a:srgbClr val="FFA7A7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E7FFE7"/>
                </a:solidFill>
                <a:effectLst/>
                <a:highlight>
                  <a:srgbClr val="000000"/>
                </a:highlight>
                <a:latin typeface="Consolas"/>
              </a:rPr>
              <a:t>collision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DFFFDF"/>
                </a:solidFill>
                <a:effectLst/>
                <a:highlight>
                  <a:srgbClr val="000000"/>
                </a:highlight>
                <a:latin typeface="Consolas"/>
              </a:rPr>
              <a:t>but </a:t>
            </a:r>
            <a:r>
              <a:rPr lang="en-US" b="0" i="0" dirty="0">
                <a:solidFill>
                  <a:srgbClr val="F7FFF7"/>
                </a:solidFill>
                <a:effectLst/>
                <a:highlight>
                  <a:srgbClr val="000000"/>
                </a:highlight>
                <a:latin typeface="Consolas"/>
              </a:rPr>
              <a:t>also </a:t>
            </a:r>
            <a:r>
              <a:rPr lang="en-US" b="0" i="0" dirty="0">
                <a:solidFill>
                  <a:srgbClr val="FFEEEE"/>
                </a:solidFill>
                <a:effectLst/>
                <a:highlight>
                  <a:srgbClr val="000000"/>
                </a:highlight>
                <a:latin typeface="Consolas"/>
              </a:rPr>
              <a:t>connotes </a:t>
            </a:r>
            <a:r>
              <a:rPr lang="en-US" b="0" i="0" dirty="0">
                <a:solidFill>
                  <a:srgbClr val="9DFF9D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1FFF1F"/>
                </a:solidFill>
                <a:effectLst/>
                <a:highlight>
                  <a:srgbClr val="000000"/>
                </a:highlight>
                <a:latin typeface="Consolas"/>
              </a:rPr>
              <a:t>heavy </a:t>
            </a:r>
            <a:r>
              <a:rPr lang="en-US" b="0" i="0" dirty="0">
                <a:solidFill>
                  <a:srgbClr val="9AFF9A"/>
                </a:solidFill>
                <a:effectLst/>
                <a:highlight>
                  <a:srgbClr val="000000"/>
                </a:highlight>
                <a:latin typeface="Consolas"/>
              </a:rPr>
              <a:t>impact </a:t>
            </a:r>
            <a:r>
              <a:rPr lang="en-US" b="0" i="0" dirty="0">
                <a:solidFill>
                  <a:srgbClr val="C8FFC8"/>
                </a:solidFill>
                <a:effectLst/>
                <a:highlight>
                  <a:srgbClr val="000000"/>
                </a:highlight>
                <a:latin typeface="Consolas"/>
              </a:rPr>
              <a:t>on </a:t>
            </a:r>
            <a:r>
              <a:rPr lang="en-US" b="0" i="0" dirty="0">
                <a:solidFill>
                  <a:srgbClr val="FFA1A1"/>
                </a:solidFill>
                <a:effectLst/>
                <a:highlight>
                  <a:srgbClr val="000000"/>
                </a:highlight>
                <a:latin typeface="Consolas"/>
              </a:rPr>
              <a:t>human </a:t>
            </a:r>
            <a:r>
              <a:rPr lang="en-US" b="0" i="0" dirty="0">
                <a:solidFill>
                  <a:srgbClr val="FFB7B7"/>
                </a:solidFill>
                <a:effectLst/>
                <a:highlight>
                  <a:srgbClr val="000000"/>
                </a:highlight>
                <a:latin typeface="Consolas"/>
              </a:rPr>
              <a:t>lives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FFD8D8"/>
                </a:solidFill>
                <a:effectLst/>
                <a:highlight>
                  <a:srgbClr val="000000"/>
                </a:highlight>
                <a:latin typeface="Consolas"/>
              </a:rPr>
              <a:t>however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8E8E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B9FFB9"/>
                </a:solidFill>
                <a:effectLst/>
                <a:highlight>
                  <a:srgbClr val="000000"/>
                </a:highlight>
                <a:latin typeface="Consolas"/>
              </a:rPr>
              <a:t>film </a:t>
            </a:r>
            <a:r>
              <a:rPr lang="en-US" b="0" i="0" dirty="0">
                <a:solidFill>
                  <a:srgbClr val="FFD6D6"/>
                </a:solidFill>
                <a:effectLst/>
                <a:highlight>
                  <a:srgbClr val="000000"/>
                </a:highlight>
                <a:latin typeface="Consolas"/>
              </a:rPr>
              <a:t>simply </a:t>
            </a:r>
            <a:r>
              <a:rPr lang="en-US" b="0" i="0" dirty="0">
                <a:solidFill>
                  <a:srgbClr val="FF9090"/>
                </a:solidFill>
                <a:effectLst/>
                <a:highlight>
                  <a:srgbClr val="000000"/>
                </a:highlight>
                <a:latin typeface="Consolas"/>
              </a:rPr>
              <a:t>fails </a:t>
            </a:r>
            <a:r>
              <a:rPr lang="en-US" b="0" i="0" dirty="0">
                <a:solidFill>
                  <a:srgbClr val="FFC4C4"/>
                </a:solidFill>
                <a:effectLst/>
                <a:highlight>
                  <a:srgbClr val="000000"/>
                </a:highlight>
                <a:latin typeface="Consolas"/>
              </a:rPr>
              <a:t>on </a:t>
            </a:r>
            <a:r>
              <a:rPr lang="en-US" b="0" i="0" dirty="0">
                <a:solidFill>
                  <a:srgbClr val="D0FFD0"/>
                </a:solidFill>
                <a:effectLst/>
                <a:highlight>
                  <a:srgbClr val="000000"/>
                </a:highlight>
                <a:latin typeface="Consolas"/>
              </a:rPr>
              <a:t>that </a:t>
            </a:r>
            <a:r>
              <a:rPr lang="en-US" b="0" i="0" dirty="0">
                <a:solidFill>
                  <a:srgbClr val="4BFF4B"/>
                </a:solidFill>
                <a:effectLst/>
                <a:highlight>
                  <a:srgbClr val="000000"/>
                </a:highlight>
                <a:latin typeface="Consolas"/>
              </a:rPr>
              <a:t>note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8EFF8E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B9B9"/>
                </a:solidFill>
                <a:effectLst/>
                <a:highlight>
                  <a:srgbClr val="000000"/>
                </a:highlight>
                <a:latin typeface="Consolas"/>
              </a:rPr>
              <a:t>effects </a:t>
            </a:r>
            <a:r>
              <a:rPr lang="en-US" b="0" i="0" dirty="0">
                <a:solidFill>
                  <a:srgbClr val="FF9494"/>
                </a:solidFill>
                <a:effectLst/>
                <a:highlight>
                  <a:srgbClr val="000000"/>
                </a:highlight>
                <a:latin typeface="Consolas"/>
              </a:rPr>
              <a:t>are </a:t>
            </a:r>
            <a:r>
              <a:rPr lang="en-US" b="0" i="0" dirty="0">
                <a:solidFill>
                  <a:srgbClr val="6FFF6F"/>
                </a:solidFill>
                <a:effectLst/>
                <a:highlight>
                  <a:srgbClr val="000000"/>
                </a:highlight>
                <a:latin typeface="Consolas"/>
              </a:rPr>
              <a:t>worn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- </a:t>
            </a:r>
            <a:r>
              <a:rPr lang="en-US" b="0" i="0" dirty="0">
                <a:solidFill>
                  <a:srgbClr val="FF5A5A"/>
                </a:solidFill>
                <a:effectLst/>
                <a:highlight>
                  <a:srgbClr val="000000"/>
                </a:highlight>
                <a:latin typeface="Consolas"/>
              </a:rPr>
              <a:t>out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C8C8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89FF89"/>
                </a:solidFill>
                <a:effectLst/>
                <a:highlight>
                  <a:srgbClr val="000000"/>
                </a:highlight>
                <a:latin typeface="Consolas"/>
              </a:rPr>
              <a:t>substandard </a:t>
            </a:r>
            <a:r>
              <a:rPr lang="en-US" b="0" i="0" dirty="0">
                <a:solidFill>
                  <a:srgbClr val="FFA2A2"/>
                </a:solidFill>
                <a:effectLst/>
                <a:highlight>
                  <a:srgbClr val="000000"/>
                </a:highlight>
                <a:latin typeface="Consolas"/>
              </a:rPr>
              <a:t>screenplay </a:t>
            </a:r>
            <a:r>
              <a:rPr lang="en-US" b="0" i="0" dirty="0">
                <a:solidFill>
                  <a:srgbClr val="99FF99"/>
                </a:solidFill>
                <a:effectLst/>
                <a:highlight>
                  <a:srgbClr val="000000"/>
                </a:highlight>
                <a:latin typeface="Consolas"/>
              </a:rPr>
              <a:t>limited </a:t>
            </a:r>
            <a:r>
              <a:rPr lang="en-US" b="0" i="0" dirty="0">
                <a:solidFill>
                  <a:srgbClr val="FF9191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4E4E"/>
                </a:solidFill>
                <a:effectLst/>
                <a:highlight>
                  <a:srgbClr val="000000"/>
                </a:highlight>
                <a:latin typeface="Consolas"/>
              </a:rPr>
              <a:t>acting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DEDE"/>
                </a:solidFill>
                <a:effectLst/>
                <a:highlight>
                  <a:srgbClr val="000000"/>
                </a:highlight>
                <a:latin typeface="Consolas"/>
              </a:rPr>
              <a:t>and </a:t>
            </a:r>
            <a:r>
              <a:rPr lang="en-US" b="0" i="0" dirty="0">
                <a:solidFill>
                  <a:srgbClr val="A1FFA1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59FF59"/>
                </a:solidFill>
                <a:effectLst/>
                <a:highlight>
                  <a:srgbClr val="000000"/>
                </a:highlight>
                <a:latin typeface="Consolas"/>
              </a:rPr>
              <a:t>director </a:t>
            </a:r>
            <a:r>
              <a:rPr lang="en-US" b="0" i="0" dirty="0">
                <a:solidFill>
                  <a:srgbClr val="FF7E7E"/>
                </a:solidFill>
                <a:effectLst/>
                <a:highlight>
                  <a:srgbClr val="000000"/>
                </a:highlight>
                <a:latin typeface="Consolas"/>
              </a:rPr>
              <a:t>continued </a:t>
            </a:r>
            <a:r>
              <a:rPr lang="en-US" b="0" i="0" dirty="0">
                <a:solidFill>
                  <a:srgbClr val="FF6C6C"/>
                </a:solidFill>
                <a:effectLst/>
                <a:highlight>
                  <a:srgbClr val="000000"/>
                </a:highlight>
                <a:latin typeface="Consolas"/>
              </a:rPr>
              <a:t>her </a:t>
            </a:r>
            <a:r>
              <a:rPr lang="en-US" b="0" i="0" dirty="0">
                <a:solidFill>
                  <a:srgbClr val="FFE2E2"/>
                </a:solidFill>
                <a:effectLst/>
                <a:highlight>
                  <a:srgbClr val="000000"/>
                </a:highlight>
                <a:latin typeface="Consolas"/>
              </a:rPr>
              <a:t>sad </a:t>
            </a:r>
            <a:r>
              <a:rPr lang="en-US" b="0" i="0" dirty="0">
                <a:solidFill>
                  <a:srgbClr val="D5FFD5"/>
                </a:solidFill>
                <a:effectLst/>
                <a:highlight>
                  <a:srgbClr val="000000"/>
                </a:highlight>
                <a:latin typeface="Consolas"/>
              </a:rPr>
              <a:t>run </a:t>
            </a:r>
            <a:r>
              <a:rPr lang="en-US" b="0" i="0" dirty="0">
                <a:solidFill>
                  <a:srgbClr val="FFE4E4"/>
                </a:solidFill>
                <a:effectLst/>
                <a:highlight>
                  <a:srgbClr val="000000"/>
                </a:highlight>
                <a:latin typeface="Consolas"/>
              </a:rPr>
              <a:t>in </a:t>
            </a:r>
            <a:r>
              <a:rPr lang="en-US" b="0" i="0" dirty="0">
                <a:solidFill>
                  <a:srgbClr val="D4FFD4"/>
                </a:solidFill>
                <a:effectLst/>
                <a:highlight>
                  <a:srgbClr val="000000"/>
                </a:highlight>
                <a:latin typeface="Consolas"/>
              </a:rPr>
              <a:t>terms </a:t>
            </a:r>
            <a:r>
              <a:rPr lang="en-US" b="0" i="0" dirty="0">
                <a:solidFill>
                  <a:srgbClr val="FFE8E8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AEFFAE"/>
                </a:solidFill>
                <a:effectLst/>
                <a:highlight>
                  <a:srgbClr val="000000"/>
                </a:highlight>
                <a:latin typeface="Consolas"/>
              </a:rPr>
              <a:t>good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- </a:t>
            </a:r>
            <a:r>
              <a:rPr lang="en-US" b="0" i="0" dirty="0">
                <a:solidFill>
                  <a:srgbClr val="FFE4E4"/>
                </a:solidFill>
                <a:effectLst/>
                <a:highlight>
                  <a:srgbClr val="000000"/>
                </a:highlight>
                <a:latin typeface="Consolas"/>
              </a:rPr>
              <a:t>film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- </a:t>
            </a:r>
            <a:r>
              <a:rPr lang="en-US" b="0" i="0" dirty="0">
                <a:solidFill>
                  <a:srgbClr val="FAFFFA"/>
                </a:solidFill>
                <a:effectLst/>
                <a:highlight>
                  <a:srgbClr val="000000"/>
                </a:highlight>
                <a:latin typeface="Consolas"/>
              </a:rPr>
              <a:t>making </a:t>
            </a:r>
            <a:r>
              <a:rPr lang="en-US" b="0" i="0" dirty="0">
                <a:solidFill>
                  <a:srgbClr val="FFF1F1"/>
                </a:solidFill>
                <a:effectLst/>
                <a:highlight>
                  <a:srgbClr val="000000"/>
                </a:highlight>
                <a:latin typeface="Consolas"/>
              </a:rPr>
              <a:t>credentials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FF9E9E"/>
                </a:solidFill>
                <a:effectLst/>
                <a:highlight>
                  <a:srgbClr val="000000"/>
                </a:highlight>
                <a:latin typeface="Consolas"/>
              </a:rPr>
              <a:t>she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>
                <a:solidFill>
                  <a:srgbClr val="E8FFE8"/>
                </a:solidFill>
                <a:effectLst/>
                <a:highlight>
                  <a:srgbClr val="000000"/>
                </a:highlight>
                <a:latin typeface="Consolas"/>
              </a:rPr>
              <a:t>s </a:t>
            </a:r>
            <a:r>
              <a:rPr lang="en-US" b="0" i="0" dirty="0">
                <a:solidFill>
                  <a:srgbClr val="FFDBDB"/>
                </a:solidFill>
                <a:effectLst/>
                <a:highlight>
                  <a:srgbClr val="000000"/>
                </a:highlight>
                <a:latin typeface="Consolas"/>
              </a:rPr>
              <a:t>still </a:t>
            </a:r>
            <a:r>
              <a:rPr lang="en-US" b="0" i="0" dirty="0">
                <a:solidFill>
                  <a:srgbClr val="FF7171"/>
                </a:solidFill>
                <a:effectLst/>
                <a:highlight>
                  <a:srgbClr val="000000"/>
                </a:highlight>
                <a:latin typeface="Consolas"/>
              </a:rPr>
              <a:t>making </a:t>
            </a:r>
            <a:r>
              <a:rPr lang="en-US" b="0" i="0" dirty="0">
                <a:solidFill>
                  <a:srgbClr val="FFA9A9"/>
                </a:solidFill>
                <a:effectLst/>
                <a:highlight>
                  <a:srgbClr val="000000"/>
                </a:highlight>
                <a:latin typeface="Consolas"/>
              </a:rPr>
              <a:t>good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money </a:t>
            </a:r>
            <a:r>
              <a:rPr lang="en-US" b="0" i="0" dirty="0">
                <a:solidFill>
                  <a:srgbClr val="93FF93"/>
                </a:solidFill>
                <a:effectLst/>
                <a:highlight>
                  <a:srgbClr val="000000"/>
                </a:highlight>
                <a:latin typeface="Consolas"/>
              </a:rPr>
              <a:t>though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22FF22"/>
                </a:solidFill>
                <a:effectLst/>
                <a:highlight>
                  <a:srgbClr val="000000"/>
                </a:highlight>
                <a:latin typeface="Consolas"/>
              </a:rPr>
              <a:t>t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? </a:t>
            </a:r>
            <a:r>
              <a:rPr lang="en-US" b="0" i="0" dirty="0">
                <a:solidFill>
                  <a:srgbClr val="FF8C8C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 err="1">
                <a:solidFill>
                  <a:srgbClr val="FFAEAE"/>
                </a:solidFill>
                <a:effectLst/>
                <a:highlight>
                  <a:srgbClr val="000000"/>
                </a:highlight>
                <a:latin typeface="Consolas"/>
              </a:rPr>
              <a:t>leoni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DAFFDA"/>
                </a:solidFill>
                <a:effectLst/>
                <a:highlight>
                  <a:srgbClr val="000000"/>
                </a:highlight>
                <a:latin typeface="Consolas"/>
              </a:rPr>
              <a:t>s</a:t>
            </a:r>
            <a:r>
              <a:rPr lang="en-US" b="0" i="0" dirty="0">
                <a:solidFill>
                  <a:srgbClr val="DAFFDA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8F8F"/>
                </a:solidFill>
                <a:effectLst/>
                <a:highlight>
                  <a:srgbClr val="000000"/>
                </a:highlight>
                <a:latin typeface="Consolas"/>
              </a:rPr>
              <a:t>unfortunate </a:t>
            </a:r>
            <a:r>
              <a:rPr lang="en-US" b="0" i="0" dirty="0">
                <a:solidFill>
                  <a:srgbClr val="F3FFF3"/>
                </a:solidFill>
                <a:effectLst/>
                <a:highlight>
                  <a:srgbClr val="000000"/>
                </a:highlight>
                <a:latin typeface="Consolas"/>
              </a:rPr>
              <a:t>character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8A8A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B0FFB0"/>
                </a:solidFill>
                <a:effectLst/>
                <a:highlight>
                  <a:srgbClr val="000000"/>
                </a:highlight>
                <a:latin typeface="Consolas"/>
              </a:rPr>
              <a:t>news </a:t>
            </a:r>
            <a:r>
              <a:rPr lang="en-US" b="0" i="0" dirty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/>
              </a:rPr>
              <a:t>reporter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D1FFD1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5555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46FF46"/>
                </a:solidFill>
                <a:effectLst/>
                <a:highlight>
                  <a:srgbClr val="000000"/>
                </a:highlight>
                <a:latin typeface="Consolas"/>
              </a:rPr>
              <a:t>foundation </a:t>
            </a:r>
            <a:r>
              <a:rPr lang="en-US" b="0" i="0" dirty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C3FFC3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3CFF3C"/>
                </a:solidFill>
                <a:effectLst/>
                <a:highlight>
                  <a:srgbClr val="000000"/>
                </a:highlight>
                <a:latin typeface="Consolas"/>
              </a:rPr>
              <a:t>story </a:t>
            </a:r>
            <a:r>
              <a:rPr lang="en-US" b="0" i="0" dirty="0">
                <a:solidFill>
                  <a:srgbClr val="FFB2B2"/>
                </a:solidFill>
                <a:effectLst/>
                <a:highlight>
                  <a:srgbClr val="000000"/>
                </a:highlight>
                <a:latin typeface="Consolas"/>
              </a:rPr>
              <a:t>and </a:t>
            </a:r>
            <a:r>
              <a:rPr lang="en-US" b="0" i="0" dirty="0">
                <a:solidFill>
                  <a:srgbClr val="FFFCFC"/>
                </a:solidFill>
                <a:effectLst/>
                <a:highlight>
                  <a:srgbClr val="000000"/>
                </a:highlight>
                <a:latin typeface="Consolas"/>
              </a:rPr>
              <a:t>of </a:t>
            </a:r>
            <a:r>
              <a:rPr lang="en-US" b="0" i="0" dirty="0">
                <a:solidFill>
                  <a:srgbClr val="FFECEC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C0FFC0"/>
                </a:solidFill>
                <a:effectLst/>
                <a:highlight>
                  <a:srgbClr val="000000"/>
                </a:highlight>
                <a:latin typeface="Consolas"/>
              </a:rPr>
              <a:t>cast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>
                <a:solidFill>
                  <a:srgbClr val="FFA2A2"/>
                </a:solidFill>
                <a:effectLst/>
                <a:highlight>
                  <a:srgbClr val="000000"/>
                </a:highlight>
                <a:latin typeface="Consolas"/>
              </a:rPr>
              <a:t>but </a:t>
            </a:r>
            <a:r>
              <a:rPr lang="en-US" b="0" i="0" dirty="0">
                <a:solidFill>
                  <a:srgbClr val="FFC3C3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F9D9D"/>
                </a:solidFill>
                <a:effectLst/>
                <a:highlight>
                  <a:srgbClr val="000000"/>
                </a:highlight>
                <a:latin typeface="Consolas"/>
              </a:rPr>
              <a:t>film </a:t>
            </a:r>
            <a:r>
              <a:rPr lang="en-US" b="0" i="0" dirty="0">
                <a:solidFill>
                  <a:srgbClr val="FF5252"/>
                </a:solidFill>
                <a:effectLst/>
                <a:highlight>
                  <a:srgbClr val="000000"/>
                </a:highlight>
                <a:latin typeface="Consolas"/>
              </a:rPr>
              <a:t>suffers </a:t>
            </a:r>
            <a:r>
              <a:rPr lang="en-US" b="0" i="0" dirty="0">
                <a:solidFill>
                  <a:srgbClr val="FFEEEE"/>
                </a:solidFill>
                <a:effectLst/>
                <a:highlight>
                  <a:srgbClr val="000000"/>
                </a:highlight>
                <a:latin typeface="Consolas"/>
              </a:rPr>
              <a:t>from </a:t>
            </a:r>
            <a:r>
              <a:rPr lang="en-US" b="0" i="0" dirty="0">
                <a:solidFill>
                  <a:srgbClr val="FFDEDE"/>
                </a:solidFill>
                <a:effectLst/>
                <a:highlight>
                  <a:srgbClr val="000000"/>
                </a:highlight>
                <a:latin typeface="Consolas"/>
              </a:rPr>
              <a:t>too </a:t>
            </a:r>
            <a:r>
              <a:rPr lang="en-US" b="0" i="0" dirty="0">
                <a:solidFill>
                  <a:srgbClr val="DDFFDD"/>
                </a:solidFill>
                <a:effectLst/>
                <a:highlight>
                  <a:srgbClr val="000000"/>
                </a:highlight>
                <a:latin typeface="Consolas"/>
              </a:rPr>
              <a:t>many </a:t>
            </a:r>
            <a:r>
              <a:rPr lang="en-US" b="0" i="0" dirty="0">
                <a:solidFill>
                  <a:srgbClr val="FFBBBB"/>
                </a:solidFill>
                <a:effectLst/>
                <a:highlight>
                  <a:srgbClr val="000000"/>
                </a:highlight>
                <a:latin typeface="Consolas"/>
              </a:rPr>
              <a:t>characters that </a:t>
            </a:r>
            <a:r>
              <a:rPr lang="en-US" b="0" i="0" dirty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/>
              </a:rPr>
              <a:t>do </a:t>
            </a:r>
            <a:r>
              <a:rPr lang="en-US" b="0" i="0" dirty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/>
              </a:rPr>
              <a:t>not </a:t>
            </a:r>
            <a:r>
              <a:rPr lang="en-US" b="0" i="0" dirty="0">
                <a:solidFill>
                  <a:srgbClr val="98FF98"/>
                </a:solidFill>
                <a:effectLst/>
                <a:highlight>
                  <a:srgbClr val="000000"/>
                </a:highlight>
                <a:latin typeface="Consolas"/>
              </a:rPr>
              <a:t>need </a:t>
            </a:r>
            <a:r>
              <a:rPr lang="en-US" b="0" i="0" dirty="0">
                <a:solidFill>
                  <a:srgbClr val="B4FFB4"/>
                </a:solidFill>
                <a:effectLst/>
                <a:highlight>
                  <a:srgbClr val="000000"/>
                </a:highlight>
                <a:latin typeface="Consolas"/>
              </a:rPr>
              <a:t>to </a:t>
            </a:r>
            <a:r>
              <a:rPr lang="en-US" b="0" i="0" dirty="0">
                <a:solidFill>
                  <a:srgbClr val="E5FFE5"/>
                </a:solidFill>
                <a:effectLst/>
                <a:highlight>
                  <a:srgbClr val="000000"/>
                </a:highlight>
                <a:latin typeface="Consolas"/>
              </a:rPr>
              <a:t>be </a:t>
            </a:r>
            <a:r>
              <a:rPr lang="en-US" b="0" i="0" dirty="0">
                <a:solidFill>
                  <a:srgbClr val="FF6969"/>
                </a:solidFill>
                <a:effectLst/>
                <a:highlight>
                  <a:srgbClr val="000000"/>
                </a:highlight>
                <a:latin typeface="Consolas"/>
              </a:rPr>
              <a:t>explored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 err="1">
                <a:solidFill>
                  <a:srgbClr val="B2FFB2"/>
                </a:solidFill>
                <a:effectLst/>
                <a:highlight>
                  <a:srgbClr val="000000"/>
                </a:highlight>
                <a:latin typeface="Consolas"/>
              </a:rPr>
              <a:t>robert</a:t>
            </a:r>
            <a:r>
              <a:rPr lang="en-US" b="0" i="0" dirty="0">
                <a:solidFill>
                  <a:srgbClr val="B2FFB2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 err="1">
                <a:solidFill>
                  <a:srgbClr val="FFCBCB"/>
                </a:solidFill>
                <a:effectLst/>
                <a:highlight>
                  <a:srgbClr val="000000"/>
                </a:highlight>
                <a:latin typeface="Consolas"/>
              </a:rPr>
              <a:t>duvall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FFB9B9"/>
                </a:solidFill>
                <a:effectLst/>
                <a:highlight>
                  <a:srgbClr val="000000"/>
                </a:highlight>
                <a:latin typeface="Consolas"/>
              </a:rPr>
              <a:t>s</a:t>
            </a:r>
            <a:r>
              <a:rPr lang="en-US" b="0" i="0" dirty="0">
                <a:solidFill>
                  <a:srgbClr val="FFB9B9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F5F5"/>
                </a:solidFill>
                <a:effectLst/>
                <a:highlight>
                  <a:srgbClr val="000000"/>
                </a:highlight>
                <a:latin typeface="Consolas"/>
              </a:rPr>
              <a:t>aging </a:t>
            </a:r>
            <a:r>
              <a:rPr lang="en-US" b="0" i="0" dirty="0">
                <a:solidFill>
                  <a:srgbClr val="FFC5C5"/>
                </a:solidFill>
                <a:effectLst/>
                <a:highlight>
                  <a:srgbClr val="000000"/>
                </a:highlight>
                <a:latin typeface="Consolas"/>
              </a:rPr>
              <a:t>astronaut </a:t>
            </a:r>
            <a:r>
              <a:rPr lang="en-US" b="0" i="0" dirty="0">
                <a:solidFill>
                  <a:srgbClr val="FFCBCB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B0FFB0"/>
                </a:solidFill>
                <a:effectLst/>
                <a:highlight>
                  <a:srgbClr val="000000"/>
                </a:highlight>
                <a:latin typeface="Consolas"/>
              </a:rPr>
              <a:t>lifeless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B8FFB8"/>
                </a:solidFill>
                <a:effectLst/>
                <a:highlight>
                  <a:srgbClr val="000000"/>
                </a:highlight>
                <a:latin typeface="Consolas"/>
              </a:rPr>
              <a:t>and </a:t>
            </a:r>
            <a:r>
              <a:rPr lang="en-US" b="0" i="0" dirty="0">
                <a:solidFill>
                  <a:srgbClr val="FFD6D6"/>
                </a:solidFill>
                <a:effectLst/>
                <a:highlight>
                  <a:srgbClr val="000000"/>
                </a:highlight>
                <a:latin typeface="Consolas"/>
              </a:rPr>
              <a:t>morgan </a:t>
            </a:r>
            <a:r>
              <a:rPr lang="en-US" b="0" i="0" dirty="0">
                <a:solidFill>
                  <a:srgbClr val="39FF39"/>
                </a:solidFill>
                <a:effectLst/>
                <a:highlight>
                  <a:srgbClr val="000000"/>
                </a:highlight>
                <a:latin typeface="Consolas"/>
              </a:rPr>
              <a:t>freeman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>
                <a:solidFill>
                  <a:srgbClr val="DBFFDB"/>
                </a:solidFill>
                <a:effectLst/>
                <a:highlight>
                  <a:srgbClr val="000000"/>
                </a:highlight>
                <a:latin typeface="Consolas"/>
              </a:rPr>
              <a:t>s </a:t>
            </a:r>
            <a:r>
              <a:rPr lang="en-US" b="0" i="0" dirty="0">
                <a:solidFill>
                  <a:srgbClr val="FF3636"/>
                </a:solidFill>
                <a:effectLst/>
                <a:highlight>
                  <a:srgbClr val="000000"/>
                </a:highlight>
                <a:latin typeface="Consolas"/>
              </a:rPr>
              <a:t>president </a:t>
            </a:r>
            <a:r>
              <a:rPr lang="en-US" b="0" i="0" dirty="0">
                <a:solidFill>
                  <a:srgbClr val="FFFDFD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60FF60"/>
                </a:solidFill>
                <a:effectLst/>
                <a:highlight>
                  <a:srgbClr val="000000"/>
                </a:highlight>
                <a:latin typeface="Consolas"/>
              </a:rPr>
              <a:t>restricted </a:t>
            </a:r>
            <a:r>
              <a:rPr lang="en-US" b="0" i="0" dirty="0">
                <a:solidFill>
                  <a:srgbClr val="FFCDCD"/>
                </a:solidFill>
                <a:effectLst/>
                <a:highlight>
                  <a:srgbClr val="000000"/>
                </a:highlight>
                <a:latin typeface="Consolas"/>
              </a:rPr>
              <a:t>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C8C8"/>
                </a:solidFill>
                <a:effectLst/>
                <a:highlight>
                  <a:srgbClr val="000000"/>
                </a:highlight>
                <a:latin typeface="Consolas"/>
              </a:rPr>
              <a:t>well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BDBD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FFC9C9"/>
                </a:solidFill>
                <a:effectLst/>
                <a:highlight>
                  <a:srgbClr val="000000"/>
                </a:highlight>
                <a:latin typeface="Consolas"/>
              </a:rPr>
              <a:t>righteous </a:t>
            </a:r>
            <a:r>
              <a:rPr lang="en-US" b="0" i="0" dirty="0">
                <a:solidFill>
                  <a:srgbClr val="FFB5B5"/>
                </a:solidFill>
                <a:effectLst/>
                <a:highlight>
                  <a:srgbClr val="000000"/>
                </a:highlight>
                <a:latin typeface="Consolas"/>
              </a:rPr>
              <a:t>president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(</a:t>
            </a:r>
            <a:r>
              <a:rPr lang="en-US" b="0" i="0" dirty="0">
                <a:solidFill>
                  <a:srgbClr val="D9FFD9"/>
                </a:solidFill>
                <a:effectLst/>
                <a:highlight>
                  <a:srgbClr val="000000"/>
                </a:highlight>
                <a:latin typeface="Consolas"/>
              </a:rPr>
              <a:t>which </a:t>
            </a:r>
            <a:r>
              <a:rPr lang="en-US" b="0" i="0" dirty="0">
                <a:solidFill>
                  <a:srgbClr val="F4FFF4"/>
                </a:solidFill>
                <a:effectLst/>
                <a:highlight>
                  <a:srgbClr val="000000"/>
                </a:highlight>
                <a:latin typeface="Consolas"/>
              </a:rPr>
              <a:t>means </a:t>
            </a:r>
            <a:r>
              <a:rPr lang="en-US" b="0" i="0" dirty="0">
                <a:solidFill>
                  <a:srgbClr val="FFE6E6"/>
                </a:solidFill>
                <a:effectLst/>
                <a:highlight>
                  <a:srgbClr val="000000"/>
                </a:highlight>
                <a:latin typeface="Consolas"/>
              </a:rPr>
              <a:t>he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>
                <a:solidFill>
                  <a:srgbClr val="F2FFF2"/>
                </a:solidFill>
                <a:effectLst/>
                <a:highlight>
                  <a:srgbClr val="000000"/>
                </a:highlight>
                <a:latin typeface="Consolas"/>
              </a:rPr>
              <a:t>s </a:t>
            </a:r>
            <a:r>
              <a:rPr lang="en-US" b="0" i="0" dirty="0">
                <a:solidFill>
                  <a:srgbClr val="F5FFF5"/>
                </a:solidFill>
                <a:effectLst/>
                <a:highlight>
                  <a:srgbClr val="000000"/>
                </a:highlight>
                <a:latin typeface="Consolas"/>
              </a:rPr>
              <a:t>not </a:t>
            </a:r>
            <a:r>
              <a:rPr lang="en-US" b="0" i="0" dirty="0">
                <a:solidFill>
                  <a:srgbClr val="FF8F8F"/>
                </a:solidFill>
                <a:effectLst/>
                <a:highlight>
                  <a:srgbClr val="000000"/>
                </a:highlight>
                <a:latin typeface="Consolas"/>
              </a:rPr>
              <a:t>interesting </a:t>
            </a:r>
            <a:r>
              <a:rPr lang="en-US" b="0" i="0" dirty="0">
                <a:solidFill>
                  <a:srgbClr val="CEFFCE"/>
                </a:solidFill>
                <a:effectLst/>
                <a:highlight>
                  <a:srgbClr val="000000"/>
                </a:highlight>
                <a:latin typeface="Consolas"/>
              </a:rPr>
              <a:t>at </a:t>
            </a:r>
            <a:r>
              <a:rPr lang="en-US" b="0" i="0" dirty="0">
                <a:solidFill>
                  <a:srgbClr val="DBFFDB"/>
                </a:solidFill>
                <a:effectLst/>
                <a:highlight>
                  <a:srgbClr val="000000"/>
                </a:highlight>
                <a:latin typeface="Consolas"/>
              </a:rPr>
              <a:t>all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). </a:t>
            </a:r>
            <a:r>
              <a:rPr lang="en-US" b="0" i="0" dirty="0" err="1">
                <a:solidFill>
                  <a:srgbClr val="52FF52"/>
                </a:solidFill>
                <a:effectLst/>
                <a:highlight>
                  <a:srgbClr val="000000"/>
                </a:highlight>
                <a:latin typeface="Consolas"/>
              </a:rPr>
              <a:t>leoni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'</a:t>
            </a:r>
            <a:r>
              <a:rPr lang="en-US" b="0" i="0" dirty="0" err="1">
                <a:solidFill>
                  <a:srgbClr val="ABFFAB"/>
                </a:solidFill>
                <a:effectLst/>
                <a:highlight>
                  <a:srgbClr val="000000"/>
                </a:highlight>
                <a:latin typeface="Consolas"/>
              </a:rPr>
              <a:t>s</a:t>
            </a:r>
            <a:r>
              <a:rPr lang="en-US" b="0" i="0" dirty="0">
                <a:solidFill>
                  <a:srgbClr val="ABFFAB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C7C7"/>
                </a:solidFill>
                <a:effectLst/>
                <a:highlight>
                  <a:srgbClr val="000000"/>
                </a:highlight>
                <a:latin typeface="Consolas"/>
              </a:rPr>
              <a:t>character </a:t>
            </a:r>
            <a:r>
              <a:rPr lang="en-US" b="0" i="0" dirty="0">
                <a:solidFill>
                  <a:srgbClr val="B5FFB5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D5D5"/>
                </a:solidFill>
                <a:effectLst/>
                <a:highlight>
                  <a:srgbClr val="000000"/>
                </a:highlight>
                <a:latin typeface="Consolas"/>
              </a:rPr>
              <a:t>the </a:t>
            </a:r>
            <a:r>
              <a:rPr lang="en-US" b="0" i="0" dirty="0">
                <a:solidFill>
                  <a:srgbClr val="F9FFF9"/>
                </a:solidFill>
                <a:effectLst/>
                <a:highlight>
                  <a:srgbClr val="000000"/>
                </a:highlight>
                <a:latin typeface="Consolas"/>
              </a:rPr>
              <a:t>only </a:t>
            </a:r>
            <a:r>
              <a:rPr lang="en-US" b="0" i="0" dirty="0">
                <a:solidFill>
                  <a:srgbClr val="D5FFD5"/>
                </a:solidFill>
                <a:effectLst/>
                <a:highlight>
                  <a:srgbClr val="000000"/>
                </a:highlight>
                <a:latin typeface="Consolas"/>
              </a:rPr>
              <a:t>appealing </a:t>
            </a:r>
            <a:r>
              <a:rPr lang="en-US" b="0" i="0" dirty="0">
                <a:solidFill>
                  <a:srgbClr val="EEFFEE"/>
                </a:solidFill>
                <a:effectLst/>
                <a:highlight>
                  <a:srgbClr val="000000"/>
                </a:highlight>
                <a:latin typeface="Consolas"/>
              </a:rPr>
              <a:t>one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</a:t>
            </a:r>
            <a:r>
              <a:rPr lang="en-US" b="0" i="0" dirty="0">
                <a:solidFill>
                  <a:srgbClr val="FF4A4A"/>
                </a:solidFill>
                <a:effectLst/>
                <a:highlight>
                  <a:srgbClr val="000000"/>
                </a:highlight>
                <a:latin typeface="Consolas"/>
              </a:rPr>
              <a:t>and </a:t>
            </a:r>
            <a:r>
              <a:rPr lang="en-US" b="0" i="0" dirty="0">
                <a:solidFill>
                  <a:srgbClr val="FFA6A6"/>
                </a:solidFill>
                <a:effectLst/>
                <a:highlight>
                  <a:srgbClr val="000000"/>
                </a:highlight>
                <a:latin typeface="Consolas"/>
              </a:rPr>
              <a:t>is </a:t>
            </a:r>
            <a:r>
              <a:rPr lang="en-US" b="0" i="0" dirty="0">
                <a:solidFill>
                  <a:srgbClr val="FFD0D0"/>
                </a:solidFill>
                <a:effectLst/>
                <a:highlight>
                  <a:srgbClr val="000000"/>
                </a:highlight>
                <a:latin typeface="Consolas"/>
              </a:rPr>
              <a:t>played </a:t>
            </a:r>
            <a:r>
              <a:rPr lang="en-US" b="0" i="0" dirty="0">
                <a:solidFill>
                  <a:srgbClr val="FFDBDB"/>
                </a:solidFill>
                <a:effectLst/>
                <a:highlight>
                  <a:srgbClr val="000000"/>
                </a:highlight>
                <a:latin typeface="Consolas"/>
              </a:rPr>
              <a:t>with </a:t>
            </a:r>
            <a:r>
              <a:rPr lang="en-US" b="0" i="0" dirty="0">
                <a:solidFill>
                  <a:srgbClr val="FFCFCF"/>
                </a:solidFill>
                <a:effectLst/>
                <a:highlight>
                  <a:srgbClr val="000000"/>
                </a:highlight>
                <a:latin typeface="Consolas"/>
              </a:rPr>
              <a:t>reasonable </a:t>
            </a:r>
            <a:r>
              <a:rPr lang="en-US" b="0" i="0" dirty="0">
                <a:solidFill>
                  <a:srgbClr val="FF6262"/>
                </a:solidFill>
                <a:effectLst/>
                <a:highlight>
                  <a:srgbClr val="000000"/>
                </a:highlight>
                <a:latin typeface="Consolas"/>
              </a:rPr>
              <a:t>conviction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(</a:t>
            </a:r>
            <a:r>
              <a:rPr lang="en-US" b="0" i="0" dirty="0">
                <a:solidFill>
                  <a:srgbClr val="FDFFFD"/>
                </a:solidFill>
                <a:effectLst/>
                <a:highlight>
                  <a:srgbClr val="000000"/>
                </a:highlight>
                <a:latin typeface="Consolas"/>
              </a:rPr>
              <a:t>but </a:t>
            </a:r>
            <a:r>
              <a:rPr lang="en-US" b="0" i="0" dirty="0">
                <a:solidFill>
                  <a:srgbClr val="FFB5B5"/>
                </a:solidFill>
                <a:effectLst/>
                <a:highlight>
                  <a:srgbClr val="000000"/>
                </a:highlight>
                <a:latin typeface="Consolas"/>
              </a:rPr>
              <a:t>a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rather peculiar showing when reporting for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msnbc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), but was definitely undervalued by the director and screenwriters. warning: spoilers included (but a lot of it is irrelevant and predictable anyway). plot holes, plot holes, plot holes. now, e. l. e. is threatening to exterminate more than 99 % of the human race,</a:t>
            </a:r>
            <a:r>
              <a:rPr lang="en-US" b="0" i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[SEP]</a:t>
            </a:r>
            <a:r>
              <a:rPr lang="en-US" b="0" i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endParaRPr lang="pl-PL" b="0" i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/>
            </a:endParaRPr>
          </a:p>
          <a:p>
            <a:pPr marL="0" indent="0">
              <a:buNone/>
            </a:pPr>
            <a:endParaRPr lang="en-US" sz="4300" dirty="0">
              <a:latin typeface="Consolas"/>
            </a:endParaRPr>
          </a:p>
          <a:p>
            <a:pPr marL="0" indent="0">
              <a:buNone/>
            </a:pPr>
            <a:r>
              <a:rPr lang="en-US" sz="4300" b="0" i="0" dirty="0">
                <a:effectLst/>
                <a:latin typeface="Consolas"/>
              </a:rPr>
              <a:t>Human</a:t>
            </a:r>
            <a:r>
              <a:rPr lang="en-US" sz="3700" b="0" i="0" dirty="0">
                <a:effectLst/>
                <a:latin typeface="Consolas"/>
              </a:rPr>
              <a:t> </a:t>
            </a:r>
            <a:endParaRPr lang="pl-PL" sz="3700" b="0" i="0">
              <a:effectLst/>
              <a:latin typeface="Consolas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[CLS]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there're so many things to criticize about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 do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n't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 know where to start. recommendation: turn off your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brain - do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n't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be like me,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decreasing the rating everyday because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 think about it too much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a comet is about to strike earth, causing a catastrophe similar to the extinction level event (e. l. e.) that wiped out the dinosaurs. what follows is the story of a president's bid to think for the good of his people, a rising reporter, the love story of two teenagers (one of whom discovered the comet), and a team of astronauts on the ship `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messiah'to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save the world. firstly, there is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nothing outstandingly inferior about the making of the film (nor is there anything outstandingly good about it)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but the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plot holes make the film corny and stupid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to be honest,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i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was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more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moved by the trailer than the film itself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(which is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n't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 saying much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).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mimi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leder's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follow - up to ` the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peacemaker'is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equally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incompetent, with all the big stars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wasted. (perhaps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i'm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 just annoyed that the release of ` the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peacemaker'in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 the us overshadowed a far superior thriller, ` the assignment'.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 it is very obvious that the title not only represents the big boom that will result from the collision, but also connotes the heavy impact on human lives. however, the film simply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fails on that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note. the effects are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worn -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out,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the substandard screenplay limited the acting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, and the director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continued her sad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run in terms of good - film - making credentials. she's still making good money though. t ? a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leoni's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unfortunate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character, the news reporter, is the foundation of the story and of the cast. but the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film suffers from too many characters that do not need to be explored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robert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duvall's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aging astronaut is lifeless, and morgan freeman's president is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restricted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to, well,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a righteous president (which means he's not interesting at all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). </a:t>
            </a:r>
            <a:r>
              <a:rPr lang="en-US" b="0" i="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leoni's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 character is the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only appealing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one, and is played with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reasonable conviction (but a rather peculiar showing when reporting for </a:t>
            </a:r>
            <a:r>
              <a:rPr lang="en-US" b="0" i="0" dirty="0" err="1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msnbc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), but was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definitely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undervalued by the director and screenwriters. </a:t>
            </a:r>
            <a:r>
              <a:rPr lang="en-US" b="0" i="0" dirty="0">
                <a:solidFill>
                  <a:srgbClr val="00FF00"/>
                </a:solidFill>
                <a:effectLst/>
                <a:highlight>
                  <a:srgbClr val="000000"/>
                </a:highlight>
                <a:latin typeface="Consolas"/>
              </a:rPr>
              <a:t>warning: spoilers included (but a lot of it is irrelevant and predictable anyway). plot holes, plot holes, plot holes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. now, e. l. e. is threatening to exterminate more than 99 % of the human race,</a:t>
            </a:r>
            <a:r>
              <a:rPr lang="en-US" b="0" i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/>
              </a:rPr>
              <a:t>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/>
              </a:rPr>
              <a:t>[SEP]</a:t>
            </a:r>
            <a:endParaRPr lang="pl-PL" dirty="0">
              <a:highlight>
                <a:srgbClr val="000000"/>
              </a:highlight>
              <a:latin typeface="Consolas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3BE4994D-10BF-44F4-5C83-CCF1A08D183D}"/>
              </a:ext>
            </a:extLst>
          </p:cNvPr>
          <p:cNvSpPr/>
          <p:nvPr/>
        </p:nvSpPr>
        <p:spPr>
          <a:xfrm>
            <a:off x="2076972" y="3470384"/>
            <a:ext cx="210326" cy="1840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7BB6D7E-B82B-5631-B909-5760E52A6ADE}"/>
              </a:ext>
            </a:extLst>
          </p:cNvPr>
          <p:cNvSpPr txBox="1"/>
          <p:nvPr/>
        </p:nvSpPr>
        <p:spPr>
          <a:xfrm>
            <a:off x="2293835" y="3381635"/>
            <a:ext cx="2421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l-PL" dirty="0" err="1">
                <a:ea typeface="Calibri"/>
                <a:cs typeface="Calibri"/>
              </a:rPr>
              <a:t>low</a:t>
            </a:r>
            <a:r>
              <a:rPr lang="pl-PL" dirty="0">
                <a:ea typeface="Calibri"/>
                <a:cs typeface="Calibri"/>
              </a:rPr>
              <a:t> </a:t>
            </a:r>
            <a:r>
              <a:rPr lang="pl-PL" dirty="0" err="1">
                <a:ea typeface="Calibri"/>
                <a:cs typeface="Calibri"/>
              </a:rPr>
              <a:t>negative</a:t>
            </a:r>
            <a:r>
              <a:rPr lang="pl-PL" dirty="0">
                <a:ea typeface="Calibri"/>
                <a:cs typeface="Calibri"/>
              </a:rPr>
              <a:t> LIME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D033600-4B04-9DD6-21F8-113F1353CFBF}"/>
              </a:ext>
            </a:extLst>
          </p:cNvPr>
          <p:cNvSpPr/>
          <p:nvPr/>
        </p:nvSpPr>
        <p:spPr>
          <a:xfrm>
            <a:off x="4687758" y="3470383"/>
            <a:ext cx="210326" cy="184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D069E46-44DD-6E97-8719-325FFCBB510B}"/>
              </a:ext>
            </a:extLst>
          </p:cNvPr>
          <p:cNvSpPr txBox="1"/>
          <p:nvPr/>
        </p:nvSpPr>
        <p:spPr>
          <a:xfrm>
            <a:off x="4904621" y="3381634"/>
            <a:ext cx="2421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l-PL" dirty="0">
                <a:ea typeface="Calibri"/>
                <a:cs typeface="Calibri"/>
              </a:rPr>
              <a:t>high </a:t>
            </a:r>
            <a:r>
              <a:rPr lang="pl-PL" dirty="0" err="1">
                <a:ea typeface="Calibri"/>
                <a:cs typeface="Calibri"/>
              </a:rPr>
              <a:t>positive</a:t>
            </a:r>
            <a:r>
              <a:rPr lang="pl-PL" dirty="0">
                <a:ea typeface="Calibri"/>
                <a:cs typeface="Calibri"/>
              </a:rPr>
              <a:t> LIME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A05CBB1A-1F02-0A24-7A0C-B0A2AC0052A1}"/>
              </a:ext>
            </a:extLst>
          </p:cNvPr>
          <p:cNvSpPr/>
          <p:nvPr/>
        </p:nvSpPr>
        <p:spPr>
          <a:xfrm>
            <a:off x="3326152" y="5494056"/>
            <a:ext cx="210326" cy="1840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F3C5D18-1066-359B-963E-E1123C764B65}"/>
              </a:ext>
            </a:extLst>
          </p:cNvPr>
          <p:cNvSpPr txBox="1"/>
          <p:nvPr/>
        </p:nvSpPr>
        <p:spPr>
          <a:xfrm>
            <a:off x="3543015" y="5405307"/>
            <a:ext cx="24211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pl-PL" dirty="0" err="1">
                <a:ea typeface="Calibri"/>
                <a:cs typeface="Calibri"/>
              </a:rPr>
              <a:t>human</a:t>
            </a:r>
            <a:r>
              <a:rPr lang="pl-PL" dirty="0">
                <a:ea typeface="Calibri"/>
                <a:cs typeface="Calibri"/>
              </a:rPr>
              <a:t> </a:t>
            </a:r>
            <a:r>
              <a:rPr lang="pl-PL" dirty="0" err="1">
                <a:ea typeface="Calibri"/>
                <a:cs typeface="Calibri"/>
              </a:rPr>
              <a:t>rationales</a:t>
            </a:r>
          </a:p>
        </p:txBody>
      </p:sp>
    </p:spTree>
    <p:extLst>
      <p:ext uri="{BB962C8B-B14F-4D97-AF65-F5344CB8AC3E}">
        <p14:creationId xmlns:p14="http://schemas.microsoft.com/office/powerpoint/2010/main" val="20571462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A5CD8-D74F-C571-3C9F-8CCDE6E8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ERASER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5A25AD-A841-A25D-FBB2-B7BEC8053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250" y="1846263"/>
            <a:ext cx="5279826" cy="4022725"/>
          </a:xfrm>
        </p:spPr>
      </p:pic>
    </p:spTree>
    <p:extLst>
      <p:ext uri="{BB962C8B-B14F-4D97-AF65-F5344CB8AC3E}">
        <p14:creationId xmlns:p14="http://schemas.microsoft.com/office/powerpoint/2010/main" val="3789101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EF32-5E8A-7CE3-85B0-5252926A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Methodology</a:t>
            </a:r>
            <a:endParaRPr lang="pl-PL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53CCDEC-B725-F7C6-4FAA-3DC125FE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237" y="1846263"/>
            <a:ext cx="7597851" cy="4022725"/>
          </a:xfrm>
        </p:spPr>
      </p:pic>
    </p:spTree>
    <p:extLst>
      <p:ext uri="{BB962C8B-B14F-4D97-AF65-F5344CB8AC3E}">
        <p14:creationId xmlns:p14="http://schemas.microsoft.com/office/powerpoint/2010/main" val="37868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A7AC-0CA1-D287-BCBC-CCFA63D84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err="1"/>
              <a:t>Results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9CFDF-1939-1EF6-2D77-493B1A818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69067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C0C3-4296-46C6-CA5C-E71370793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Massive</a:t>
            </a:r>
            <a:r>
              <a:rPr lang="pl-PL"/>
              <a:t> </a:t>
            </a:r>
            <a:r>
              <a:rPr lang="pl-PL" err="1"/>
              <a:t>amount</a:t>
            </a:r>
            <a:r>
              <a:rPr lang="pl-PL"/>
              <a:t> of </a:t>
            </a:r>
            <a:r>
              <a:rPr lang="pl-PL" err="1"/>
              <a:t>models</a:t>
            </a:r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DAD36-1B81-A1EA-6644-D67F3D803E21}"/>
              </a:ext>
            </a:extLst>
          </p:cNvPr>
          <p:cNvSpPr/>
          <p:nvPr/>
        </p:nvSpPr>
        <p:spPr>
          <a:xfrm>
            <a:off x="1184598" y="3156610"/>
            <a:ext cx="1432559" cy="10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err="1"/>
              <a:t>Number</a:t>
            </a:r>
            <a:r>
              <a:rPr lang="pl-PL" sz="1600"/>
              <a:t> of </a:t>
            </a:r>
            <a:r>
              <a:rPr lang="pl-PL" sz="1600" err="1"/>
              <a:t>datasets</a:t>
            </a:r>
            <a:endParaRPr lang="pl-PL" sz="1600"/>
          </a:p>
          <a:p>
            <a:pPr algn="ctr"/>
            <a:r>
              <a:rPr lang="pl-PL" sz="1600"/>
              <a:t>n</a:t>
            </a:r>
          </a:p>
        </p:txBody>
      </p:sp>
      <p:sp>
        <p:nvSpPr>
          <p:cNvPr id="5" name="Plus Sign 4">
            <a:extLst>
              <a:ext uri="{FF2B5EF4-FFF2-40B4-BE49-F238E27FC236}">
                <a16:creationId xmlns:a16="http://schemas.microsoft.com/office/drawing/2014/main" id="{75F52C85-CC3F-9742-8C5B-469B5108EEC0}"/>
              </a:ext>
            </a:extLst>
          </p:cNvPr>
          <p:cNvSpPr/>
          <p:nvPr/>
        </p:nvSpPr>
        <p:spPr>
          <a:xfrm>
            <a:off x="4942964" y="3537610"/>
            <a:ext cx="315805" cy="315805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E7130A7E-B083-F8FB-57B5-1F8955A1D6E8}"/>
              </a:ext>
            </a:extLst>
          </p:cNvPr>
          <p:cNvSpPr/>
          <p:nvPr/>
        </p:nvSpPr>
        <p:spPr>
          <a:xfrm>
            <a:off x="2712409" y="3552636"/>
            <a:ext cx="285749" cy="28574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82925-6078-FE7A-4A6F-29A417EDB067}"/>
              </a:ext>
            </a:extLst>
          </p:cNvPr>
          <p:cNvSpPr/>
          <p:nvPr/>
        </p:nvSpPr>
        <p:spPr>
          <a:xfrm>
            <a:off x="6399210" y="3153220"/>
            <a:ext cx="1432559" cy="10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err="1"/>
              <a:t>Imbalancing</a:t>
            </a:r>
            <a:endParaRPr lang="pl-PL" sz="1600"/>
          </a:p>
          <a:p>
            <a:pPr algn="ctr"/>
            <a:r>
              <a:rPr lang="pl-PL" sz="1600" err="1"/>
              <a:t>Proportion</a:t>
            </a:r>
            <a:endParaRPr lang="pl-PL" sz="1600"/>
          </a:p>
          <a:p>
            <a:pPr algn="ctr"/>
            <a:r>
              <a:rPr lang="pl-PL" sz="160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D57DE9-14F0-02F1-A5D0-BB3E8DEE4EEC}"/>
              </a:ext>
            </a:extLst>
          </p:cNvPr>
          <p:cNvSpPr/>
          <p:nvPr/>
        </p:nvSpPr>
        <p:spPr>
          <a:xfrm>
            <a:off x="5389580" y="3432198"/>
            <a:ext cx="75775" cy="5266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Moon 8">
            <a:extLst>
              <a:ext uri="{FF2B5EF4-FFF2-40B4-BE49-F238E27FC236}">
                <a16:creationId xmlns:a16="http://schemas.microsoft.com/office/drawing/2014/main" id="{40C977EA-30A7-9500-634A-D7773D9EF088}"/>
              </a:ext>
            </a:extLst>
          </p:cNvPr>
          <p:cNvSpPr/>
          <p:nvPr/>
        </p:nvSpPr>
        <p:spPr>
          <a:xfrm>
            <a:off x="3132783" y="2706603"/>
            <a:ext cx="176107" cy="1977814"/>
          </a:xfrm>
          <a:prstGeom prst="mo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Moon 9">
            <a:extLst>
              <a:ext uri="{FF2B5EF4-FFF2-40B4-BE49-F238E27FC236}">
                <a16:creationId xmlns:a16="http://schemas.microsoft.com/office/drawing/2014/main" id="{8CE5D0FB-225F-5CF1-E5CA-AE9EC7ECDBC4}"/>
              </a:ext>
            </a:extLst>
          </p:cNvPr>
          <p:cNvSpPr/>
          <p:nvPr/>
        </p:nvSpPr>
        <p:spPr>
          <a:xfrm rot="10800000">
            <a:off x="5634677" y="2706603"/>
            <a:ext cx="176107" cy="1977814"/>
          </a:xfrm>
          <a:prstGeom prst="mo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B071F30-9AB4-9A7A-0D71-3371FD823292}"/>
              </a:ext>
            </a:extLst>
          </p:cNvPr>
          <p:cNvSpPr/>
          <p:nvPr/>
        </p:nvSpPr>
        <p:spPr>
          <a:xfrm>
            <a:off x="5938208" y="3556446"/>
            <a:ext cx="285749" cy="28574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9D439B-5E94-3A02-7AFB-EF7B6D256CEF}"/>
              </a:ext>
            </a:extLst>
          </p:cNvPr>
          <p:cNvSpPr/>
          <p:nvPr/>
        </p:nvSpPr>
        <p:spPr>
          <a:xfrm>
            <a:off x="3444344" y="3153220"/>
            <a:ext cx="1432559" cy="10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err="1"/>
              <a:t>Balancing</a:t>
            </a:r>
            <a:r>
              <a:rPr lang="pl-PL" sz="1600"/>
              <a:t> </a:t>
            </a:r>
            <a:r>
              <a:rPr lang="pl-PL" sz="1600" err="1"/>
              <a:t>methods</a:t>
            </a:r>
            <a:endParaRPr lang="pl-PL" sz="1600"/>
          </a:p>
          <a:p>
            <a:pPr algn="ctr"/>
            <a:r>
              <a:rPr lang="pl-PL" sz="1600"/>
              <a:t>8</a:t>
            </a: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0462C742-F785-209E-F21A-2506D7734620}"/>
              </a:ext>
            </a:extLst>
          </p:cNvPr>
          <p:cNvSpPr/>
          <p:nvPr/>
        </p:nvSpPr>
        <p:spPr>
          <a:xfrm>
            <a:off x="7929164" y="3556446"/>
            <a:ext cx="285749" cy="28574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955F36-DD5B-003E-B9A1-7DC598262271}"/>
              </a:ext>
            </a:extLst>
          </p:cNvPr>
          <p:cNvSpPr/>
          <p:nvPr/>
        </p:nvSpPr>
        <p:spPr>
          <a:xfrm>
            <a:off x="8351237" y="3153860"/>
            <a:ext cx="1577734" cy="10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/>
              <a:t>Model </a:t>
            </a:r>
            <a:r>
              <a:rPr lang="pl-PL" sz="1600" err="1"/>
              <a:t>architectures</a:t>
            </a:r>
            <a:endParaRPr lang="pl-PL" sz="1600"/>
          </a:p>
          <a:p>
            <a:pPr algn="ctr"/>
            <a:r>
              <a:rPr lang="pl-PL" sz="1600"/>
              <a:t>3</a:t>
            </a:r>
          </a:p>
        </p:txBody>
      </p:sp>
      <p:sp>
        <p:nvSpPr>
          <p:cNvPr id="15" name="Equals 14">
            <a:extLst>
              <a:ext uri="{FF2B5EF4-FFF2-40B4-BE49-F238E27FC236}">
                <a16:creationId xmlns:a16="http://schemas.microsoft.com/office/drawing/2014/main" id="{EE62F891-47C4-CF7C-8A03-1453E7E8DCB6}"/>
              </a:ext>
            </a:extLst>
          </p:cNvPr>
          <p:cNvSpPr/>
          <p:nvPr/>
        </p:nvSpPr>
        <p:spPr>
          <a:xfrm>
            <a:off x="10104224" y="3537610"/>
            <a:ext cx="372533" cy="372533"/>
          </a:xfrm>
          <a:prstGeom prst="math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4520B-3A71-D343-4BFF-F6F646402C21}"/>
              </a:ext>
            </a:extLst>
          </p:cNvPr>
          <p:cNvSpPr txBox="1"/>
          <p:nvPr/>
        </p:nvSpPr>
        <p:spPr>
          <a:xfrm>
            <a:off x="10559745" y="3279165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>
                <a:solidFill>
                  <a:schemeClr val="accent1"/>
                </a:solidFill>
              </a:rPr>
              <a:t>81 n </a:t>
            </a:r>
          </a:p>
        </p:txBody>
      </p:sp>
    </p:spTree>
    <p:extLst>
      <p:ext uri="{BB962C8B-B14F-4D97-AF65-F5344CB8AC3E}">
        <p14:creationId xmlns:p14="http://schemas.microsoft.com/office/powerpoint/2010/main" val="1427276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088C-62FA-9891-05F0-C2B0DCB7B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23E5-4B55-1E6C-9908-645DB86B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Massive</a:t>
            </a:r>
            <a:r>
              <a:rPr lang="pl-PL"/>
              <a:t> </a:t>
            </a:r>
            <a:r>
              <a:rPr lang="pl-PL" err="1"/>
              <a:t>amount</a:t>
            </a:r>
            <a:r>
              <a:rPr lang="pl-PL"/>
              <a:t> of </a:t>
            </a:r>
            <a:r>
              <a:rPr lang="pl-PL" err="1"/>
              <a:t>models</a:t>
            </a:r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23FEE1-BEDF-4FDE-BE2E-7624ABE1A2A5}"/>
              </a:ext>
            </a:extLst>
          </p:cNvPr>
          <p:cNvSpPr txBox="1"/>
          <p:nvPr/>
        </p:nvSpPr>
        <p:spPr>
          <a:xfrm>
            <a:off x="1434070" y="3240377"/>
            <a:ext cx="1293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b="1">
                <a:solidFill>
                  <a:schemeClr val="accent1"/>
                </a:solidFill>
              </a:rPr>
              <a:t>81 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B37B16-AC35-C1C3-C047-F3781FA32729}"/>
              </a:ext>
            </a:extLst>
          </p:cNvPr>
          <p:cNvSpPr/>
          <p:nvPr/>
        </p:nvSpPr>
        <p:spPr>
          <a:xfrm>
            <a:off x="3188778" y="3114722"/>
            <a:ext cx="1432559" cy="10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err="1"/>
              <a:t>Repeat</a:t>
            </a:r>
            <a:r>
              <a:rPr lang="pl-PL" sz="1600"/>
              <a:t> of </a:t>
            </a:r>
            <a:r>
              <a:rPr lang="pl-PL" sz="1600" err="1"/>
              <a:t>experiments</a:t>
            </a:r>
            <a:endParaRPr lang="pl-PL" sz="1600"/>
          </a:p>
          <a:p>
            <a:pPr algn="ctr"/>
            <a:r>
              <a:rPr lang="pl-PL" sz="1600"/>
              <a:t>5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F8C1BD5-1553-FB2D-4F53-08B882F8799D}"/>
              </a:ext>
            </a:extLst>
          </p:cNvPr>
          <p:cNvSpPr/>
          <p:nvPr/>
        </p:nvSpPr>
        <p:spPr>
          <a:xfrm>
            <a:off x="2727776" y="3517948"/>
            <a:ext cx="285749" cy="285749"/>
          </a:xfrm>
          <a:prstGeom prst="mathMultiply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quals 18">
            <a:extLst>
              <a:ext uri="{FF2B5EF4-FFF2-40B4-BE49-F238E27FC236}">
                <a16:creationId xmlns:a16="http://schemas.microsoft.com/office/drawing/2014/main" id="{41F446DE-109A-1C00-F6D8-613E28AAF6E4}"/>
              </a:ext>
            </a:extLst>
          </p:cNvPr>
          <p:cNvSpPr/>
          <p:nvPr/>
        </p:nvSpPr>
        <p:spPr>
          <a:xfrm>
            <a:off x="7084291" y="3499756"/>
            <a:ext cx="372533" cy="372533"/>
          </a:xfrm>
          <a:prstGeom prst="mathEqual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E69CE-5C1D-CD91-95C8-ED0FE00DFA43}"/>
              </a:ext>
            </a:extLst>
          </p:cNvPr>
          <p:cNvSpPr txBox="1"/>
          <p:nvPr/>
        </p:nvSpPr>
        <p:spPr>
          <a:xfrm>
            <a:off x="7539811" y="3241311"/>
            <a:ext cx="361586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sz="4800" b="1" dirty="0">
                <a:solidFill>
                  <a:schemeClr val="accent1"/>
                </a:solidFill>
              </a:rPr>
              <a:t>408 n </a:t>
            </a:r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90A70110-8491-B9CF-E9F5-76D197D7E79C}"/>
              </a:ext>
            </a:extLst>
          </p:cNvPr>
          <p:cNvSpPr/>
          <p:nvPr/>
        </p:nvSpPr>
        <p:spPr>
          <a:xfrm>
            <a:off x="4757011" y="3487892"/>
            <a:ext cx="315805" cy="315805"/>
          </a:xfrm>
          <a:prstGeom prst="math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85F4C-485A-A39D-9EB3-7C33968E0B6F}"/>
              </a:ext>
            </a:extLst>
          </p:cNvPr>
          <p:cNvSpPr/>
          <p:nvPr/>
        </p:nvSpPr>
        <p:spPr>
          <a:xfrm>
            <a:off x="5215720" y="3114722"/>
            <a:ext cx="1432559" cy="10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err="1"/>
              <a:t>Original</a:t>
            </a:r>
            <a:r>
              <a:rPr lang="pl-PL" sz="1600"/>
              <a:t> model</a:t>
            </a:r>
          </a:p>
          <a:p>
            <a:pPr algn="ctr"/>
            <a:r>
              <a:rPr lang="pl-PL" sz="1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5252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441F6-2E83-A7CD-6312-06D77799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Initial results</a:t>
            </a:r>
            <a:endParaRPr lang="pl-P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9D9050-3699-B97C-F2F2-9E812910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102134"/>
            <a:ext cx="6912217" cy="413004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8747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8478D-F9BF-84DE-3F1C-45D4E9D8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F08A06-0085-C49E-760C-C648F655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Removal of bad models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D6AB44-51F6-6861-A318-5E02F5E61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3999" y="1110775"/>
            <a:ext cx="6912217" cy="4112768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0E7E22A-8F00-30A5-964A-08159C36E24E}"/>
              </a:ext>
            </a:extLst>
          </p:cNvPr>
          <p:cNvSpPr txBox="1"/>
          <p:nvPr/>
        </p:nvSpPr>
        <p:spPr>
          <a:xfrm>
            <a:off x="8234275" y="4345867"/>
            <a:ext cx="31814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ea typeface="Calibri"/>
                <a:cs typeface="Calibri"/>
              </a:rPr>
              <a:t>F1 != 0</a:t>
            </a:r>
          </a:p>
          <a:p>
            <a:r>
              <a:rPr lang="pl-PL" dirty="0" err="1">
                <a:ea typeface="Calibri"/>
                <a:cs typeface="Calibri"/>
              </a:rPr>
              <a:t>Accuracy</a:t>
            </a:r>
            <a:r>
              <a:rPr lang="pl-PL" dirty="0">
                <a:ea typeface="Calibri"/>
                <a:cs typeface="Calibri"/>
              </a:rPr>
              <a:t> &gt; 0.6</a:t>
            </a:r>
          </a:p>
        </p:txBody>
      </p:sp>
    </p:spTree>
    <p:extLst>
      <p:ext uri="{BB962C8B-B14F-4D97-AF65-F5344CB8AC3E}">
        <p14:creationId xmlns:p14="http://schemas.microsoft.com/office/powerpoint/2010/main" val="36069071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0192-F0CD-2124-DDE9-1B176D98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66A8-5037-7F44-6D3D-68F7D10D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Discriminatory</a:t>
            </a:r>
            <a:r>
              <a:rPr lang="pl-PL"/>
              <a:t> </a:t>
            </a:r>
            <a:r>
              <a:rPr lang="pl-PL" err="1"/>
              <a:t>power</a:t>
            </a:r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BBC8F-83A3-0526-4312-846BE6B007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370" y="1846263"/>
            <a:ext cx="912758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ABF70E-0508-CA69-31A6-BFCA1A8816BD}"/>
              </a:ext>
            </a:extLst>
          </p:cNvPr>
          <p:cNvSpPr txBox="1"/>
          <p:nvPr/>
        </p:nvSpPr>
        <p:spPr>
          <a:xfrm>
            <a:off x="1285875" y="6457950"/>
            <a:ext cx="103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* </a:t>
            </a:r>
            <a:r>
              <a:rPr lang="pl-PL" err="1">
                <a:solidFill>
                  <a:schemeClr val="bg1"/>
                </a:solidFill>
              </a:rPr>
              <a:t>Results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based</a:t>
            </a:r>
            <a:r>
              <a:rPr lang="pl-PL">
                <a:solidFill>
                  <a:schemeClr val="bg1"/>
                </a:solidFill>
              </a:rPr>
              <a:t> on </a:t>
            </a:r>
            <a:r>
              <a:rPr lang="pl-PL" err="1">
                <a:solidFill>
                  <a:schemeClr val="bg1"/>
                </a:solidFill>
              </a:rPr>
              <a:t>experiments</a:t>
            </a:r>
            <a:r>
              <a:rPr lang="pl-PL">
                <a:solidFill>
                  <a:schemeClr val="bg1"/>
                </a:solidFill>
              </a:rPr>
              <a:t> with 50% </a:t>
            </a:r>
            <a:r>
              <a:rPr lang="pl-PL" err="1">
                <a:solidFill>
                  <a:schemeClr val="bg1"/>
                </a:solidFill>
              </a:rPr>
              <a:t>imbalance</a:t>
            </a:r>
            <a:r>
              <a:rPr lang="pl-PL">
                <a:solidFill>
                  <a:schemeClr val="bg1"/>
                </a:solidFill>
              </a:rPr>
              <a:t> ratio. For </a:t>
            </a:r>
            <a:r>
              <a:rPr lang="pl-PL" err="1">
                <a:solidFill>
                  <a:schemeClr val="bg1"/>
                </a:solidFill>
              </a:rPr>
              <a:t>other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ratios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DistilBERT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is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still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training</a:t>
            </a:r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968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AB32-FF0A-9087-2494-0EECCD7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Discriminatory</a:t>
            </a:r>
            <a:r>
              <a:rPr lang="pl-PL"/>
              <a:t> </a:t>
            </a:r>
            <a:r>
              <a:rPr lang="pl-PL" err="1"/>
              <a:t>power</a:t>
            </a:r>
            <a:endParaRPr lang="pl-PL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225893-A944-1BFF-9894-E0C394FE8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38" y="1846263"/>
            <a:ext cx="9900650" cy="4022725"/>
          </a:xfrm>
        </p:spPr>
      </p:pic>
    </p:spTree>
    <p:extLst>
      <p:ext uri="{BB962C8B-B14F-4D97-AF65-F5344CB8AC3E}">
        <p14:creationId xmlns:p14="http://schemas.microsoft.com/office/powerpoint/2010/main" val="1315383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D1131-4F66-551D-0004-7270E7B2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7730C1E-9F8B-4D0C-A8A2-BB527572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3C5E04-F1C3-2F0C-60AE-A3BB1D688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5457" y="640080"/>
            <a:ext cx="10596281" cy="360273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E349CF-DE2F-4D85-839D-70911995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95F48F9-D570-45CC-825D-5BBB79C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D93E48-101C-49B1-90F1-3F43167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5852-B148-FD25-C445-6A8690A2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Discriminatory power- </a:t>
            </a: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LLAMA balanced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6E677-806D-B727-B49A-F9D28E579D41}"/>
              </a:ext>
            </a:extLst>
          </p:cNvPr>
          <p:cNvSpPr txBox="1"/>
          <p:nvPr/>
        </p:nvSpPr>
        <p:spPr>
          <a:xfrm>
            <a:off x="1285875" y="6457950"/>
            <a:ext cx="103822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* </a:t>
            </a:r>
            <a:r>
              <a:rPr lang="pl-PL" dirty="0" err="1">
                <a:solidFill>
                  <a:schemeClr val="bg1"/>
                </a:solidFill>
              </a:rPr>
              <a:t>Results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based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experiments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r>
              <a:rPr lang="pl-PL" dirty="0">
                <a:solidFill>
                  <a:schemeClr val="bg1"/>
                </a:solidFill>
              </a:rPr>
              <a:t> (SVM, LSTM, </a:t>
            </a:r>
            <a:r>
              <a:rPr lang="pl-PL" dirty="0" err="1">
                <a:solidFill>
                  <a:schemeClr val="bg1"/>
                </a:solidFill>
              </a:rPr>
              <a:t>DistilBERT</a:t>
            </a:r>
            <a:r>
              <a:rPr lang="pl-PL" dirty="0">
                <a:solidFill>
                  <a:schemeClr val="bg1"/>
                </a:solidFill>
              </a:rPr>
              <a:t>)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48214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15EB5-B167-46AD-0191-3587A14A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730C1E-9F8B-4D0C-A8A2-BB527572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19806-1E3A-B10D-0D0B-82B776CC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Discriminatory power-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ROS balanced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a typeface="Calibri Light"/>
              <a:cs typeface="Calibri Ligh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3AD6B5-5FC4-6AF4-70E4-C3493C7D6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10596281" cy="360273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E349CF-DE2F-4D85-839D-70911995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95F48F9-D570-45CC-825D-5BBB79C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D93E48-101C-49B1-90F1-3F43167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DD49E341-79B5-B7E9-0028-8D8675FE0A89}"/>
              </a:ext>
            </a:extLst>
          </p:cNvPr>
          <p:cNvSpPr txBox="1"/>
          <p:nvPr/>
        </p:nvSpPr>
        <p:spPr>
          <a:xfrm>
            <a:off x="1285875" y="6457950"/>
            <a:ext cx="103822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* </a:t>
            </a:r>
            <a:r>
              <a:rPr lang="pl-PL" dirty="0" err="1">
                <a:solidFill>
                  <a:schemeClr val="bg1"/>
                </a:solidFill>
              </a:rPr>
              <a:t>Results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based</a:t>
            </a:r>
            <a:r>
              <a:rPr lang="pl-PL" dirty="0">
                <a:solidFill>
                  <a:schemeClr val="bg1"/>
                </a:solidFill>
              </a:rPr>
              <a:t> on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experiments</a:t>
            </a:r>
            <a:r>
              <a:rPr lang="pl-PL" dirty="0">
                <a:solidFill>
                  <a:schemeClr val="bg1"/>
                </a:solidFill>
              </a:rPr>
              <a:t> with </a:t>
            </a:r>
            <a:r>
              <a:rPr lang="pl-PL" dirty="0" err="1">
                <a:solidFill>
                  <a:schemeClr val="bg1"/>
                </a:solidFill>
              </a:rPr>
              <a:t>all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models</a:t>
            </a:r>
            <a:r>
              <a:rPr lang="pl-PL" dirty="0">
                <a:solidFill>
                  <a:schemeClr val="bg1"/>
                </a:solidFill>
              </a:rPr>
              <a:t> (SVM, LSTM, </a:t>
            </a:r>
            <a:r>
              <a:rPr lang="pl-PL" dirty="0" err="1">
                <a:solidFill>
                  <a:schemeClr val="bg1"/>
                </a:solidFill>
              </a:rPr>
              <a:t>DistilBERT</a:t>
            </a:r>
            <a:r>
              <a:rPr lang="pl-PL" dirty="0">
                <a:solidFill>
                  <a:schemeClr val="bg1"/>
                </a:solidFill>
              </a:rPr>
              <a:t>)</a:t>
            </a:r>
            <a:endParaRPr lang="pl-PL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0983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598BE-5023-70B7-5E40-A28FCB6E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730C1E-9F8B-4D0C-A8A2-BB5275723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A09AA-C7B5-5DFE-955C-4326C78F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Discriminatory power</a:t>
            </a:r>
            <a:br>
              <a:rPr lang="pl-PL" sz="6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Relative</a:t>
            </a: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 to </a:t>
            </a:r>
            <a:r>
              <a:rPr lang="pl-PL" sz="310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imbalanced</a:t>
            </a:r>
            <a:r>
              <a:rPr lang="pl-PL" sz="3100">
                <a:solidFill>
                  <a:schemeClr val="tx1">
                    <a:lumMod val="85000"/>
                    <a:lumOff val="15000"/>
                  </a:schemeClr>
                </a:solidFill>
              </a:rPr>
              <a:t> model</a:t>
            </a:r>
            <a:endParaRPr lang="en-US" sz="3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B25942-0761-AD5D-F55C-D8E6613B8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640080"/>
            <a:ext cx="6029683" cy="36027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E349CF-DE2F-4D85-839D-70911995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F48F9-D570-45CC-825D-5BBB79C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D93E48-101C-49B1-90F1-3F431679B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C4763-894F-97D4-31D0-C771C2593F4E}"/>
              </a:ext>
            </a:extLst>
          </p:cNvPr>
          <p:cNvSpPr txBox="1"/>
          <p:nvPr/>
        </p:nvSpPr>
        <p:spPr>
          <a:xfrm>
            <a:off x="371192" y="6457950"/>
            <a:ext cx="1129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* </a:t>
            </a:r>
            <a:r>
              <a:rPr lang="pl-PL" err="1">
                <a:solidFill>
                  <a:schemeClr val="bg1"/>
                </a:solidFill>
              </a:rPr>
              <a:t>This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experiment</a:t>
            </a:r>
            <a:r>
              <a:rPr lang="pl-PL">
                <a:solidFill>
                  <a:schemeClr val="bg1"/>
                </a:solidFill>
              </a:rPr>
              <a:t> was </a:t>
            </a:r>
            <a:r>
              <a:rPr lang="pl-PL" err="1">
                <a:solidFill>
                  <a:schemeClr val="bg1"/>
                </a:solidFill>
              </a:rPr>
              <a:t>again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performed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only</a:t>
            </a:r>
            <a:r>
              <a:rPr lang="pl-PL">
                <a:solidFill>
                  <a:schemeClr val="bg1"/>
                </a:solidFill>
              </a:rPr>
              <a:t> on </a:t>
            </a:r>
            <a:r>
              <a:rPr lang="pl-PL" err="1">
                <a:solidFill>
                  <a:schemeClr val="bg1"/>
                </a:solidFill>
              </a:rPr>
              <a:t>working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models</a:t>
            </a:r>
            <a:r>
              <a:rPr lang="pl-PL">
                <a:solidFill>
                  <a:schemeClr val="bg1"/>
                </a:solidFill>
              </a:rPr>
              <a:t> and </a:t>
            </a:r>
            <a:r>
              <a:rPr lang="pl-PL" err="1">
                <a:solidFill>
                  <a:schemeClr val="bg1"/>
                </a:solidFill>
              </a:rPr>
              <a:t>required</a:t>
            </a:r>
            <a:r>
              <a:rPr lang="pl-PL">
                <a:solidFill>
                  <a:schemeClr val="bg1"/>
                </a:solidFill>
              </a:rPr>
              <a:t> not terrible </a:t>
            </a:r>
            <a:r>
              <a:rPr lang="pl-PL" err="1">
                <a:solidFill>
                  <a:schemeClr val="bg1"/>
                </a:solidFill>
              </a:rPr>
              <a:t>imbalanced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models</a:t>
            </a:r>
            <a:r>
              <a:rPr lang="pl-PL">
                <a:solidFill>
                  <a:schemeClr val="bg1"/>
                </a:solidFill>
              </a:rPr>
              <a:t> (</a:t>
            </a:r>
            <a:r>
              <a:rPr lang="pl-PL" err="1">
                <a:solidFill>
                  <a:schemeClr val="bg1"/>
                </a:solidFill>
              </a:rPr>
              <a:t>acc</a:t>
            </a:r>
            <a:r>
              <a:rPr lang="pl-PL">
                <a:solidFill>
                  <a:schemeClr val="bg1"/>
                </a:solidFill>
              </a:rPr>
              <a:t>&gt;0.6)</a:t>
            </a:r>
          </a:p>
        </p:txBody>
      </p:sp>
    </p:spTree>
    <p:extLst>
      <p:ext uri="{BB962C8B-B14F-4D97-AF65-F5344CB8AC3E}">
        <p14:creationId xmlns:p14="http://schemas.microsoft.com/office/powerpoint/2010/main" val="75643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3AD53-686B-1F2B-224A-96BE6C692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Dataset</a:t>
            </a:r>
            <a:b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ERASER</a:t>
            </a:r>
            <a:r>
              <a:rPr lang="pl-PL" sz="280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pl-PL" sz="280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movies</a:t>
            </a:r>
            <a:endParaRPr lang="en-US" sz="2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78E924-6381-7332-D322-7E24DC159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780076"/>
            <a:ext cx="5131653" cy="33227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21BE8-0249-6808-AF26-2A7FA816E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733255"/>
            <a:ext cx="5118182" cy="341638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2313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FA6B-A1E9-4C0B-0B56-137D57BA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Discriminatory</a:t>
            </a:r>
            <a:r>
              <a:rPr lang="pl-PL"/>
              <a:t> </a:t>
            </a:r>
            <a:r>
              <a:rPr lang="pl-PL" err="1"/>
              <a:t>power</a:t>
            </a:r>
            <a:br>
              <a:rPr lang="pl-PL"/>
            </a:br>
            <a:r>
              <a:rPr lang="pl-PL" sz="2800" err="1"/>
              <a:t>Is</a:t>
            </a:r>
            <a:r>
              <a:rPr lang="pl-PL" sz="2800"/>
              <a:t> </a:t>
            </a:r>
            <a:r>
              <a:rPr lang="pl-PL" sz="2800" err="1"/>
              <a:t>adding</a:t>
            </a:r>
            <a:r>
              <a:rPr lang="pl-PL" sz="2800"/>
              <a:t> </a:t>
            </a:r>
            <a:r>
              <a:rPr lang="pl-PL" sz="2800" err="1"/>
              <a:t>class</a:t>
            </a:r>
            <a:r>
              <a:rPr lang="pl-PL" sz="2800"/>
              <a:t> </a:t>
            </a:r>
            <a:r>
              <a:rPr lang="pl-PL" sz="2800" err="1"/>
              <a:t>weights</a:t>
            </a:r>
            <a:r>
              <a:rPr lang="pl-PL" sz="2800"/>
              <a:t> </a:t>
            </a:r>
            <a:r>
              <a:rPr lang="pl-PL" sz="2800" err="1"/>
              <a:t>enough</a:t>
            </a:r>
            <a:r>
              <a:rPr lang="pl-PL" sz="280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B7888-9B26-AEBC-589C-E1C3989FB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44068"/>
            <a:ext cx="10058400" cy="3427114"/>
          </a:xfrm>
        </p:spPr>
      </p:pic>
    </p:spTree>
    <p:extLst>
      <p:ext uri="{BB962C8B-B14F-4D97-AF65-F5344CB8AC3E}">
        <p14:creationId xmlns:p14="http://schemas.microsoft.com/office/powerpoint/2010/main" val="1763407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354D5-76FC-CFFD-FC25-63FB9BE6D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A5708-4FF5-2DF9-AD6B-EC53CC2C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FDBA4-6395-6871-CC6A-27112205A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095" y="640080"/>
            <a:ext cx="4251015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07AE16-581C-FE1C-135D-6B303474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2864175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03650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D493A-F345-CA97-9D96-E8EE08884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1F6E07-9CA3-48C6-A40D-66F2F622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C4E25B-A10C-498F-B025-AD222194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B83563-43E0-4EAD-BC98-12CE3E59E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22A29B2-BA0D-4DB0-A0C9-1B13B777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1AE6E-005F-731F-1EA4-6993A9C6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20C36-C4D3-2E13-5E5B-72E74FE9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354310"/>
            <a:ext cx="2484888" cy="217427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186EA8F-DC14-4678-A4B6-3FCF9C51A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6201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5D81BA5-7084-46EB-3224-83068893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064" y="1357843"/>
            <a:ext cx="2476811" cy="216720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FB5B8A9C-2504-4980-97AD-C620BE6CC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8730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D38039-3B63-FD6F-EE5D-249980A8C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93" y="1342879"/>
            <a:ext cx="2511016" cy="21971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75F52D5-4F19-4F08-A64B-990C1D52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5464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037D2-D9B5-C0E6-9124-161574C876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327" y="1353059"/>
            <a:ext cx="2487746" cy="217677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09727B-0570-443C-AE56-6CD2CF5A1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A3B4C8B-71CB-4D55-8035-D96ED6BBC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35A6F7-E399-4D2C-BDA8-F0B79A1AA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558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46BB9-E9AF-DA9E-D0E5-966031F22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06C1C4B-F4E4-46DA-8B2C-D836CF13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EA68D0-BB9F-43FB-84A9-8ECADD8F7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37E0F30-9F74-4B20-A43D-EE4276BC4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135C54F-86CD-412B-A308-CA5BD6CB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A5B48-788B-E098-C76C-534CC6A0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Calibration</a:t>
            </a:r>
          </a:p>
        </p:txBody>
      </p:sp>
      <p:pic>
        <p:nvPicPr>
          <p:cNvPr id="14" name="Picture 13" descr="A diagram of a graph&#10;&#10;Description automatically generated">
            <a:extLst>
              <a:ext uri="{FF2B5EF4-FFF2-40B4-BE49-F238E27FC236}">
                <a16:creationId xmlns:a16="http://schemas.microsoft.com/office/drawing/2014/main" id="{138E22AF-8A8F-24E1-7F33-B0D781D35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992105"/>
            <a:ext cx="3312784" cy="289868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9D2716E-9086-4136-A7D8-1A0FB949E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6DB70D27-F730-31FD-E443-2894408F3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996246"/>
            <a:ext cx="3312785" cy="28904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BBED4D8-4C84-4186-AD34-181556752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number of colored boxes&#10;&#10;Description automatically generated">
            <a:extLst>
              <a:ext uri="{FF2B5EF4-FFF2-40B4-BE49-F238E27FC236}">
                <a16:creationId xmlns:a16="http://schemas.microsoft.com/office/drawing/2014/main" id="{DCC050C0-7712-028E-6054-070943F5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992105"/>
            <a:ext cx="3312784" cy="289868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16D080-4AB9-4DA1-AD20-295AE1242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0195DEB-CB7C-421D-8D5B-A043F8C1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F9EDAB-D9D5-4A91-8455-5358FD829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3339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7383-D5FD-36CE-B4BE-2644C7EE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408C-06B5-939F-268B-F55F32B0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l-PL"/>
              <a:t>XAI</a:t>
            </a:r>
            <a:br>
              <a:rPr lang="pl-PL"/>
            </a:br>
            <a:r>
              <a:rPr lang="pl-PL" sz="3100" err="1"/>
              <a:t>Are</a:t>
            </a:r>
            <a:r>
              <a:rPr lang="pl-PL" sz="3100"/>
              <a:t> </a:t>
            </a:r>
            <a:r>
              <a:rPr lang="pl-PL" sz="3100" err="1"/>
              <a:t>balanced</a:t>
            </a:r>
            <a:r>
              <a:rPr lang="pl-PL" sz="3100"/>
              <a:t> </a:t>
            </a:r>
            <a:r>
              <a:rPr lang="pl-PL" sz="3100" err="1"/>
              <a:t>models</a:t>
            </a:r>
            <a:r>
              <a:rPr lang="pl-PL" sz="3100"/>
              <a:t> </a:t>
            </a:r>
            <a:r>
              <a:rPr lang="pl-PL" sz="3100" err="1"/>
              <a:t>more</a:t>
            </a:r>
            <a:r>
              <a:rPr lang="pl-PL" sz="3100"/>
              <a:t> </a:t>
            </a:r>
            <a:r>
              <a:rPr lang="pl-PL" sz="3100" err="1"/>
              <a:t>similar</a:t>
            </a:r>
            <a:r>
              <a:rPr lang="pl-PL" sz="3100"/>
              <a:t> to </a:t>
            </a:r>
            <a:r>
              <a:rPr lang="pl-PL" sz="3100" err="1"/>
              <a:t>original</a:t>
            </a:r>
            <a:r>
              <a:rPr lang="pl-PL" sz="3100"/>
              <a:t> </a:t>
            </a:r>
            <a:r>
              <a:rPr lang="pl-PL" sz="3100" err="1"/>
              <a:t>or</a:t>
            </a:r>
            <a:r>
              <a:rPr lang="pl-PL" sz="3100"/>
              <a:t> </a:t>
            </a:r>
            <a:r>
              <a:rPr lang="pl-PL" sz="3100" err="1"/>
              <a:t>imbalanced</a:t>
            </a:r>
            <a:r>
              <a:rPr lang="pl-PL" sz="3100"/>
              <a:t> </a:t>
            </a:r>
            <a:r>
              <a:rPr lang="pl-PL" sz="3100" err="1"/>
              <a:t>models</a:t>
            </a:r>
            <a:r>
              <a:rPr lang="pl-PL" sz="310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26E6-81ED-8BD6-D4ED-E8A3C2C0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4BDD0B-89C1-74A9-194F-4CC3F62A3A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4826183"/>
              </p:ext>
            </p:extLst>
          </p:nvPr>
        </p:nvGraphicFramePr>
        <p:xfrm>
          <a:off x="2307867" y="2867398"/>
          <a:ext cx="7153005" cy="148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02">
                  <a:extLst>
                    <a:ext uri="{9D8B030D-6E8A-4147-A177-3AD203B41FA5}">
                      <a16:colId xmlns:a16="http://schemas.microsoft.com/office/drawing/2014/main" val="2855675431"/>
                    </a:ext>
                  </a:extLst>
                </a:gridCol>
                <a:gridCol w="1595154">
                  <a:extLst>
                    <a:ext uri="{9D8B030D-6E8A-4147-A177-3AD203B41FA5}">
                      <a16:colId xmlns:a16="http://schemas.microsoft.com/office/drawing/2014/main" val="3029126323"/>
                    </a:ext>
                  </a:extLst>
                </a:gridCol>
                <a:gridCol w="1595154">
                  <a:extLst>
                    <a:ext uri="{9D8B030D-6E8A-4147-A177-3AD203B41FA5}">
                      <a16:colId xmlns:a16="http://schemas.microsoft.com/office/drawing/2014/main" val="2621328882"/>
                    </a:ext>
                  </a:extLst>
                </a:gridCol>
                <a:gridCol w="2082095">
                  <a:extLst>
                    <a:ext uri="{9D8B030D-6E8A-4147-A177-3AD203B41FA5}">
                      <a16:colId xmlns:a16="http://schemas.microsoft.com/office/drawing/2014/main" val="1525150693"/>
                    </a:ext>
                  </a:extLst>
                </a:gridCol>
              </a:tblGrid>
              <a:tr h="495773">
                <a:tc>
                  <a:txBody>
                    <a:bodyPr/>
                    <a:lstStyle/>
                    <a:p>
                      <a:pPr algn="r" fontAlgn="ctr"/>
                      <a:endParaRPr lang="pl-PL" sz="2000">
                        <a:effectLst/>
                      </a:endParaRPr>
                    </a:p>
                  </a:txBody>
                  <a:tcPr marL="111760" marR="111760" marT="55880" marB="558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2000" err="1">
                          <a:effectLst/>
                        </a:rPr>
                        <a:t>mean</a:t>
                      </a:r>
                      <a:endParaRPr lang="pl-PL" sz="2000">
                        <a:effectLst/>
                      </a:endParaRPr>
                    </a:p>
                  </a:txBody>
                  <a:tcPr marL="111760" marR="111760" marT="55880" marB="558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2000">
                          <a:effectLst/>
                        </a:rPr>
                        <a:t>median</a:t>
                      </a:r>
                    </a:p>
                  </a:txBody>
                  <a:tcPr marL="111760" marR="111760" marT="55880" marB="558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2000">
                          <a:effectLst/>
                        </a:rPr>
                        <a:t>rejection rate</a:t>
                      </a:r>
                    </a:p>
                  </a:txBody>
                  <a:tcPr marL="111760" marR="111760" marT="55880" marB="55880" anchor="ctr"/>
                </a:tc>
                <a:extLst>
                  <a:ext uri="{0D108BD9-81ED-4DB2-BD59-A6C34878D82A}">
                    <a16:rowId xmlns:a16="http://schemas.microsoft.com/office/drawing/2014/main" val="455472519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r" fontAlgn="ctr"/>
                      <a:r>
                        <a:rPr lang="pl-PL" b="0">
                          <a:effectLst/>
                        </a:rPr>
                        <a:t>original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0.4641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0.4536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0.0455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77428801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r" fontAlgn="ctr"/>
                      <a:r>
                        <a:rPr lang="pl-PL" b="0">
                          <a:effectLst/>
                        </a:rPr>
                        <a:t>imbalanced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0.3072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0.1179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0.2636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19896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F24579-9AB8-8010-4ED1-877533BF3032}"/>
              </a:ext>
            </a:extLst>
          </p:cNvPr>
          <p:cNvSpPr txBox="1"/>
          <p:nvPr/>
        </p:nvSpPr>
        <p:spPr>
          <a:xfrm>
            <a:off x="1285875" y="6457950"/>
            <a:ext cx="103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* </a:t>
            </a:r>
            <a:r>
              <a:rPr lang="pl-PL" err="1">
                <a:solidFill>
                  <a:schemeClr val="bg1"/>
                </a:solidFill>
              </a:rPr>
              <a:t>Results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based</a:t>
            </a:r>
            <a:r>
              <a:rPr lang="pl-PL">
                <a:solidFill>
                  <a:schemeClr val="bg1"/>
                </a:solidFill>
              </a:rPr>
              <a:t> on </a:t>
            </a:r>
            <a:r>
              <a:rPr lang="pl-PL" err="1">
                <a:solidFill>
                  <a:schemeClr val="bg1"/>
                </a:solidFill>
              </a:rPr>
              <a:t>experiments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wits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SVMs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that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had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accuracy</a:t>
            </a:r>
            <a:r>
              <a:rPr lang="pl-PL">
                <a:solidFill>
                  <a:schemeClr val="bg1"/>
                </a:solidFill>
              </a:rPr>
              <a:t> of </a:t>
            </a:r>
            <a:r>
              <a:rPr lang="pl-PL" err="1">
                <a:solidFill>
                  <a:schemeClr val="bg1"/>
                </a:solidFill>
              </a:rPr>
              <a:t>at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least</a:t>
            </a:r>
            <a:r>
              <a:rPr lang="pl-PL">
                <a:solidFill>
                  <a:schemeClr val="bg1"/>
                </a:solidFill>
              </a:rPr>
              <a:t> 0.6</a:t>
            </a:r>
          </a:p>
        </p:txBody>
      </p:sp>
    </p:spTree>
    <p:extLst>
      <p:ext uri="{BB962C8B-B14F-4D97-AF65-F5344CB8AC3E}">
        <p14:creationId xmlns:p14="http://schemas.microsoft.com/office/powerpoint/2010/main" val="104564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C7223-AEE5-0BF9-9415-22FF849C2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78E1-E358-A68A-69A0-B21DDA2C1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2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XAI</a:t>
            </a:r>
            <a:br>
              <a:rPr lang="pl-PL"/>
            </a:br>
            <a:r>
              <a:rPr lang="en-US" sz="3100"/>
              <a:t>Which method results in models the most similar to original model?</a:t>
            </a:r>
            <a:endParaRPr lang="pl-PL" sz="31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1A39C09-6E4E-6469-76AE-2CEE74CE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3E3392DA-963F-848E-5F51-6B9281EB5D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62286"/>
              </p:ext>
            </p:extLst>
          </p:nvPr>
        </p:nvGraphicFramePr>
        <p:xfrm>
          <a:off x="1646363" y="1690622"/>
          <a:ext cx="8899273" cy="447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458">
                  <a:extLst>
                    <a:ext uri="{9D8B030D-6E8A-4147-A177-3AD203B41FA5}">
                      <a16:colId xmlns:a16="http://schemas.microsoft.com/office/drawing/2014/main" val="2855675431"/>
                    </a:ext>
                  </a:extLst>
                </a:gridCol>
                <a:gridCol w="1635221">
                  <a:extLst>
                    <a:ext uri="{9D8B030D-6E8A-4147-A177-3AD203B41FA5}">
                      <a16:colId xmlns:a16="http://schemas.microsoft.com/office/drawing/2014/main" val="3029126323"/>
                    </a:ext>
                  </a:extLst>
                </a:gridCol>
                <a:gridCol w="1845897">
                  <a:extLst>
                    <a:ext uri="{9D8B030D-6E8A-4147-A177-3AD203B41FA5}">
                      <a16:colId xmlns:a16="http://schemas.microsoft.com/office/drawing/2014/main" val="2621328882"/>
                    </a:ext>
                  </a:extLst>
                </a:gridCol>
                <a:gridCol w="2096697">
                  <a:extLst>
                    <a:ext uri="{9D8B030D-6E8A-4147-A177-3AD203B41FA5}">
                      <a16:colId xmlns:a16="http://schemas.microsoft.com/office/drawing/2014/main" val="1525150693"/>
                    </a:ext>
                  </a:extLst>
                </a:gridCol>
              </a:tblGrid>
              <a:tr h="447290"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Balancing</a:t>
                      </a:r>
                      <a:r>
                        <a:rPr lang="pl-PL">
                          <a:effectLst/>
                        </a:rPr>
                        <a:t> </a:t>
                      </a:r>
                      <a:r>
                        <a:rPr lang="pl-PL" err="1">
                          <a:effectLst/>
                        </a:rPr>
                        <a:t>method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mean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>
                          <a:effectLst/>
                        </a:rPr>
                        <a:t>median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rejection</a:t>
                      </a:r>
                      <a:r>
                        <a:rPr lang="pl-PL">
                          <a:effectLst/>
                        </a:rPr>
                        <a:t> </a:t>
                      </a:r>
                      <a:r>
                        <a:rPr lang="pl-PL" err="1">
                          <a:effectLst/>
                        </a:rPr>
                        <a:t>rate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55472519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Contextual_word_embedding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0.5706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0.6581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77428801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LLama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0.4978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0.5277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505668566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LLama_complex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0.5217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0.5681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19896194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ROS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0.5391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0.5421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81417311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Spelling_mistake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0.5583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0.5789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54372800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Summarization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0.1970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0.1365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4094097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Synonym replacement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0.5549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0.5944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81216262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Translation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0.1153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0.0946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0.30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17841987"/>
                  </a:ext>
                </a:extLst>
              </a:tr>
              <a:tr h="447290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paraphrase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0.5307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0.4390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658006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ADEE3CE-9E88-D27A-BB28-8ACDAB331B6D}"/>
              </a:ext>
            </a:extLst>
          </p:cNvPr>
          <p:cNvSpPr txBox="1"/>
          <p:nvPr/>
        </p:nvSpPr>
        <p:spPr>
          <a:xfrm>
            <a:off x="1285875" y="6457950"/>
            <a:ext cx="103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* </a:t>
            </a:r>
            <a:r>
              <a:rPr lang="pl-PL" err="1">
                <a:solidFill>
                  <a:schemeClr val="bg1"/>
                </a:solidFill>
              </a:rPr>
              <a:t>Results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based</a:t>
            </a:r>
            <a:r>
              <a:rPr lang="pl-PL">
                <a:solidFill>
                  <a:schemeClr val="bg1"/>
                </a:solidFill>
              </a:rPr>
              <a:t> on </a:t>
            </a:r>
            <a:r>
              <a:rPr lang="pl-PL" err="1">
                <a:solidFill>
                  <a:schemeClr val="bg1"/>
                </a:solidFill>
              </a:rPr>
              <a:t>experiments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wits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SVMs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that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had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accuracy</a:t>
            </a:r>
            <a:r>
              <a:rPr lang="pl-PL">
                <a:solidFill>
                  <a:schemeClr val="bg1"/>
                </a:solidFill>
              </a:rPr>
              <a:t> of </a:t>
            </a:r>
            <a:r>
              <a:rPr lang="pl-PL" err="1">
                <a:solidFill>
                  <a:schemeClr val="bg1"/>
                </a:solidFill>
              </a:rPr>
              <a:t>at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least</a:t>
            </a:r>
            <a:r>
              <a:rPr lang="pl-PL">
                <a:solidFill>
                  <a:schemeClr val="bg1"/>
                </a:solidFill>
              </a:rPr>
              <a:t> 0.6</a:t>
            </a:r>
          </a:p>
        </p:txBody>
      </p:sp>
    </p:spTree>
    <p:extLst>
      <p:ext uri="{BB962C8B-B14F-4D97-AF65-F5344CB8AC3E}">
        <p14:creationId xmlns:p14="http://schemas.microsoft.com/office/powerpoint/2010/main" val="39087791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582C-1094-0508-C247-AEDDF0C9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/>
              <a:t>XAI</a:t>
            </a:r>
            <a:br>
              <a:rPr lang="pl-PL" sz="2800"/>
            </a:br>
            <a:r>
              <a:rPr lang="pl-PL" sz="2800" err="1"/>
              <a:t>Comparing</a:t>
            </a:r>
            <a:r>
              <a:rPr lang="pl-PL" sz="2800"/>
              <a:t> </a:t>
            </a:r>
            <a:r>
              <a:rPr lang="pl-PL" sz="2800" err="1"/>
              <a:t>models</a:t>
            </a:r>
            <a:r>
              <a:rPr lang="pl-PL" sz="2800"/>
              <a:t> with </a:t>
            </a:r>
            <a:r>
              <a:rPr lang="pl-PL" sz="2800" err="1"/>
              <a:t>similar</a:t>
            </a:r>
            <a:r>
              <a:rPr lang="pl-PL" sz="2800"/>
              <a:t> performance with f1 &gt;= 0.8*f1 of </a:t>
            </a:r>
            <a:r>
              <a:rPr lang="pl-PL" sz="2800" err="1"/>
              <a:t>original</a:t>
            </a:r>
            <a:r>
              <a:rPr lang="pl-PL" sz="2800"/>
              <a:t>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387211-091D-5847-C777-379F0B89B2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437438"/>
              </p:ext>
            </p:extLst>
          </p:nvPr>
        </p:nvGraphicFramePr>
        <p:xfrm>
          <a:off x="2519497" y="3493994"/>
          <a:ext cx="7153005" cy="1487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02">
                  <a:extLst>
                    <a:ext uri="{9D8B030D-6E8A-4147-A177-3AD203B41FA5}">
                      <a16:colId xmlns:a16="http://schemas.microsoft.com/office/drawing/2014/main" val="2855675431"/>
                    </a:ext>
                  </a:extLst>
                </a:gridCol>
                <a:gridCol w="1595154">
                  <a:extLst>
                    <a:ext uri="{9D8B030D-6E8A-4147-A177-3AD203B41FA5}">
                      <a16:colId xmlns:a16="http://schemas.microsoft.com/office/drawing/2014/main" val="3029126323"/>
                    </a:ext>
                  </a:extLst>
                </a:gridCol>
                <a:gridCol w="1595154">
                  <a:extLst>
                    <a:ext uri="{9D8B030D-6E8A-4147-A177-3AD203B41FA5}">
                      <a16:colId xmlns:a16="http://schemas.microsoft.com/office/drawing/2014/main" val="2621328882"/>
                    </a:ext>
                  </a:extLst>
                </a:gridCol>
                <a:gridCol w="2082095">
                  <a:extLst>
                    <a:ext uri="{9D8B030D-6E8A-4147-A177-3AD203B41FA5}">
                      <a16:colId xmlns:a16="http://schemas.microsoft.com/office/drawing/2014/main" val="1525150693"/>
                    </a:ext>
                  </a:extLst>
                </a:gridCol>
              </a:tblGrid>
              <a:tr h="495773">
                <a:tc>
                  <a:txBody>
                    <a:bodyPr/>
                    <a:lstStyle/>
                    <a:p>
                      <a:pPr algn="r" fontAlgn="ctr"/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mean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>
                          <a:effectLst/>
                        </a:rPr>
                        <a:t>median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rejection</a:t>
                      </a:r>
                      <a:r>
                        <a:rPr lang="pl-PL">
                          <a:effectLst/>
                        </a:rPr>
                        <a:t> </a:t>
                      </a:r>
                      <a:r>
                        <a:rPr lang="pl-PL" err="1">
                          <a:effectLst/>
                        </a:rPr>
                        <a:t>rate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55472519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r" fontAlgn="ctr"/>
                      <a:r>
                        <a:rPr lang="pl-PL" b="0">
                          <a:effectLst/>
                        </a:rPr>
                        <a:t>imbalanced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0.3693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0.1667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0.1222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77428801"/>
                  </a:ext>
                </a:extLst>
              </a:tr>
              <a:tr h="495773">
                <a:tc>
                  <a:txBody>
                    <a:bodyPr/>
                    <a:lstStyle/>
                    <a:p>
                      <a:pPr algn="r" fontAlgn="ctr"/>
                      <a:r>
                        <a:rPr lang="pl-PL" b="0">
                          <a:effectLst/>
                        </a:rPr>
                        <a:t>original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0.4567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0.4488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0.0444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19896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A46F2C-154A-A610-AF0A-FE4E5EB419B5}"/>
              </a:ext>
            </a:extLst>
          </p:cNvPr>
          <p:cNvSpPr txBox="1"/>
          <p:nvPr/>
        </p:nvSpPr>
        <p:spPr>
          <a:xfrm>
            <a:off x="2842789" y="2734145"/>
            <a:ext cx="951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balanced</a:t>
            </a:r>
            <a:r>
              <a:rPr lang="pl-PL"/>
              <a:t> </a:t>
            </a: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more</a:t>
            </a:r>
            <a:r>
              <a:rPr lang="pl-PL"/>
              <a:t> </a:t>
            </a:r>
            <a:r>
              <a:rPr lang="pl-PL" err="1"/>
              <a:t>similar</a:t>
            </a:r>
            <a:r>
              <a:rPr lang="pl-PL"/>
              <a:t> to </a:t>
            </a:r>
            <a:r>
              <a:rPr lang="pl-PL" err="1"/>
              <a:t>original</a:t>
            </a:r>
            <a:r>
              <a:rPr lang="pl-PL"/>
              <a:t> </a:t>
            </a:r>
            <a:r>
              <a:rPr lang="pl-PL" err="1"/>
              <a:t>or</a:t>
            </a:r>
            <a:r>
              <a:rPr lang="pl-PL"/>
              <a:t> </a:t>
            </a:r>
            <a:r>
              <a:rPr lang="pl-PL" err="1"/>
              <a:t>imbalanced</a:t>
            </a:r>
            <a:r>
              <a:rPr lang="pl-PL"/>
              <a:t> </a:t>
            </a:r>
            <a:r>
              <a:rPr lang="pl-PL" err="1"/>
              <a:t>models</a:t>
            </a:r>
            <a:r>
              <a:rPr lang="pl-PL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6717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B169C-732D-DDDA-A635-073D8D20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9D40-2768-B7C2-86EB-B05CAF0A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392"/>
            <a:ext cx="10515600" cy="1325563"/>
          </a:xfrm>
        </p:spPr>
        <p:txBody>
          <a:bodyPr>
            <a:normAutofit/>
          </a:bodyPr>
          <a:lstStyle/>
          <a:p>
            <a:r>
              <a:rPr lang="pl-PL"/>
              <a:t>XAI</a:t>
            </a:r>
            <a:r>
              <a:rPr lang="pl-PL" sz="2000"/>
              <a:t>-  </a:t>
            </a:r>
            <a:r>
              <a:rPr lang="pl-PL" sz="2000" err="1"/>
              <a:t>good</a:t>
            </a:r>
            <a:r>
              <a:rPr lang="pl-PL" sz="2000"/>
              <a:t> </a:t>
            </a:r>
            <a:r>
              <a:rPr lang="pl-PL" sz="2000" err="1"/>
              <a:t>models</a:t>
            </a:r>
            <a:br>
              <a:rPr lang="pl-PL"/>
            </a:br>
            <a:r>
              <a:rPr lang="en-US" sz="3100"/>
              <a:t>Which method results in models the most similar to original model?</a:t>
            </a:r>
            <a:endParaRPr lang="pl-PL" sz="31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5803FB-8F0C-E0B3-883E-3E3F0823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7D8367DD-175D-340C-8B51-29CDB67784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008282"/>
              </p:ext>
            </p:extLst>
          </p:nvPr>
        </p:nvGraphicFramePr>
        <p:xfrm>
          <a:off x="1575262" y="1636302"/>
          <a:ext cx="9041476" cy="45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531">
                  <a:extLst>
                    <a:ext uri="{9D8B030D-6E8A-4147-A177-3AD203B41FA5}">
                      <a16:colId xmlns:a16="http://schemas.microsoft.com/office/drawing/2014/main" val="2855675431"/>
                    </a:ext>
                  </a:extLst>
                </a:gridCol>
                <a:gridCol w="1661352">
                  <a:extLst>
                    <a:ext uri="{9D8B030D-6E8A-4147-A177-3AD203B41FA5}">
                      <a16:colId xmlns:a16="http://schemas.microsoft.com/office/drawing/2014/main" val="3029126323"/>
                    </a:ext>
                  </a:extLst>
                </a:gridCol>
                <a:gridCol w="1875393">
                  <a:extLst>
                    <a:ext uri="{9D8B030D-6E8A-4147-A177-3AD203B41FA5}">
                      <a16:colId xmlns:a16="http://schemas.microsoft.com/office/drawing/2014/main" val="2621328882"/>
                    </a:ext>
                  </a:extLst>
                </a:gridCol>
                <a:gridCol w="2130200">
                  <a:extLst>
                    <a:ext uri="{9D8B030D-6E8A-4147-A177-3AD203B41FA5}">
                      <a16:colId xmlns:a16="http://schemas.microsoft.com/office/drawing/2014/main" val="1525150693"/>
                    </a:ext>
                  </a:extLst>
                </a:gridCol>
              </a:tblGrid>
              <a:tr h="452722"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Balancing</a:t>
                      </a:r>
                      <a:r>
                        <a:rPr lang="pl-PL">
                          <a:effectLst/>
                        </a:rPr>
                        <a:t> </a:t>
                      </a:r>
                      <a:r>
                        <a:rPr lang="pl-PL" err="1">
                          <a:effectLst/>
                        </a:rPr>
                        <a:t>method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>
                          <a:effectLst/>
                        </a:rPr>
                        <a:t>mean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>
                          <a:effectLst/>
                        </a:rPr>
                        <a:t>median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err="1">
                          <a:effectLst/>
                        </a:rPr>
                        <a:t>rejection</a:t>
                      </a:r>
                      <a:r>
                        <a:rPr lang="pl-PL">
                          <a:effectLst/>
                        </a:rPr>
                        <a:t> </a:t>
                      </a:r>
                      <a:r>
                        <a:rPr lang="pl-PL" err="1">
                          <a:effectLst/>
                        </a:rPr>
                        <a:t>rate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55472519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Contextual_word_embedding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0.5706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0.6581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877428801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LLama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0.5158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0.5414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619380812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LLama_complex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0.5284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0.5816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819896194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ROS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0.5391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0.5421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781417311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Spelling_mistake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0.5583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0.5789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54372800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Summarization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0.1970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0.1365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4024094097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Synonym replacement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0.5549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0.5944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681216262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Translation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0.1153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0.0946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017841987"/>
                  </a:ext>
                </a:extLst>
              </a:tr>
              <a:tr h="452722">
                <a:tc>
                  <a:txBody>
                    <a:bodyPr/>
                    <a:lstStyle/>
                    <a:p>
                      <a:r>
                        <a:rPr lang="pl-PL" err="1">
                          <a:effectLst/>
                        </a:rPr>
                        <a:t>paraphrase</a:t>
                      </a:r>
                      <a:endParaRPr lang="pl-PL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0.5307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0.4390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0.0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7658006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125B4C5-9E85-1214-B68C-87A713C62936}"/>
              </a:ext>
            </a:extLst>
          </p:cNvPr>
          <p:cNvSpPr txBox="1"/>
          <p:nvPr/>
        </p:nvSpPr>
        <p:spPr>
          <a:xfrm>
            <a:off x="1285875" y="6457950"/>
            <a:ext cx="1038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chemeClr val="bg1"/>
                </a:solidFill>
              </a:rPr>
              <a:t>* </a:t>
            </a:r>
            <a:r>
              <a:rPr lang="pl-PL" err="1">
                <a:solidFill>
                  <a:schemeClr val="bg1"/>
                </a:solidFill>
              </a:rPr>
              <a:t>Results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based</a:t>
            </a:r>
            <a:r>
              <a:rPr lang="pl-PL">
                <a:solidFill>
                  <a:schemeClr val="bg1"/>
                </a:solidFill>
              </a:rPr>
              <a:t> on </a:t>
            </a:r>
            <a:r>
              <a:rPr lang="pl-PL" err="1">
                <a:solidFill>
                  <a:schemeClr val="bg1"/>
                </a:solidFill>
              </a:rPr>
              <a:t>experiments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wits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SVMs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that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had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accuracy</a:t>
            </a:r>
            <a:r>
              <a:rPr lang="pl-PL">
                <a:solidFill>
                  <a:schemeClr val="bg1"/>
                </a:solidFill>
              </a:rPr>
              <a:t> of </a:t>
            </a:r>
            <a:r>
              <a:rPr lang="pl-PL" err="1">
                <a:solidFill>
                  <a:schemeClr val="bg1"/>
                </a:solidFill>
              </a:rPr>
              <a:t>at</a:t>
            </a:r>
            <a:r>
              <a:rPr lang="pl-PL">
                <a:solidFill>
                  <a:schemeClr val="bg1"/>
                </a:solidFill>
              </a:rPr>
              <a:t> </a:t>
            </a:r>
            <a:r>
              <a:rPr lang="pl-PL" err="1">
                <a:solidFill>
                  <a:schemeClr val="bg1"/>
                </a:solidFill>
              </a:rPr>
              <a:t>least</a:t>
            </a:r>
            <a:r>
              <a:rPr lang="pl-PL">
                <a:solidFill>
                  <a:schemeClr val="bg1"/>
                </a:solidFill>
              </a:rPr>
              <a:t> 0.6</a:t>
            </a:r>
          </a:p>
        </p:txBody>
      </p:sp>
    </p:spTree>
    <p:extLst>
      <p:ext uri="{BB962C8B-B14F-4D97-AF65-F5344CB8AC3E}">
        <p14:creationId xmlns:p14="http://schemas.microsoft.com/office/powerpoint/2010/main" val="25681761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E15C-EC90-BE41-834D-F461B133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Conclusions</a:t>
            </a:r>
            <a:br>
              <a:rPr lang="pl-PL"/>
            </a:br>
            <a:r>
              <a:rPr lang="pl-PL" sz="2800"/>
              <a:t>(as of </a:t>
            </a:r>
            <a:r>
              <a:rPr lang="pl-PL" sz="2800" err="1"/>
              <a:t>right</a:t>
            </a:r>
            <a:r>
              <a:rPr lang="pl-PL" sz="2800"/>
              <a:t> </a:t>
            </a:r>
            <a:r>
              <a:rPr lang="pl-PL" sz="2800" err="1"/>
              <a:t>now</a:t>
            </a:r>
            <a:r>
              <a:rPr lang="pl-PL" sz="280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7C39-E36F-716D-2D7A-7E8461351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/>
              <a:t> </a:t>
            </a:r>
            <a:r>
              <a:rPr lang="en-US"/>
              <a:t>Most text augmentation methods turned out to be a disappointment hurting models performance instead of improving it and all of them are heavily dependent on imbalance ratio</a:t>
            </a:r>
            <a:r>
              <a:rPr lang="pl-PL"/>
              <a:t>.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pl-PL"/>
              <a:t> </a:t>
            </a:r>
            <a:r>
              <a:rPr lang="en-US"/>
              <a:t>Not all methods are fit for use if we are interested in calibrated model ex. spelling mistake introduces too much noise poisoning the data</a:t>
            </a:r>
            <a:r>
              <a:rPr lang="pl-PL"/>
              <a:t>.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pl-PL"/>
              <a:t> </a:t>
            </a:r>
            <a:r>
              <a:rPr lang="en-US"/>
              <a:t>Calibration is not affected by imbalance ratio</a:t>
            </a:r>
            <a:r>
              <a:rPr lang="pl-PL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err="1"/>
              <a:t>Models</a:t>
            </a:r>
            <a:r>
              <a:rPr lang="pl-PL"/>
              <a:t> </a:t>
            </a:r>
            <a:r>
              <a:rPr lang="pl-PL" err="1"/>
              <a:t>built</a:t>
            </a:r>
            <a:r>
              <a:rPr lang="pl-PL"/>
              <a:t> </a:t>
            </a:r>
            <a:r>
              <a:rPr lang="pl-PL" err="1"/>
              <a:t>using</a:t>
            </a:r>
            <a:r>
              <a:rPr lang="pl-PL"/>
              <a:t> </a:t>
            </a:r>
            <a:r>
              <a:rPr lang="pl-PL" err="1"/>
              <a:t>balancing</a:t>
            </a:r>
            <a:r>
              <a:rPr lang="pl-PL"/>
              <a:t> </a:t>
            </a:r>
            <a:r>
              <a:rPr lang="pl-PL" err="1"/>
              <a:t>techniques</a:t>
            </a:r>
            <a:r>
              <a:rPr lang="pl-PL"/>
              <a:t> </a:t>
            </a:r>
            <a:r>
              <a:rPr lang="pl-PL" err="1"/>
              <a:t>are</a:t>
            </a:r>
            <a:r>
              <a:rPr lang="pl-PL"/>
              <a:t> </a:t>
            </a:r>
            <a:r>
              <a:rPr lang="pl-PL" err="1"/>
              <a:t>more</a:t>
            </a:r>
            <a:r>
              <a:rPr lang="pl-PL"/>
              <a:t> </a:t>
            </a:r>
            <a:r>
              <a:rPr lang="pl-PL" err="1"/>
              <a:t>similar</a:t>
            </a:r>
            <a:r>
              <a:rPr lang="pl-PL"/>
              <a:t> to </a:t>
            </a:r>
            <a:r>
              <a:rPr lang="pl-PL" err="1"/>
              <a:t>original</a:t>
            </a:r>
            <a:r>
              <a:rPr lang="pl-PL"/>
              <a:t> model </a:t>
            </a:r>
            <a:r>
              <a:rPr lang="pl-PL" err="1"/>
              <a:t>when</a:t>
            </a:r>
            <a:r>
              <a:rPr lang="pl-PL"/>
              <a:t> </a:t>
            </a:r>
            <a:r>
              <a:rPr lang="pl-PL" err="1"/>
              <a:t>it</a:t>
            </a:r>
            <a:r>
              <a:rPr lang="pl-PL"/>
              <a:t> </a:t>
            </a:r>
            <a:r>
              <a:rPr lang="pl-PL" err="1"/>
              <a:t>comes</a:t>
            </a:r>
            <a:r>
              <a:rPr lang="pl-PL"/>
              <a:t> to XAI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Ø"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0284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DB4A-554C-76B9-2F3A-AF42A4486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err="1"/>
              <a:t>Why</a:t>
            </a:r>
            <a:r>
              <a:rPr lang="pl-PL"/>
              <a:t> </a:t>
            </a:r>
            <a:r>
              <a:rPr lang="pl-PL" err="1"/>
              <a:t>so</a:t>
            </a:r>
            <a:r>
              <a:rPr lang="pl-PL"/>
              <a:t> </a:t>
            </a:r>
            <a:r>
              <a:rPr lang="pl-PL" err="1"/>
              <a:t>little</a:t>
            </a:r>
            <a:r>
              <a:rPr lang="pl-PL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BA825-9A20-6233-D74B-2FA4CFE71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98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747D-50E7-0FCC-0D58-ECC6C494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Imbalancing</a:t>
            </a:r>
            <a:r>
              <a:rPr lang="pl-PL"/>
              <a:t> the data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14917DC-4798-4F1C-1021-18314C24DD7F}"/>
              </a:ext>
            </a:extLst>
          </p:cNvPr>
          <p:cNvSpPr/>
          <p:nvPr/>
        </p:nvSpPr>
        <p:spPr>
          <a:xfrm>
            <a:off x="2544024" y="3429000"/>
            <a:ext cx="1611517" cy="145075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C0266354-FF68-2FC1-DF52-B4FAFBFB1292}"/>
              </a:ext>
            </a:extLst>
          </p:cNvPr>
          <p:cNvSpPr/>
          <p:nvPr/>
        </p:nvSpPr>
        <p:spPr>
          <a:xfrm>
            <a:off x="2544024" y="2406657"/>
            <a:ext cx="1611517" cy="145075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299F16A9-68CC-E58F-4734-780029424B70}"/>
              </a:ext>
            </a:extLst>
          </p:cNvPr>
          <p:cNvSpPr/>
          <p:nvPr/>
        </p:nvSpPr>
        <p:spPr>
          <a:xfrm>
            <a:off x="6679949" y="3429000"/>
            <a:ext cx="1611517" cy="1450757"/>
          </a:xfrm>
          <a:prstGeom prst="ca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3ADEA5D-4489-1E25-72B3-AA661863A4C8}"/>
              </a:ext>
            </a:extLst>
          </p:cNvPr>
          <p:cNvSpPr/>
          <p:nvPr/>
        </p:nvSpPr>
        <p:spPr>
          <a:xfrm>
            <a:off x="6679949" y="3132499"/>
            <a:ext cx="1611517" cy="72491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D5DB88-6F25-B0A6-A300-F804C99D8361}"/>
              </a:ext>
            </a:extLst>
          </p:cNvPr>
          <p:cNvSpPr/>
          <p:nvPr/>
        </p:nvSpPr>
        <p:spPr>
          <a:xfrm>
            <a:off x="4961299" y="3621386"/>
            <a:ext cx="923453" cy="162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52691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F0EE1E-7679-1F3D-A71D-57922CCC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31805-A732-75DE-B1BA-9C14BF8BD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>
                <a:solidFill>
                  <a:schemeClr val="tx1">
                    <a:lumMod val="85000"/>
                    <a:lumOff val="15000"/>
                  </a:schemeClr>
                </a:solidFill>
              </a:rPr>
              <a:t>Paraphraser selection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2304AA1-B32C-5F1A-A30C-B4F9EF0EE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777" y="625027"/>
            <a:ext cx="2841738" cy="191817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32B68-7FC5-1727-0788-C317AF05E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515" y="627503"/>
            <a:ext cx="2873668" cy="1918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191AEE-25E6-872A-7951-2C6428189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22" y="2961687"/>
            <a:ext cx="4667394" cy="3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25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712A0-8562-2773-D438-E7FBD579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Initial 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5C61FA-7706-00E3-A709-50D9C3250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123723"/>
              </p:ext>
            </p:extLst>
          </p:nvPr>
        </p:nvGraphicFramePr>
        <p:xfrm>
          <a:off x="660246" y="640081"/>
          <a:ext cx="6859724" cy="5054162"/>
        </p:xfrm>
        <a:graphic>
          <a:graphicData uri="http://schemas.openxmlformats.org/drawingml/2006/table">
            <a:tbl>
              <a:tblPr/>
              <a:tblGrid>
                <a:gridCol w="1312271">
                  <a:extLst>
                    <a:ext uri="{9D8B030D-6E8A-4147-A177-3AD203B41FA5}">
                      <a16:colId xmlns:a16="http://schemas.microsoft.com/office/drawing/2014/main" val="643985477"/>
                    </a:ext>
                  </a:extLst>
                </a:gridCol>
                <a:gridCol w="1486929">
                  <a:extLst>
                    <a:ext uri="{9D8B030D-6E8A-4147-A177-3AD203B41FA5}">
                      <a16:colId xmlns:a16="http://schemas.microsoft.com/office/drawing/2014/main" val="3880401196"/>
                    </a:ext>
                  </a:extLst>
                </a:gridCol>
                <a:gridCol w="1015131">
                  <a:extLst>
                    <a:ext uri="{9D8B030D-6E8A-4147-A177-3AD203B41FA5}">
                      <a16:colId xmlns:a16="http://schemas.microsoft.com/office/drawing/2014/main" val="1879278392"/>
                    </a:ext>
                  </a:extLst>
                </a:gridCol>
                <a:gridCol w="1015131">
                  <a:extLst>
                    <a:ext uri="{9D8B030D-6E8A-4147-A177-3AD203B41FA5}">
                      <a16:colId xmlns:a16="http://schemas.microsoft.com/office/drawing/2014/main" val="3257746147"/>
                    </a:ext>
                  </a:extLst>
                </a:gridCol>
                <a:gridCol w="1015131">
                  <a:extLst>
                    <a:ext uri="{9D8B030D-6E8A-4147-A177-3AD203B41FA5}">
                      <a16:colId xmlns:a16="http://schemas.microsoft.com/office/drawing/2014/main" val="881534113"/>
                    </a:ext>
                  </a:extLst>
                </a:gridCol>
                <a:gridCol w="1015131">
                  <a:extLst>
                    <a:ext uri="{9D8B030D-6E8A-4147-A177-3AD203B41FA5}">
                      <a16:colId xmlns:a16="http://schemas.microsoft.com/office/drawing/2014/main" val="3090486230"/>
                    </a:ext>
                  </a:extLst>
                </a:gridCol>
              </a:tblGrid>
              <a:tr h="360456">
                <a:tc>
                  <a:txBody>
                    <a:bodyPr/>
                    <a:lstStyle/>
                    <a:p>
                      <a:pPr algn="l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Imbalance</a:t>
                      </a:r>
                      <a:b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ratio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 epoch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 epoch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05432"/>
                  </a:ext>
                </a:extLst>
              </a:tr>
              <a:tr h="360456">
                <a:tc>
                  <a:txBody>
                    <a:bodyPr/>
                    <a:lstStyle/>
                    <a:p>
                      <a:pPr algn="l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batch 16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batch 32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batch 16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batch 32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601081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Imbalanced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1:20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88680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Synonym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1:20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0.5260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0.5260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0.5260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225632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ROS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1:20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0.6458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8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0.6875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DD8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0.5781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E9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0.5729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EA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518703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Paraphrase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1:20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0.5260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0.5260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7A6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0.5885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8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0.5313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8B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13059"/>
                  </a:ext>
                </a:extLst>
              </a:tr>
              <a:tr h="427879">
                <a:tc>
                  <a:txBody>
                    <a:bodyPr/>
                    <a:lstStyle/>
                    <a:p>
                      <a:pPr algn="l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058475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Imbalanced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078351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Synonym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0.5469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0.5365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D7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0.5938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0.6563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DD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608645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ROS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0.8073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F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0.7656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CD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0.7396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0.7448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FD0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974014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Paraphrase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1:5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0.5990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E68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0.5469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F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0.6719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5DB8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0.6667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DB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642514"/>
                  </a:ext>
                </a:extLst>
              </a:tr>
              <a:tr h="427879">
                <a:tc>
                  <a:txBody>
                    <a:bodyPr/>
                    <a:lstStyle/>
                    <a:p>
                      <a:pPr algn="l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5199"/>
                  </a:ext>
                </a:extLst>
              </a:tr>
              <a:tr h="386388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Original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l-PL" sz="1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0.7708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0.7865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0.8385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27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0.8594</a:t>
                      </a:r>
                    </a:p>
                  </a:txBody>
                  <a:tcPr marL="12966" marR="12966" marT="1296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0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3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C7721-D6B1-B74A-1F15-297148C9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7C6CD-468F-A975-AD21-D1F873B7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Remedy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BF48F-9CA4-033A-A8EE-562CA2613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28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A9C4F-D0E0-212E-C55A-5B519133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746F23-6A4C-4A1F-A0CE-A0C8537D5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A7081-55DC-6946-89B4-7E73BA64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Remedy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E5F87-7D8B-84BD-7267-F9F0B0285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747883"/>
            <a:ext cx="6912217" cy="4838551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BFE64E-CCE4-4F62-BB14-C7028756C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C7517-DC26-4B88-BF95-5D09F3E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C466A-2605-4E25-9E19-8E277E2EA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7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C8BE-A377-1ECD-CDE1-F53D3C59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Balancing</a:t>
            </a:r>
            <a:r>
              <a:rPr lang="pl-PL"/>
              <a:t> </a:t>
            </a:r>
            <a:r>
              <a:rPr lang="pl-PL" err="1"/>
              <a:t>methods</a:t>
            </a:r>
            <a:endParaRPr lang="pl-PL"/>
          </a:p>
        </p:txBody>
      </p:sp>
      <p:pic>
        <p:nvPicPr>
          <p:cNvPr id="7" name="Content Placeholder 6" descr="A diagram of a method&#10;&#10;Description automatically generated">
            <a:extLst>
              <a:ext uri="{FF2B5EF4-FFF2-40B4-BE49-F238E27FC236}">
                <a16:creationId xmlns:a16="http://schemas.microsoft.com/office/drawing/2014/main" id="{71A71DBF-F853-433B-34BF-BE13EFFA9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2138363"/>
            <a:ext cx="6486525" cy="3438525"/>
          </a:xfrm>
        </p:spPr>
      </p:pic>
    </p:spTree>
    <p:extLst>
      <p:ext uri="{BB962C8B-B14F-4D97-AF65-F5344CB8AC3E}">
        <p14:creationId xmlns:p14="http://schemas.microsoft.com/office/powerpoint/2010/main" val="352183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249D-37A9-E97B-2B3A-9CC26A2BE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51F-CC2D-5FD8-1A82-644193BD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Balancing</a:t>
            </a:r>
            <a:r>
              <a:rPr lang="pl-PL"/>
              <a:t> </a:t>
            </a:r>
            <a:r>
              <a:rPr lang="pl-PL" err="1"/>
              <a:t>methods</a:t>
            </a:r>
            <a:endParaRPr lang="pl-PL"/>
          </a:p>
        </p:txBody>
      </p:sp>
      <p:pic>
        <p:nvPicPr>
          <p:cNvPr id="6" name="Content Placeholder 5" descr="A diagram of text augmentation&#10;&#10;Description automatically generated">
            <a:extLst>
              <a:ext uri="{FF2B5EF4-FFF2-40B4-BE49-F238E27FC236}">
                <a16:creationId xmlns:a16="http://schemas.microsoft.com/office/drawing/2014/main" id="{F773F4A2-4405-6E62-0077-984947512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0" y="2376488"/>
            <a:ext cx="5534025" cy="2962275"/>
          </a:xfrm>
        </p:spPr>
      </p:pic>
    </p:spTree>
    <p:extLst>
      <p:ext uri="{BB962C8B-B14F-4D97-AF65-F5344CB8AC3E}">
        <p14:creationId xmlns:p14="http://schemas.microsoft.com/office/powerpoint/2010/main" val="110171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8889F-49CA-177D-4AB4-AC67E38F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err="1"/>
              <a:t>Models</a:t>
            </a:r>
            <a:r>
              <a:rPr lang="pl-PL"/>
              <a:t> + </a:t>
            </a:r>
            <a:r>
              <a:rPr lang="pl-PL" err="1"/>
              <a:t>encoding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6F16-444F-7402-9073-847712DE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l-PL"/>
              <a:t> SVM + TF-IDF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/>
              <a:t>LSTM + </a:t>
            </a:r>
            <a:r>
              <a:rPr lang="pl-PL" err="1"/>
              <a:t>keras</a:t>
            </a:r>
            <a:r>
              <a:rPr lang="pl-PL"/>
              <a:t> </a:t>
            </a:r>
            <a:r>
              <a:rPr lang="pl-PL" err="1"/>
              <a:t>tokenizer</a:t>
            </a:r>
            <a:r>
              <a:rPr lang="pl-PL"/>
              <a:t> (One Hot Encoder)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err="1"/>
              <a:t>DistilBERT</a:t>
            </a:r>
            <a:r>
              <a:rPr lang="pl-PL"/>
              <a:t> (</a:t>
            </a:r>
            <a:r>
              <a:rPr lang="pl-PL" err="1"/>
              <a:t>DistilBERT</a:t>
            </a:r>
            <a:r>
              <a:rPr lang="pl-PL"/>
              <a:t> </a:t>
            </a:r>
            <a:r>
              <a:rPr lang="pl-PL" err="1"/>
              <a:t>encoder</a:t>
            </a:r>
            <a:r>
              <a:rPr lang="pl-PL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148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8C21D0-E473-4822-976E-2A142825D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2C4D8-970B-4A32-B0BD-AAC4366E7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F4C4C-B5CB-4E95-8A7D-C738E7FF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685A20-1F41-4F9F-B2D0-361027112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BCD2D-8C0E-4ACA-424E-62BB74145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Discriminatory power</a:t>
            </a:r>
          </a:p>
        </p:txBody>
      </p:sp>
      <p:pic>
        <p:nvPicPr>
          <p:cNvPr id="5" name="Content Placeholder 4" descr="A maths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C90F678-5428-EC46-9D1E-4F376D75B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639" y="640080"/>
            <a:ext cx="5056471" cy="360273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C5DB6CE-C89E-499E-92B7-5EC847767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E3CEF6A1-956B-78DE-7957-62BE2398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891" y="640080"/>
            <a:ext cx="3386571" cy="36027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365E4-B087-446A-A75A-7EBF3F32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29AC5FB-82CE-4893-AA8A-B3674305C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D8E901-F3D3-4B87-A340-DFEAC61F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7877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Override1.xml><?xml version="1.0" encoding="utf-8"?>
<a:themeOverride xmlns:a="http://schemas.openxmlformats.org/drawingml/2006/main">
  <a:clrScheme name="Retrospect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C96B60C6FC0E84BBA39174ADFFE3681" ma:contentTypeVersion="18" ma:contentTypeDescription="Utwórz nowy dokument." ma:contentTypeScope="" ma:versionID="123d3c9379d70e95ccf6d446eb667be7">
  <xsd:schema xmlns:xsd="http://www.w3.org/2001/XMLSchema" xmlns:xs="http://www.w3.org/2001/XMLSchema" xmlns:p="http://schemas.microsoft.com/office/2006/metadata/properties" xmlns:ns3="9fcbd4b1-acba-40f5-9c18-6e7440fbdee0" xmlns:ns4="a6820557-34c2-4f59-b216-d67d264fdacd" targetNamespace="http://schemas.microsoft.com/office/2006/metadata/properties" ma:root="true" ma:fieldsID="ffe1e58edd6117534806d1b6f9047734" ns3:_="" ns4:_="">
    <xsd:import namespace="9fcbd4b1-acba-40f5-9c18-6e7440fbdee0"/>
    <xsd:import namespace="a6820557-34c2-4f59-b216-d67d264fda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cbd4b1-acba-40f5-9c18-6e7440fbd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20557-34c2-4f59-b216-d67d264fda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cbd4b1-acba-40f5-9c18-6e7440fbdee0" xsi:nil="true"/>
  </documentManagement>
</p:properties>
</file>

<file path=customXml/itemProps1.xml><?xml version="1.0" encoding="utf-8"?>
<ds:datastoreItem xmlns:ds="http://schemas.openxmlformats.org/officeDocument/2006/customXml" ds:itemID="{600DAD22-7293-40DD-AE4A-72C0833E99C3}">
  <ds:schemaRefs>
    <ds:schemaRef ds:uri="9fcbd4b1-acba-40f5-9c18-6e7440fbdee0"/>
    <ds:schemaRef ds:uri="a6820557-34c2-4f59-b216-d67d264fda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726845-CB53-493E-9FD8-6B9506FD2F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65868A-6942-455D-BA6C-EE8382D52ABE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9fcbd4b1-acba-40f5-9c18-6e7440fbdee0"/>
    <ds:schemaRef ds:uri="http://purl.org/dc/elements/1.1/"/>
    <ds:schemaRef ds:uri="http://www.w3.org/XML/1998/namespace"/>
    <ds:schemaRef ds:uri="http://schemas.microsoft.com/office/infopath/2007/PartnerControls"/>
    <ds:schemaRef ds:uri="a6820557-34c2-4f59-b216-d67d264fdac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2623</Words>
  <Application>Microsoft Office PowerPoint</Application>
  <PresentationFormat>Widescreen</PresentationFormat>
  <Paragraphs>455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Aptos Narrow</vt:lpstr>
      <vt:lpstr>Calibri</vt:lpstr>
      <vt:lpstr>Calibri Light</vt:lpstr>
      <vt:lpstr>Cambria Math</vt:lpstr>
      <vt:lpstr>Consolas</vt:lpstr>
      <vt:lpstr>Wingdings</vt:lpstr>
      <vt:lpstr>Retrospect</vt:lpstr>
      <vt:lpstr>The effect of balancing methods on model behaviour in NLP imbalanced classification problems</vt:lpstr>
      <vt:lpstr>Idea</vt:lpstr>
      <vt:lpstr>Methodology</vt:lpstr>
      <vt:lpstr>Dataset ERASER- movies</vt:lpstr>
      <vt:lpstr>Imbalancing the data</vt:lpstr>
      <vt:lpstr>Balancing methods</vt:lpstr>
      <vt:lpstr>Balancing methods</vt:lpstr>
      <vt:lpstr>Models + encoding</vt:lpstr>
      <vt:lpstr>Discriminatory power</vt:lpstr>
      <vt:lpstr>Calibration Definition</vt:lpstr>
      <vt:lpstr>Calibration Evaluation</vt:lpstr>
      <vt:lpstr>Calibration Evaluation</vt:lpstr>
      <vt:lpstr>Calibration   over-/under-fitting</vt:lpstr>
      <vt:lpstr>Calibration Recalibration</vt:lpstr>
      <vt:lpstr>Uncalibrated model</vt:lpstr>
      <vt:lpstr>Calibration Imbalanced problem</vt:lpstr>
      <vt:lpstr>Calibration Imbalanced problem</vt:lpstr>
      <vt:lpstr>Calibration Imbalanced problem</vt:lpstr>
      <vt:lpstr>Calibration Imbalanced problem</vt:lpstr>
      <vt:lpstr>Calibration Imbalanced problem</vt:lpstr>
      <vt:lpstr>XAI</vt:lpstr>
      <vt:lpstr>XAI</vt:lpstr>
      <vt:lpstr>XAI Local Interpretable Model-agnostic explanations (LIME)</vt:lpstr>
      <vt:lpstr>XAI- evaluation</vt:lpstr>
      <vt:lpstr>Wilcoxon- signed rank test</vt:lpstr>
      <vt:lpstr>XAI Evaluation</vt:lpstr>
      <vt:lpstr>XAI Evaluation</vt:lpstr>
      <vt:lpstr>ERASER</vt:lpstr>
      <vt:lpstr>ERASER</vt:lpstr>
      <vt:lpstr>Results</vt:lpstr>
      <vt:lpstr>Massive amount of models</vt:lpstr>
      <vt:lpstr>Massive amount of models</vt:lpstr>
      <vt:lpstr>Initial results</vt:lpstr>
      <vt:lpstr>Removal of bad models</vt:lpstr>
      <vt:lpstr>Discriminatory power</vt:lpstr>
      <vt:lpstr>Discriminatory power</vt:lpstr>
      <vt:lpstr>Discriminatory power- LLAMA balanced</vt:lpstr>
      <vt:lpstr>Discriminatory power- ROS balanced</vt:lpstr>
      <vt:lpstr>Discriminatory power Relative to imbalanced model</vt:lpstr>
      <vt:lpstr>Discriminatory power Is adding class weights enough?</vt:lpstr>
      <vt:lpstr>Calibration</vt:lpstr>
      <vt:lpstr>Calibration</vt:lpstr>
      <vt:lpstr>Calibration</vt:lpstr>
      <vt:lpstr>XAI Are balanced models more similar to original or imbalanced models?</vt:lpstr>
      <vt:lpstr>XAI Which method results in models the most similar to original model?</vt:lpstr>
      <vt:lpstr>XAI Comparing models with similar performance with f1 &gt;= 0.8*f1 of original model</vt:lpstr>
      <vt:lpstr>XAI-  good models Which method results in models the most similar to original model?</vt:lpstr>
      <vt:lpstr>Conclusions (as of right now)</vt:lpstr>
      <vt:lpstr>Why so little?</vt:lpstr>
      <vt:lpstr>Paraphraser selection</vt:lpstr>
      <vt:lpstr>Initial results</vt:lpstr>
      <vt:lpstr>Remedy</vt:lpstr>
      <vt:lpstr>Remedy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 troling</dc:creator>
  <cp:lastModifiedBy>Pawlikowski Maciej (STUD)</cp:lastModifiedBy>
  <cp:revision>111</cp:revision>
  <dcterms:created xsi:type="dcterms:W3CDTF">2025-01-02T15:51:08Z</dcterms:created>
  <dcterms:modified xsi:type="dcterms:W3CDTF">2025-01-24T20:13:18Z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0x0101009C96B60C6FC0E84BBA39174ADFFE3681</vt:lpwstr>
  </property>
</Properties>
</file>