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357" r:id="rId3"/>
    <p:sldId id="356" r:id="rId4"/>
    <p:sldId id="358" r:id="rId5"/>
    <p:sldId id="359" r:id="rId6"/>
    <p:sldId id="336" r:id="rId7"/>
    <p:sldId id="337" r:id="rId8"/>
    <p:sldId id="338" r:id="rId9"/>
    <p:sldId id="257" r:id="rId10"/>
    <p:sldId id="260" r:id="rId11"/>
    <p:sldId id="373" r:id="rId12"/>
    <p:sldId id="374" r:id="rId13"/>
    <p:sldId id="309" r:id="rId14"/>
    <p:sldId id="361" r:id="rId15"/>
    <p:sldId id="362" r:id="rId16"/>
    <p:sldId id="369" r:id="rId17"/>
    <p:sldId id="376" r:id="rId18"/>
    <p:sldId id="363" r:id="rId19"/>
    <p:sldId id="370" r:id="rId20"/>
    <p:sldId id="366" r:id="rId21"/>
    <p:sldId id="367" r:id="rId22"/>
    <p:sldId id="371" r:id="rId23"/>
    <p:sldId id="372" r:id="rId24"/>
    <p:sldId id="375" r:id="rId25"/>
    <p:sldId id="270" r:id="rId26"/>
    <p:sldId id="268" r:id="rId27"/>
    <p:sldId id="269" r:id="rId28"/>
    <p:sldId id="267" r:id="rId29"/>
    <p:sldId id="377" r:id="rId30"/>
    <p:sldId id="290" r:id="rId31"/>
    <p:sldId id="35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12A1F-B03B-4F98-B537-863BA2FCBA2B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6EA7-0C18-4A08-B5E5-BDA9967290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72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1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35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27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3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96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0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7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9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42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0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378F7-7C20-4C34-80B7-2067A98120F7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C81E-4DE8-45F3-811A-29500BBACB1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7E5077-4ECA-4AB6-8773-B816C97C40A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868052" y="3360"/>
            <a:ext cx="3176586" cy="7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0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media8.wav"/><Relationship Id="rId3" Type="http://schemas.microsoft.com/office/2007/relationships/media" Target="../media/media6.wav"/><Relationship Id="rId7" Type="http://schemas.microsoft.com/office/2007/relationships/media" Target="../media/media8.wav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audio" Target="../media/media7.wav"/><Relationship Id="rId5" Type="http://schemas.microsoft.com/office/2007/relationships/media" Target="../media/media7.wav"/><Relationship Id="rId10" Type="http://schemas.openxmlformats.org/officeDocument/2006/relationships/image" Target="../media/image10.png"/><Relationship Id="rId4" Type="http://schemas.openxmlformats.org/officeDocument/2006/relationships/audio" Target="../media/media6.wav"/><Relationship Id="rId9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iopen.etri.re.kr/guide_recognition.ph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ail.usc.edu/~lgoldste/General_Phonetics/Tone/Measurement/measuremen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C2977D-C37E-4573-99AF-737CA53C9650}"/>
              </a:ext>
            </a:extLst>
          </p:cNvPr>
          <p:cNvSpPr txBox="1"/>
          <p:nvPr/>
        </p:nvSpPr>
        <p:spPr>
          <a:xfrm>
            <a:off x="10042872" y="5762666"/>
            <a:ext cx="189739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2019-11-16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Eun-Ju, Woo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BF626-89C7-4181-BB92-EBF72E3BC384}"/>
              </a:ext>
            </a:extLst>
          </p:cNvPr>
          <p:cNvSpPr txBox="1"/>
          <p:nvPr/>
        </p:nvSpPr>
        <p:spPr>
          <a:xfrm>
            <a:off x="1655443" y="2488296"/>
            <a:ext cx="888111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Older People's Korean Speech Data Processing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with Voice Conversion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948383-84F6-4ED4-8BA4-3DCD695517E9}"/>
              </a:ext>
            </a:extLst>
          </p:cNvPr>
          <p:cNvSpPr/>
          <p:nvPr/>
        </p:nvSpPr>
        <p:spPr>
          <a:xfrm>
            <a:off x="436387" y="97658"/>
            <a:ext cx="21470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KNOU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94CCC-4FD0-41D4-9EE6-CEF736633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07"/>
          <a:stretch/>
        </p:blipFill>
        <p:spPr>
          <a:xfrm>
            <a:off x="0" y="1"/>
            <a:ext cx="838200" cy="8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7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57863"/>
              </p:ext>
            </p:extLst>
          </p:nvPr>
        </p:nvGraphicFramePr>
        <p:xfrm>
          <a:off x="2844810" y="1880494"/>
          <a:ext cx="6474143" cy="4622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0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Speaker</a:t>
                      </a:r>
                      <a:endParaRPr lang="ko-KR" sz="16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Minimum F</a:t>
                      </a:r>
                      <a:r>
                        <a:rPr lang="en-GB" sz="1600" baseline="-25000" dirty="0">
                          <a:effectLst/>
                        </a:rPr>
                        <a:t>0</a:t>
                      </a:r>
                      <a:endParaRPr lang="ko-KR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(Hz)</a:t>
                      </a:r>
                      <a:endParaRPr lang="ko-KR" sz="16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Maximum F</a:t>
                      </a:r>
                      <a:r>
                        <a:rPr lang="en-GB" sz="1600" baseline="-25000" dirty="0">
                          <a:effectLst/>
                        </a:rPr>
                        <a:t>0</a:t>
                      </a:r>
                      <a:endParaRPr lang="ko-KR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(Hz)</a:t>
                      </a:r>
                      <a:endParaRPr lang="ko-KR" sz="16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Power (dB)</a:t>
                      </a:r>
                      <a:endParaRPr lang="ko-KR" sz="16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MV13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190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-25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MW01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190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-20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MZ05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190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-20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MZ09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190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-25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FV01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140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340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-30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FV13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120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340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-15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FZ05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290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-25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FZ06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240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-20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B49822-1B1F-4C79-AC4F-E4DDBA8B4DD1}"/>
              </a:ext>
            </a:extLst>
          </p:cNvPr>
          <p:cNvSpPr txBox="1"/>
          <p:nvPr/>
        </p:nvSpPr>
        <p:spPr>
          <a:xfrm>
            <a:off x="1244310" y="1187460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Setting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0093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7657" y="1803018"/>
            <a:ext cx="1887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b="1" dirty="0"/>
              <a:t>Source Speaker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63057" y="1828418"/>
            <a:ext cx="18875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b="1" dirty="0"/>
              <a:t>Target Speaker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46691" y="1826838"/>
            <a:ext cx="18875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b="1" dirty="0"/>
              <a:t>Result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18692" y="3662226"/>
            <a:ext cx="18875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MZ09_71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54091" y="3662226"/>
            <a:ext cx="18875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MV13_25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782693" y="4779446"/>
            <a:ext cx="2190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j-lt"/>
              </a:rPr>
              <a:t>MZ</a:t>
            </a:r>
            <a:r>
              <a:rPr lang="ko-KR" altLang="en-US" sz="1600" dirty="0">
                <a:latin typeface="+mj-lt"/>
              </a:rPr>
              <a:t>09</a:t>
            </a:r>
            <a:r>
              <a:rPr lang="en-US" altLang="ko-KR" sz="1600" dirty="0">
                <a:latin typeface="+mj-lt"/>
              </a:rPr>
              <a:t>-MV13</a:t>
            </a:r>
            <a:r>
              <a:rPr lang="ko-KR" altLang="en-US" sz="1600" dirty="0">
                <a:latin typeface="+mj-lt"/>
              </a:rPr>
              <a:t>_</a:t>
            </a:r>
            <a:r>
              <a:rPr lang="en-US" altLang="ko-KR" sz="1600" dirty="0">
                <a:latin typeface="+mj-lt"/>
              </a:rPr>
              <a:t>DIFF_</a:t>
            </a:r>
            <a:r>
              <a:rPr lang="ko-KR" altLang="en-US" sz="1600" dirty="0">
                <a:latin typeface="+mj-lt"/>
              </a:rPr>
              <a:t>VC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37594" y="1068570"/>
            <a:ext cx="394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Script: 아, 내 옷! 날개옷이 없어졌네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4B538-15B5-457D-A6CC-83A846B105BC}"/>
              </a:ext>
            </a:extLst>
          </p:cNvPr>
          <p:cNvSpPr txBox="1"/>
          <p:nvPr/>
        </p:nvSpPr>
        <p:spPr>
          <a:xfrm>
            <a:off x="573694" y="106150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Voice Conversion Result (Male)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12FFF-45AD-461D-99DD-AE6B8228EA57}"/>
              </a:ext>
            </a:extLst>
          </p:cNvPr>
          <p:cNvSpPr/>
          <p:nvPr/>
        </p:nvSpPr>
        <p:spPr>
          <a:xfrm>
            <a:off x="9031159" y="2603363"/>
            <a:ext cx="169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j-lt"/>
              </a:rPr>
              <a:t>MZ</a:t>
            </a:r>
            <a:r>
              <a:rPr lang="ko-KR" altLang="en-US" sz="1600" dirty="0">
                <a:latin typeface="+mj-lt"/>
              </a:rPr>
              <a:t>09</a:t>
            </a:r>
            <a:r>
              <a:rPr lang="en-US" altLang="ko-KR" sz="1600" dirty="0">
                <a:latin typeface="+mj-lt"/>
              </a:rPr>
              <a:t>-MV13</a:t>
            </a:r>
            <a:r>
              <a:rPr lang="ko-KR" altLang="en-US" sz="1600" dirty="0">
                <a:latin typeface="+mj-lt"/>
              </a:rPr>
              <a:t>_VC</a:t>
            </a:r>
          </a:p>
        </p:txBody>
      </p:sp>
      <p:pic>
        <p:nvPicPr>
          <p:cNvPr id="13" name="mz09_t10_s41.wav_up_20">
            <a:hlinkClick r:id="" action="ppaction://media"/>
            <a:extLst>
              <a:ext uri="{FF2B5EF4-FFF2-40B4-BE49-F238E27FC236}">
                <a16:creationId xmlns:a16="http://schemas.microsoft.com/office/drawing/2014/main" id="{4BFB2B8F-13C6-4873-85DE-7CAE1B5F28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127726" y="4779446"/>
            <a:ext cx="487363" cy="487362"/>
          </a:xfrm>
          <a:prstGeom prst="rect">
            <a:avLst/>
          </a:prstGeom>
        </p:spPr>
      </p:pic>
      <p:pic>
        <p:nvPicPr>
          <p:cNvPr id="17" name="mv13_t10_s41">
            <a:hlinkClick r:id="" action="ppaction://media"/>
            <a:extLst>
              <a:ext uri="{FF2B5EF4-FFF2-40B4-BE49-F238E27FC236}">
                <a16:creationId xmlns:a16="http://schemas.microsoft.com/office/drawing/2014/main" id="{2B60CEA7-86CE-4046-8875-E4A97D84616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02008" y="4718327"/>
            <a:ext cx="609600" cy="609600"/>
          </a:xfrm>
          <a:prstGeom prst="rect">
            <a:avLst/>
          </a:prstGeom>
        </p:spPr>
      </p:pic>
      <p:pic>
        <p:nvPicPr>
          <p:cNvPr id="14" name="mz09_t10_s41_DIFFVC_up_10">
            <a:hlinkClick r:id="" action="ppaction://media"/>
            <a:extLst>
              <a:ext uri="{FF2B5EF4-FFF2-40B4-BE49-F238E27FC236}">
                <a16:creationId xmlns:a16="http://schemas.microsoft.com/office/drawing/2014/main" id="{A48AB979-D2B6-4BC0-A76C-05224681967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634120" y="5789430"/>
            <a:ext cx="487362" cy="487362"/>
          </a:xfrm>
          <a:prstGeom prst="rect">
            <a:avLst/>
          </a:prstGeom>
        </p:spPr>
      </p:pic>
      <p:pic>
        <p:nvPicPr>
          <p:cNvPr id="15" name="mz09_t10_s41_VC_up_10">
            <a:hlinkClick r:id="" action="ppaction://media"/>
            <a:extLst>
              <a:ext uri="{FF2B5EF4-FFF2-40B4-BE49-F238E27FC236}">
                <a16:creationId xmlns:a16="http://schemas.microsoft.com/office/drawing/2014/main" id="{15F0F4BF-8A15-4AB0-9355-94FE7169D23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634120" y="3363656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69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47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7657" y="1803018"/>
            <a:ext cx="1887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b="1" dirty="0"/>
              <a:t>Source Speaker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63057" y="1828418"/>
            <a:ext cx="18875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b="1" dirty="0"/>
              <a:t>Target Speaker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510835" y="1826838"/>
            <a:ext cx="18875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b="1" dirty="0"/>
              <a:t>Result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6857" y="3563616"/>
            <a:ext cx="18875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dirty="0"/>
              <a:t>FZ06_65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61456" y="3563616"/>
            <a:ext cx="18875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dirty="0"/>
              <a:t>FV01_23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23623" y="5198927"/>
            <a:ext cx="2020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FZ06-FV01_DIFF_VC</a:t>
            </a:r>
            <a:endParaRPr lang="ko-KR" altLang="en-US" sz="1600" dirty="0"/>
          </a:p>
        </p:txBody>
      </p:sp>
      <p:pic>
        <p:nvPicPr>
          <p:cNvPr id="16" name="fv01_t10_s4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02008" y="4357892"/>
            <a:ext cx="609600" cy="6096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137594" y="1068570"/>
            <a:ext cx="394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Script: 아, 내 옷! 날개옷이 없어졌네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4B538-15B5-457D-A6CC-83A846B105BC}"/>
              </a:ext>
            </a:extLst>
          </p:cNvPr>
          <p:cNvSpPr txBox="1"/>
          <p:nvPr/>
        </p:nvSpPr>
        <p:spPr>
          <a:xfrm>
            <a:off x="573694" y="106150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Voice Conversion Result (Female)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A4E014-1D0F-4067-8AA7-E7DCBE82986C}"/>
              </a:ext>
            </a:extLst>
          </p:cNvPr>
          <p:cNvSpPr/>
          <p:nvPr/>
        </p:nvSpPr>
        <p:spPr>
          <a:xfrm>
            <a:off x="9251332" y="2663649"/>
            <a:ext cx="1523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FZ06-FV01_VC</a:t>
            </a:r>
            <a:endParaRPr lang="ko-KR" altLang="en-US" sz="1600" dirty="0"/>
          </a:p>
        </p:txBody>
      </p:sp>
      <p:pic>
        <p:nvPicPr>
          <p:cNvPr id="2" name="fz06_t10_s41.wav_up_10">
            <a:hlinkClick r:id="" action="ppaction://media"/>
            <a:extLst>
              <a:ext uri="{FF2B5EF4-FFF2-40B4-BE49-F238E27FC236}">
                <a16:creationId xmlns:a16="http://schemas.microsoft.com/office/drawing/2014/main" id="{95F72FD5-35A3-43A9-ACDF-56ACAB3E53B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16408" y="4480128"/>
            <a:ext cx="608400" cy="608400"/>
          </a:xfrm>
          <a:prstGeom prst="rect">
            <a:avLst/>
          </a:prstGeom>
        </p:spPr>
      </p:pic>
      <p:pic>
        <p:nvPicPr>
          <p:cNvPr id="6" name="fz06_t10_s41_DIFFVC_up_10">
            <a:hlinkClick r:id="" action="ppaction://media"/>
            <a:extLst>
              <a:ext uri="{FF2B5EF4-FFF2-40B4-BE49-F238E27FC236}">
                <a16:creationId xmlns:a16="http://schemas.microsoft.com/office/drawing/2014/main" id="{80C837DD-275B-48D6-A35A-1596EA1DFF3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708815" y="5916618"/>
            <a:ext cx="608400" cy="608400"/>
          </a:xfrm>
          <a:prstGeom prst="rect">
            <a:avLst/>
          </a:prstGeom>
        </p:spPr>
      </p:pic>
      <p:pic>
        <p:nvPicPr>
          <p:cNvPr id="7" name="fz06_t10_s41_VC_up_10">
            <a:hlinkClick r:id="" action="ppaction://media"/>
            <a:extLst>
              <a:ext uri="{FF2B5EF4-FFF2-40B4-BE49-F238E27FC236}">
                <a16:creationId xmlns:a16="http://schemas.microsoft.com/office/drawing/2014/main" id="{40930A88-32C3-4174-BA1D-3089090661D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708815" y="3619550"/>
            <a:ext cx="608400" cy="6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3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442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4C236F-61A1-4D78-9586-842E0CB1B6BA}"/>
              </a:ext>
            </a:extLst>
          </p:cNvPr>
          <p:cNvGraphicFramePr>
            <a:graphicFrameLocks noGrp="1"/>
          </p:cNvGraphicFramePr>
          <p:nvPr/>
        </p:nvGraphicFramePr>
        <p:xfrm>
          <a:off x="430306" y="420406"/>
          <a:ext cx="11465858" cy="6371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030">
                  <a:extLst>
                    <a:ext uri="{9D8B030D-6E8A-4147-A177-3AD203B41FA5}">
                      <a16:colId xmlns:a16="http://schemas.microsoft.com/office/drawing/2014/main" val="570040620"/>
                    </a:ext>
                  </a:extLst>
                </a:gridCol>
                <a:gridCol w="10905828">
                  <a:extLst>
                    <a:ext uri="{9D8B030D-6E8A-4147-A177-3AD203B41FA5}">
                      <a16:colId xmlns:a16="http://schemas.microsoft.com/office/drawing/2014/main" val="4098152713"/>
                    </a:ext>
                  </a:extLst>
                </a:gridCol>
              </a:tblGrid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대본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6874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아 내 옷 날개옷이 없어 졌네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87438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내게 오셨으면 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하늘로 올라갈 수 없는데 이를 어쩌나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92912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선녀는 발을 동동 굴렀지만 날개옷을 찾을 수가 없었어요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3520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얘들 아 시간이 다 되었구나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8817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어서 가자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881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올라 갈 시간이 되자 날개옷을 잃어 버린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손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녀를 남겨두고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소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녀들은 한 사람씩 하늘로 날아가 버려써요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02546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내 곁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을 찾거든 빨리 올라오너라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71812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혼자 남은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선수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는 너무 슬퍼서 흐느껴 울고 있었어요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0934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여보세요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손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00481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옷을 잃어 버렸군요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8683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추 우실 텐데 우선 이 옷이라도 입으세요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482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나무꾼은 미리 준비해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놓을 선수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에게 주었어요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978399"/>
                  </a:ext>
                </a:extLst>
              </a:tr>
              <a:tr h="15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선녀는 나무꾼이 건네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준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주는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 옷을 입고 하는 수 없이 나무꾼을 따라가서 살게 되었지요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1720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그 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후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 예쁜 선녀는 나무꾼의 아내가 되었고 예쁜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소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녀를 아내로 맞은 나무꾼은 더욱 열심히 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일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해 써요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8752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선녀도 하늘 나라 일들</a:t>
                      </a:r>
                      <a:r>
                        <a:rPr lang="ko-KR" alt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은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을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모두 잊어 버리고 나무꾼의 사랑을 듬뿍 받으며 행복하게 살았어요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3587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한해 두해 세월이 지나는 사이에 선녀는 두 아이를 낳아 기르게 되었지요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82673"/>
                  </a:ext>
                </a:extLst>
              </a:tr>
              <a:tr h="191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어느 날 나무꾼은 선녀와 이런 이야기 저런 이야기를 하다가 그만 날개옷을 감춘 이야기까지 하고 말았어요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8540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선녀는 날개옷 입고 싶어 견딜 수가 없었어요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2752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여보 당신이 내 날개를 감 췄다</a:t>
                      </a:r>
                      <a:r>
                        <a:rPr lang="en-US" altLang="ko-KR" sz="12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추었다</a:t>
                      </a:r>
                      <a:r>
                        <a:rPr lang="en-US" altLang="ko-KR" sz="120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고요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2600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아 내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날 교사 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한번만 입어 보았으면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74294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나무꾼은 날개옷을 보고 싶은 선녀 가여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워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 감춰 두었던 날개옷을 꺼내 주었어요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69784"/>
                  </a:ext>
                </a:extLst>
              </a:tr>
              <a:tr h="1652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아 내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나요</a:t>
                      </a: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64584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선녀는 날개옷을보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다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 너무나 기뻐서 날개옷을 입어 보았어요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5400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그런데 이게 웬일이죠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2539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눈 깜짝할 사이에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서는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 두 아이를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한판 판명 시간 꼭 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하늘로 훨훨 날아가버리는 거였어요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600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여보여 보어딜 가는 거요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8810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나무꾼이 울부짖으며 따라갔지만 아무 소용이 없었지요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8859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선녀와 두 아이는 하늘 높이 까마득하게 날아가서 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00 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보이지 않았어요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8625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69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나무꾼은 땅바닥에 털썩 주저앉자 한숨을 쉬며 사슴이 부탁한 말을 생각해 써요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7855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아 사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람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이 한 말을 꼭 지켜야 하는 것을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4123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사슴 이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야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기를 셋 낳을 때까지 날개옷을 내주지 말라고 한 뜯은 새 아이를 두 팔로는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알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 수가 없었기 때문이었구나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234409"/>
                  </a:ext>
                </a:extLst>
              </a:tr>
              <a:tr h="18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72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아 이를 어쩌나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8776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나무꾼은 가슴을 치며 후회하고 눈물을 흘렸지만 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섬유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와 두 아이들은 영영 나무꾼이 사는 나라로 돌아오지 않았다는 슬픈 옛날 이야기랍니다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413" marR="4413" marT="441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05606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A93C874-B06E-472D-93C3-303EAA6E30CF}"/>
              </a:ext>
            </a:extLst>
          </p:cNvPr>
          <p:cNvSpPr/>
          <p:nvPr/>
        </p:nvSpPr>
        <p:spPr>
          <a:xfrm>
            <a:off x="5579259" y="1704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/>
              <a:t>mv13_25 (Male)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8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ECA7A-D831-4873-BDBE-1D53058FF13F}"/>
              </a:ext>
            </a:extLst>
          </p:cNvPr>
          <p:cNvSpPr txBox="1"/>
          <p:nvPr/>
        </p:nvSpPr>
        <p:spPr>
          <a:xfrm>
            <a:off x="611296" y="704414"/>
            <a:ext cx="617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WER (Word Error Rate)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0221F2-B565-44AD-B8EF-9B8F9CA704D1}"/>
              </a:ext>
            </a:extLst>
          </p:cNvPr>
          <p:cNvSpPr/>
          <p:nvPr/>
        </p:nvSpPr>
        <p:spPr>
          <a:xfrm>
            <a:off x="1857365" y="1377002"/>
            <a:ext cx="8514800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ETRI_API (</a:t>
            </a:r>
            <a:r>
              <a:rPr lang="en-US" altLang="ko-KR" dirty="0">
                <a:hlinkClick r:id="rId2"/>
              </a:rPr>
              <a:t>http://aiopen.etri.re.kr/guide_recognition.php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Speech Attribute: 16,000Hz, mono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WER Equation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652390-DE30-4FF8-80E5-841C9D8F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2" y="3150739"/>
            <a:ext cx="7021643" cy="36540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70A380-AB6B-4777-9E0E-180C6F22DE7A}"/>
              </a:ext>
            </a:extLst>
          </p:cNvPr>
          <p:cNvSpPr/>
          <p:nvPr/>
        </p:nvSpPr>
        <p:spPr>
          <a:xfrm>
            <a:off x="8446424" y="3150739"/>
            <a:ext cx="536211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7233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E4DF01-A8E1-4F77-9A0E-FAB7C67A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340233"/>
            <a:ext cx="10080000" cy="5424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52D3B6-2CFF-4968-91F1-0140DB565BAD}"/>
              </a:ext>
            </a:extLst>
          </p:cNvPr>
          <p:cNvSpPr/>
          <p:nvPr/>
        </p:nvSpPr>
        <p:spPr>
          <a:xfrm>
            <a:off x="1640541" y="5693402"/>
            <a:ext cx="3083859" cy="384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1EA27-C8E5-473E-AC2D-69D4F9980BB6}"/>
              </a:ext>
            </a:extLst>
          </p:cNvPr>
          <p:cNvSpPr txBox="1"/>
          <p:nvPr/>
        </p:nvSpPr>
        <p:spPr>
          <a:xfrm>
            <a:off x="611296" y="704414"/>
            <a:ext cx="903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WER (Word Error Rate) –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4939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4CAF31-F292-4001-B5A7-2240789BC3D3}"/>
              </a:ext>
            </a:extLst>
          </p:cNvPr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WER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A192F4-FDA9-4410-86C5-B53D83BCB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31718"/>
              </p:ext>
            </p:extLst>
          </p:nvPr>
        </p:nvGraphicFramePr>
        <p:xfrm>
          <a:off x="363329" y="1786908"/>
          <a:ext cx="11465342" cy="3997642"/>
        </p:xfrm>
        <a:graphic>
          <a:graphicData uri="http://schemas.openxmlformats.org/drawingml/2006/table">
            <a:tbl>
              <a:tblPr/>
              <a:tblGrid>
                <a:gridCol w="1029067">
                  <a:extLst>
                    <a:ext uri="{9D8B030D-6E8A-4147-A177-3AD203B41FA5}">
                      <a16:colId xmlns:a16="http://schemas.microsoft.com/office/drawing/2014/main" val="3236422220"/>
                    </a:ext>
                  </a:extLst>
                </a:gridCol>
                <a:gridCol w="3420070">
                  <a:extLst>
                    <a:ext uri="{9D8B030D-6E8A-4147-A177-3AD203B41FA5}">
                      <a16:colId xmlns:a16="http://schemas.microsoft.com/office/drawing/2014/main" val="1119391228"/>
                    </a:ext>
                  </a:extLst>
                </a:gridCol>
                <a:gridCol w="1805011">
                  <a:extLst>
                    <a:ext uri="{9D8B030D-6E8A-4147-A177-3AD203B41FA5}">
                      <a16:colId xmlns:a16="http://schemas.microsoft.com/office/drawing/2014/main" val="1491317919"/>
                    </a:ext>
                  </a:extLst>
                </a:gridCol>
                <a:gridCol w="1565329">
                  <a:extLst>
                    <a:ext uri="{9D8B030D-6E8A-4147-A177-3AD203B41FA5}">
                      <a16:colId xmlns:a16="http://schemas.microsoft.com/office/drawing/2014/main" val="3279295585"/>
                    </a:ext>
                  </a:extLst>
                </a:gridCol>
                <a:gridCol w="2170136">
                  <a:extLst>
                    <a:ext uri="{9D8B030D-6E8A-4147-A177-3AD203B41FA5}">
                      <a16:colId xmlns:a16="http://schemas.microsoft.com/office/drawing/2014/main" val="741696910"/>
                    </a:ext>
                  </a:extLst>
                </a:gridCol>
                <a:gridCol w="1475729">
                  <a:extLst>
                    <a:ext uri="{9D8B030D-6E8A-4147-A177-3AD203B41FA5}">
                      <a16:colId xmlns:a16="http://schemas.microsoft.com/office/drawing/2014/main" val="2073341434"/>
                    </a:ext>
                  </a:extLst>
                </a:gridCol>
              </a:tblGrid>
              <a:tr h="36342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Sex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Speaker_ID (Source | Target)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RAW WER (%)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VC WER (%)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 WER (%)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Lower WER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394085"/>
                  </a:ext>
                </a:extLst>
              </a:tr>
              <a:tr h="363422">
                <a:tc rowSpan="5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Female</a:t>
                      </a:r>
                      <a:endParaRPr lang="en-US" altLang="ko-K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025" marR="129025" marT="64513" marB="645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FV01_23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7.47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9.1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11.3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419119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FV13_29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7.47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9.48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9.67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99141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MW01_30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7.47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8.91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8.24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674362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FZ06_65 | FV01_23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10.06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14.94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16.48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452210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FZ06_65 | FV13_29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10.06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15.33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13.31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743981"/>
                  </a:ext>
                </a:extLst>
              </a:tr>
              <a:tr h="363422">
                <a:tc rowSpan="5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Male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025" marR="129025" marT="64513" marB="6451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MZ05_68 | MV13_25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9.29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12.26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11.97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700231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MZ05_68 | MW01_30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9.29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11.21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11.11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16081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MZ09_71 | FV01_23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11.69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16.67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14.27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987072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MZ09_71 | MV13_25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11.69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13.12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12.74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20147"/>
                  </a:ext>
                </a:extLst>
              </a:tr>
              <a:tr h="363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MZ09_71 | MW01_30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11.69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16.57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15.52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2" marR="10752" marT="10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891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B1364F-A5A4-4C1B-AEC2-A4B526B87F4A}"/>
              </a:ext>
            </a:extLst>
          </p:cNvPr>
          <p:cNvSpPr txBox="1"/>
          <p:nvPr/>
        </p:nvSpPr>
        <p:spPr>
          <a:xfrm>
            <a:off x="611296" y="704414"/>
            <a:ext cx="903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WER (Word Error Rate) Results</a:t>
            </a:r>
          </a:p>
        </p:txBody>
      </p:sp>
    </p:spTree>
    <p:extLst>
      <p:ext uri="{BB962C8B-B14F-4D97-AF65-F5344CB8AC3E}">
        <p14:creationId xmlns:p14="http://schemas.microsoft.com/office/powerpoint/2010/main" val="378152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77AC9B2-073A-4D14-B03B-50B86C743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64268"/>
              </p:ext>
            </p:extLst>
          </p:nvPr>
        </p:nvGraphicFramePr>
        <p:xfrm>
          <a:off x="643466" y="1199762"/>
          <a:ext cx="10905067" cy="5157724"/>
        </p:xfrm>
        <a:graphic>
          <a:graphicData uri="http://schemas.openxmlformats.org/drawingml/2006/table">
            <a:tbl>
              <a:tblPr/>
              <a:tblGrid>
                <a:gridCol w="5156187">
                  <a:extLst>
                    <a:ext uri="{9D8B030D-6E8A-4147-A177-3AD203B41FA5}">
                      <a16:colId xmlns:a16="http://schemas.microsoft.com/office/drawing/2014/main" val="178465001"/>
                    </a:ext>
                  </a:extLst>
                </a:gridCol>
                <a:gridCol w="5748880">
                  <a:extLst>
                    <a:ext uri="{9D8B030D-6E8A-4147-A177-3AD203B41FA5}">
                      <a16:colId xmlns:a16="http://schemas.microsoft.com/office/drawing/2014/main" val="2480461159"/>
                    </a:ext>
                  </a:extLst>
                </a:gridCol>
              </a:tblGrid>
              <a:tr h="34323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MZ05_68_RAW.txt</a:t>
                      </a:r>
                      <a:endParaRPr lang="en-US" altLang="ko-KR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MZ05_68-MV13_25_DIFF_VC.txt</a:t>
                      </a:r>
                      <a:endParaRPr lang="en-US" altLang="ko-KR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51099"/>
                  </a:ext>
                </a:extLst>
              </a:tr>
              <a:tr h="3432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안에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옷 날개옷이 없어 졌네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아 내 옷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날개옷이 없어 졌네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018667"/>
                  </a:ext>
                </a:extLst>
              </a:tr>
              <a:tr h="61966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날개옷이 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없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으면 하늘로 올라갈 수 없는데 이를 어쩌나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날개옷이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었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으면 하늘로 올라갈 수 없는데 이를 어쩌나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396528"/>
                  </a:ext>
                </a:extLst>
              </a:tr>
              <a:tr h="61966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소년은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발을 동동 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굴렀지만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날개옷을 찾을 수가 없었어요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선녀는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다른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동동 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그렇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지만 날개옷을 찾을 수가 없었어요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972494"/>
                  </a:ext>
                </a:extLst>
              </a:tr>
              <a:tr h="3432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얘들 아 시간이 다 되었구나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얘들 아 시간이 다 되었구나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079061"/>
                  </a:ext>
                </a:extLst>
              </a:tr>
              <a:tr h="3432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어서 가자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어서 가자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813681"/>
                  </a:ext>
                </a:extLst>
              </a:tr>
              <a:tr h="89609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올라 갈 시간이 되자 날개옷을 잃어 버린 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손녀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남겨두고 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손녀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들은 한 사람씩 하늘로 날아가 버려써요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올라 갈 시간이 되자 날개옷을 잃어 버린 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남겨두고 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들은 한 사람씩 하늘로 날아가 버려써요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374443"/>
                  </a:ext>
                </a:extLst>
              </a:tr>
              <a:tr h="3432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개옷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찾거든 빨리 올라오너라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이었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찾거든 빨리 올라오너라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258195"/>
                  </a:ext>
                </a:extLst>
              </a:tr>
              <a:tr h="61966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혼자 남은 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소년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은 너무 슬퍼서 흐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느껴 울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고 있었어요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혼자 남은 </a:t>
                      </a:r>
                      <a:r>
                        <a:rPr lang="en-US" altLang="ko-K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은 너무 슬퍼서 흐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미 졸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고 있었어요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48633"/>
                  </a:ext>
                </a:extLst>
              </a:tr>
              <a:tr h="3432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여보세요 </a:t>
                      </a: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님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여보세요 </a:t>
                      </a:r>
                      <a:r>
                        <a:rPr lang="ko-KR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선녀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님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670217"/>
                  </a:ext>
                </a:extLst>
              </a:tr>
              <a:tr h="3432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무엇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잃어 버렸군요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무엇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잃어 버렸군요</a:t>
                      </a:r>
                      <a:endParaRPr lang="ko-KR" alt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18" marR="11518" marT="115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23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85E21D-AF05-45BB-8B7B-EE3092B6AC7A}"/>
              </a:ext>
            </a:extLst>
          </p:cNvPr>
          <p:cNvSpPr txBox="1"/>
          <p:nvPr/>
        </p:nvSpPr>
        <p:spPr>
          <a:xfrm>
            <a:off x="611296" y="596835"/>
            <a:ext cx="903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Text Analysis</a:t>
            </a:r>
          </a:p>
        </p:txBody>
      </p:sp>
    </p:spTree>
    <p:extLst>
      <p:ext uri="{BB962C8B-B14F-4D97-AF65-F5344CB8AC3E}">
        <p14:creationId xmlns:p14="http://schemas.microsoft.com/office/powerpoint/2010/main" val="178573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9F482-08A2-4ADF-9110-A1ABAEE1C63E}"/>
              </a:ext>
            </a:extLst>
          </p:cNvPr>
          <p:cNvSpPr txBox="1"/>
          <p:nvPr/>
        </p:nvSpPr>
        <p:spPr>
          <a:xfrm>
            <a:off x="611296" y="668554"/>
            <a:ext cx="767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ETRI speech recognition API’s limitation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7973AF-A92B-4946-99D1-4888A329A4E4}"/>
              </a:ext>
            </a:extLst>
          </p:cNvPr>
          <p:cNvGraphicFramePr>
            <a:graphicFrameLocks noGrp="1"/>
          </p:cNvGraphicFramePr>
          <p:nvPr/>
        </p:nvGraphicFramePr>
        <p:xfrm>
          <a:off x="3778623" y="4096874"/>
          <a:ext cx="4616823" cy="2151426"/>
        </p:xfrm>
        <a:graphic>
          <a:graphicData uri="http://schemas.openxmlformats.org/drawingml/2006/table">
            <a:tbl>
              <a:tblPr/>
              <a:tblGrid>
                <a:gridCol w="2116884">
                  <a:extLst>
                    <a:ext uri="{9D8B030D-6E8A-4147-A177-3AD203B41FA5}">
                      <a16:colId xmlns:a16="http://schemas.microsoft.com/office/drawing/2014/main" val="2543053804"/>
                    </a:ext>
                  </a:extLst>
                </a:gridCol>
                <a:gridCol w="2499939">
                  <a:extLst>
                    <a:ext uri="{9D8B030D-6E8A-4147-A177-3AD203B41FA5}">
                      <a16:colId xmlns:a16="http://schemas.microsoft.com/office/drawing/2014/main" val="4212224624"/>
                    </a:ext>
                  </a:extLst>
                </a:gridCol>
              </a:tblGrid>
              <a:tr h="71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Speaker_ID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425806"/>
                  </a:ext>
                </a:extLst>
              </a:tr>
              <a:tr h="71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mv_13_25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30058"/>
                  </a:ext>
                </a:extLst>
              </a:tr>
              <a:tr h="71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fv_01_23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77732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78F7339-3DBA-4204-AEDA-A87FEC8A41D8}"/>
              </a:ext>
            </a:extLst>
          </p:cNvPr>
          <p:cNvSpPr/>
          <p:nvPr/>
        </p:nvSpPr>
        <p:spPr>
          <a:xfrm>
            <a:off x="1838599" y="1493545"/>
            <a:ext cx="8514800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Word Error Rate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almost</a:t>
            </a:r>
            <a:r>
              <a:rPr lang="ko-KR" altLang="en-US" dirty="0"/>
              <a:t> </a:t>
            </a:r>
            <a:r>
              <a:rPr lang="en-US" altLang="ko-KR" dirty="0"/>
              <a:t>10% although speaker’s age is 20’s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Result is not the same whenever speech recognition experiment performed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WER cannot be the absolute standard value for evaluating voice conversion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☞ Just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44825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4CAF31-F292-4001-B5A7-2240789BC3D3}"/>
              </a:ext>
            </a:extLst>
          </p:cNvPr>
          <p:cNvSpPr txBox="1"/>
          <p:nvPr/>
        </p:nvSpPr>
        <p:spPr>
          <a:xfrm>
            <a:off x="553374" y="125454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Better Choice for Reducing WER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834437-BE7C-4166-9D83-EA62BA02D8A1}"/>
              </a:ext>
            </a:extLst>
          </p:cNvPr>
          <p:cNvSpPr/>
          <p:nvPr/>
        </p:nvSpPr>
        <p:spPr>
          <a:xfrm>
            <a:off x="1838600" y="2595919"/>
            <a:ext cx="8514800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For Male: </a:t>
            </a:r>
            <a:r>
              <a:rPr lang="en-US" altLang="ko-KR" sz="2000" dirty="0">
                <a:solidFill>
                  <a:srgbClr val="000000"/>
                </a:solidFill>
                <a:ea typeface="맑은 고딕" panose="020B0503020000020004" pitchFamily="34" charset="-127"/>
              </a:rPr>
              <a:t>DIFF_VC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For Female: Overall VC (VC: 3, DIFF_VC: 2)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Intra-Gender Voice Conversion: DIFF_VC</a:t>
            </a:r>
          </a:p>
        </p:txBody>
      </p:sp>
    </p:spTree>
    <p:extLst>
      <p:ext uri="{BB962C8B-B14F-4D97-AF65-F5344CB8AC3E}">
        <p14:creationId xmlns:p14="http://schemas.microsoft.com/office/powerpoint/2010/main" val="1854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0AC64-F064-4336-AE56-84CEF2184270}"/>
              </a:ext>
            </a:extLst>
          </p:cNvPr>
          <p:cNvSpPr txBox="1"/>
          <p:nvPr/>
        </p:nvSpPr>
        <p:spPr>
          <a:xfrm>
            <a:off x="1210235" y="1017131"/>
            <a:ext cx="550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Objective of this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679D5-AC06-4BFA-ACE5-4A8E1506B940}"/>
              </a:ext>
            </a:extLst>
          </p:cNvPr>
          <p:cNvSpPr txBox="1"/>
          <p:nvPr/>
        </p:nvSpPr>
        <p:spPr>
          <a:xfrm>
            <a:off x="2160495" y="2366682"/>
            <a:ext cx="88123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Korea = ‘aged’ society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Almost no study regarding older people’s speech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ASR(Automatic Speech Recognition) is not suitable for older people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Speech data preprocessing study is valuable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842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95" descr="pe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88" y="2244108"/>
            <a:ext cx="7922004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44311" y="1187460"/>
            <a:ext cx="779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PESQ (ITU-T P.862)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18588" y="4999946"/>
            <a:ext cx="8682755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Evaluation speech quality with comparing between original signals and reducing signals through communication systems</a:t>
            </a:r>
          </a:p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For using this value, reference data is essential</a:t>
            </a:r>
          </a:p>
          <a:p>
            <a:pPr marL="360000" algn="just" latinLnBrk="0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066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4311" y="1187460"/>
            <a:ext cx="868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PESQ (ITU-T P.862) &amp; MOS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☞  1.02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≤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MOS-LQO 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≤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4.56</a:t>
            </a:r>
            <a:endParaRPr lang="en-US" altLang="ko-KR" sz="24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65" y="1945530"/>
            <a:ext cx="5760000" cy="321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18588" y="5335848"/>
            <a:ext cx="868275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PESQ cannot used simultaneously with MOS because of PESQ’s range</a:t>
            </a:r>
          </a:p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Mapping function from ITU-T P.862.1’s PESQ to MOS-LQO(Listening Quality Objective)</a:t>
            </a:r>
          </a:p>
        </p:txBody>
      </p:sp>
    </p:spTree>
    <p:extLst>
      <p:ext uri="{BB962C8B-B14F-4D97-AF65-F5344CB8AC3E}">
        <p14:creationId xmlns:p14="http://schemas.microsoft.com/office/powerpoint/2010/main" val="44734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887BE-FD13-4EBD-9A2F-DA220CC6076A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PESQ &amp; MOS Result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80BA2D-6681-4A3E-B2E2-4781AC9C7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7828"/>
              </p:ext>
            </p:extLst>
          </p:nvPr>
        </p:nvGraphicFramePr>
        <p:xfrm>
          <a:off x="1286441" y="2012559"/>
          <a:ext cx="9699592" cy="4226871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957773518"/>
                    </a:ext>
                  </a:extLst>
                </a:gridCol>
                <a:gridCol w="3482115">
                  <a:extLst>
                    <a:ext uri="{9D8B030D-6E8A-4147-A177-3AD203B41FA5}">
                      <a16:colId xmlns:a16="http://schemas.microsoft.com/office/drawing/2014/main" val="3083273069"/>
                    </a:ext>
                  </a:extLst>
                </a:gridCol>
                <a:gridCol w="1773298">
                  <a:extLst>
                    <a:ext uri="{9D8B030D-6E8A-4147-A177-3AD203B41FA5}">
                      <a16:colId xmlns:a16="http://schemas.microsoft.com/office/drawing/2014/main" val="1098737358"/>
                    </a:ext>
                  </a:extLst>
                </a:gridCol>
                <a:gridCol w="1564179">
                  <a:extLst>
                    <a:ext uri="{9D8B030D-6E8A-4147-A177-3AD203B41FA5}">
                      <a16:colId xmlns:a16="http://schemas.microsoft.com/office/drawing/2014/main" val="74590294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34434115"/>
                    </a:ext>
                  </a:extLst>
                </a:gridCol>
              </a:tblGrid>
              <a:tr h="38426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Sex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Speaker_ID (Ref. | Eval.)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Mean PESQ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Mean_MOS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Better 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0454"/>
                  </a:ext>
                </a:extLst>
              </a:tr>
              <a:tr h="384261">
                <a:tc rowSpan="10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Female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67" marR="124267" marT="62133" marB="621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FV01_23_DIFF_VC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1.385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1.281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67" marR="124267" marT="62133" marB="621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792924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FV01_23_VC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1.045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1.172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00826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FV13_29_DIFF_VC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1.727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1.455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67" marR="124267" marT="62133" marB="621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56741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FV13_29_VC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1.059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1.175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89185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MW01_30_DIFF_VC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1.389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1.282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67" marR="124267" marT="62133" marB="621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125848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FZ05_68 | MW01_30_VC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1.036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1.169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04147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FZ06_65 | FV01_23_DIFF_VC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1.538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1.350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67" marR="124267" marT="62133" marB="621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722659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FZ06_65 | FV01_23_VC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1.051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1.173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7619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FZ06_65 | 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FV13_29_DIFF_VC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1.752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1.472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DIFF_VC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67" marR="124267" marT="62133" marB="621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0853"/>
                  </a:ext>
                </a:extLst>
              </a:tr>
              <a:tr h="38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FZ06_65 | FV13_29_VC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1.051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1.173 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79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C01143-2B6F-4F32-8547-A9A66CCC66D2}"/>
              </a:ext>
            </a:extLst>
          </p:cNvPr>
          <p:cNvSpPr txBox="1"/>
          <p:nvPr/>
        </p:nvSpPr>
        <p:spPr>
          <a:xfrm>
            <a:off x="347589" y="1166192"/>
            <a:ext cx="868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PESQ &amp; MOS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ko-KR" sz="24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9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887BE-FD13-4EBD-9A2F-DA220CC6076A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PESQ &amp; MOS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01143-2B6F-4F32-8547-A9A66CCC66D2}"/>
              </a:ext>
            </a:extLst>
          </p:cNvPr>
          <p:cNvSpPr txBox="1"/>
          <p:nvPr/>
        </p:nvSpPr>
        <p:spPr>
          <a:xfrm>
            <a:off x="347589" y="1166192"/>
            <a:ext cx="868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PESQ &amp; MOS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ko-KR" sz="24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A264E0-6EE5-4C67-A2E9-50D732296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22934"/>
              </p:ext>
            </p:extLst>
          </p:nvPr>
        </p:nvGraphicFramePr>
        <p:xfrm>
          <a:off x="1102658" y="1954305"/>
          <a:ext cx="9986683" cy="4553659"/>
        </p:xfrm>
        <a:graphic>
          <a:graphicData uri="http://schemas.openxmlformats.org/drawingml/2006/table">
            <a:tbl>
              <a:tblPr/>
              <a:tblGrid>
                <a:gridCol w="1008961">
                  <a:extLst>
                    <a:ext uri="{9D8B030D-6E8A-4147-A177-3AD203B41FA5}">
                      <a16:colId xmlns:a16="http://schemas.microsoft.com/office/drawing/2014/main" val="2709050731"/>
                    </a:ext>
                  </a:extLst>
                </a:gridCol>
                <a:gridCol w="4174193">
                  <a:extLst>
                    <a:ext uri="{9D8B030D-6E8A-4147-A177-3AD203B41FA5}">
                      <a16:colId xmlns:a16="http://schemas.microsoft.com/office/drawing/2014/main" val="165871315"/>
                    </a:ext>
                  </a:extLst>
                </a:gridCol>
                <a:gridCol w="1650106">
                  <a:extLst>
                    <a:ext uri="{9D8B030D-6E8A-4147-A177-3AD203B41FA5}">
                      <a16:colId xmlns:a16="http://schemas.microsoft.com/office/drawing/2014/main" val="3909119955"/>
                    </a:ext>
                  </a:extLst>
                </a:gridCol>
                <a:gridCol w="1700723">
                  <a:extLst>
                    <a:ext uri="{9D8B030D-6E8A-4147-A177-3AD203B41FA5}">
                      <a16:colId xmlns:a16="http://schemas.microsoft.com/office/drawing/2014/main" val="4095007711"/>
                    </a:ext>
                  </a:extLst>
                </a:gridCol>
                <a:gridCol w="1452700">
                  <a:extLst>
                    <a:ext uri="{9D8B030D-6E8A-4147-A177-3AD203B41FA5}">
                      <a16:colId xmlns:a16="http://schemas.microsoft.com/office/drawing/2014/main" val="3758054562"/>
                    </a:ext>
                  </a:extLst>
                </a:gridCol>
              </a:tblGrid>
              <a:tr h="413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Speaker_ID (Ref. | Eval.)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 PESQ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Mean_MOS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Better 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983858"/>
                  </a:ext>
                </a:extLst>
              </a:tr>
              <a:tr h="41396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MZ05_68 | MV13_25_DIFF_VC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1.355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80466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MZ05_68 | MV13_25_VC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7040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MZ05_68 | 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MW01_30_DIFF_VC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1.705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261942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MZ05_68 | MW01_30_VC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1.282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1.242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53045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MZ09_71 | FV01_23_DIFF_VC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61596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MZ09_71 | FV01_23_VC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31163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MZ09_71 | MV13_25_DIFF_VC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24843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MZ09_71 | MV13_25_VC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3407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MZ09_71 | 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MW01_30_DIFF_VC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57472"/>
                  </a:ext>
                </a:extLst>
              </a:tr>
              <a:tr h="413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MZ09_71 | MW01_30_VC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9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6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4CAF31-F292-4001-B5A7-2240789BC3D3}"/>
              </a:ext>
            </a:extLst>
          </p:cNvPr>
          <p:cNvSpPr txBox="1"/>
          <p:nvPr/>
        </p:nvSpPr>
        <p:spPr>
          <a:xfrm>
            <a:off x="553374" y="125454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PESQ &amp; MOS Result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834437-BE7C-4166-9D83-EA62BA02D8A1}"/>
              </a:ext>
            </a:extLst>
          </p:cNvPr>
          <p:cNvSpPr/>
          <p:nvPr/>
        </p:nvSpPr>
        <p:spPr>
          <a:xfrm>
            <a:off x="1838600" y="2595919"/>
            <a:ext cx="8514800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For Male &amp; Female: </a:t>
            </a:r>
            <a:r>
              <a:rPr lang="en-US" altLang="ko-KR" sz="2000" dirty="0">
                <a:solidFill>
                  <a:srgbClr val="000000"/>
                </a:solidFill>
                <a:ea typeface="맑은 고딕" panose="020B0503020000020004" pitchFamily="34" charset="-127"/>
              </a:rPr>
              <a:t>DIFF_VC has better results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Vocoder-free voice conversion’s Mean PESQ and mean MOS-LQO value is higher than conventional voice conversion</a:t>
            </a:r>
          </a:p>
        </p:txBody>
      </p:sp>
    </p:spTree>
    <p:extLst>
      <p:ext uri="{BB962C8B-B14F-4D97-AF65-F5344CB8AC3E}">
        <p14:creationId xmlns:p14="http://schemas.microsoft.com/office/powerpoint/2010/main" val="82269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F049DFB-5453-4A0A-ABB9-91BE8DF7099E}"/>
              </a:ext>
            </a:extLst>
          </p:cNvPr>
          <p:cNvGrpSpPr/>
          <p:nvPr/>
        </p:nvGrpSpPr>
        <p:grpSpPr>
          <a:xfrm>
            <a:off x="10033000" y="875896"/>
            <a:ext cx="2022803" cy="696244"/>
            <a:chOff x="10033000" y="205336"/>
            <a:chExt cx="2022803" cy="696244"/>
          </a:xfrm>
        </p:grpSpPr>
        <p:sp>
          <p:nvSpPr>
            <p:cNvPr id="7" name="직사각형 6"/>
            <p:cNvSpPr/>
            <p:nvPr/>
          </p:nvSpPr>
          <p:spPr>
            <a:xfrm>
              <a:off x="10971670" y="205336"/>
              <a:ext cx="9638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latinLnBrk="0">
                <a:lnSpc>
                  <a:spcPct val="150000"/>
                </a:lnSpc>
              </a:pPr>
              <a:r>
                <a:rPr lang="en-US" altLang="ko-KR" sz="1600" dirty="0">
                  <a:ea typeface="맑은 고딕" panose="020B0503020000020004" pitchFamily="50" charset="-127"/>
                </a:rPr>
                <a:t>: </a:t>
              </a:r>
              <a:r>
                <a:rPr lang="en-US" altLang="ko-KR" sz="1600" dirty="0"/>
                <a:t>pitch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8BA141E-CFA0-451A-B2CC-C71AEED95005}"/>
                </a:ext>
              </a:extLst>
            </p:cNvPr>
            <p:cNvGrpSpPr/>
            <p:nvPr/>
          </p:nvGrpSpPr>
          <p:grpSpPr>
            <a:xfrm>
              <a:off x="10033000" y="439915"/>
              <a:ext cx="2022803" cy="461665"/>
              <a:chOff x="10033000" y="439915"/>
              <a:chExt cx="2022803" cy="461665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0033000" y="460939"/>
                <a:ext cx="850900" cy="127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타원 7"/>
              <p:cNvSpPr/>
              <p:nvPr/>
            </p:nvSpPr>
            <p:spPr>
              <a:xfrm>
                <a:off x="10826750" y="634213"/>
                <a:ext cx="95250" cy="934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0972800" y="439915"/>
                <a:ext cx="10830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0">
                  <a:lnSpc>
                    <a:spcPct val="150000"/>
                  </a:lnSpc>
                </a:pPr>
                <a:r>
                  <a:rPr lang="en-US" altLang="ko-KR" sz="1600" dirty="0">
                    <a:ea typeface="맑은 고딕" panose="020B0503020000020004" pitchFamily="50" charset="-127"/>
                  </a:rPr>
                  <a:t>: </a:t>
                </a:r>
                <a:r>
                  <a:rPr lang="en-US" altLang="ko-KR" sz="1600" dirty="0"/>
                  <a:t>formant</a:t>
                </a: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25" y="1859111"/>
            <a:ext cx="7920000" cy="4761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F175C1-98E9-4F78-B41A-CA9C9DE284E0}"/>
              </a:ext>
            </a:extLst>
          </p:cNvPr>
          <p:cNvSpPr txBox="1"/>
          <p:nvPr/>
        </p:nvSpPr>
        <p:spPr>
          <a:xfrm>
            <a:off x="573694" y="106150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Waveform in PRAAT (MZ09_71_RAW)</a:t>
            </a:r>
          </a:p>
        </p:txBody>
      </p:sp>
    </p:spTree>
    <p:extLst>
      <p:ext uri="{BB962C8B-B14F-4D97-AF65-F5344CB8AC3E}">
        <p14:creationId xmlns:p14="http://schemas.microsoft.com/office/powerpoint/2010/main" val="1906113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00" y="59946"/>
            <a:ext cx="4320000" cy="15310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52128" y="5834278"/>
            <a:ext cx="20835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/>
              <a:t>Min F</a:t>
            </a:r>
            <a:r>
              <a:rPr lang="en-US" altLang="ko-KR" sz="1600" b="1" baseline="-25000" dirty="0"/>
              <a:t>0</a:t>
            </a:r>
            <a:r>
              <a:rPr lang="en-US" altLang="ko-KR" sz="1600" b="1" dirty="0"/>
              <a:t>: 124.14 Hz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10028" y="5834278"/>
            <a:ext cx="20835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/>
              <a:t>Max F</a:t>
            </a:r>
            <a:r>
              <a:rPr lang="en-US" altLang="ko-KR" sz="1600" b="1" baseline="-25000" dirty="0"/>
              <a:t>0</a:t>
            </a:r>
            <a:r>
              <a:rPr lang="en-US" altLang="ko-KR" sz="1600" b="1" dirty="0"/>
              <a:t>: 180.18 Hz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89500" y="6483491"/>
            <a:ext cx="7454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hlinkClick r:id="rId3"/>
              </a:rPr>
              <a:t>https://sail.usc.edu/~lgoldste/General_Phonetics/Tone/Measurement/measurement.html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816" y="2352980"/>
            <a:ext cx="5400000" cy="32464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16" y="2352980"/>
            <a:ext cx="5400000" cy="3246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63BE75-D069-4F2D-8A5F-772129A2A906}"/>
              </a:ext>
            </a:extLst>
          </p:cNvPr>
          <p:cNvSpPr txBox="1"/>
          <p:nvPr/>
        </p:nvSpPr>
        <p:spPr>
          <a:xfrm>
            <a:off x="573694" y="106150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Waveform in PRAAT (MZ09_71_RAW)</a:t>
            </a:r>
          </a:p>
        </p:txBody>
      </p:sp>
    </p:spTree>
    <p:extLst>
      <p:ext uri="{BB962C8B-B14F-4D97-AF65-F5344CB8AC3E}">
        <p14:creationId xmlns:p14="http://schemas.microsoft.com/office/powerpoint/2010/main" val="254570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00" y="1811470"/>
            <a:ext cx="7920000" cy="476142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221261" y="2343524"/>
            <a:ext cx="850900" cy="127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159929" y="2043100"/>
            <a:ext cx="963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: </a:t>
            </a:r>
            <a:r>
              <a:rPr lang="en-US" altLang="ko-KR" sz="1600" dirty="0"/>
              <a:t>pitch</a:t>
            </a:r>
          </a:p>
        </p:txBody>
      </p:sp>
      <p:sp>
        <p:nvSpPr>
          <p:cNvPr id="8" name="타원 7"/>
          <p:cNvSpPr/>
          <p:nvPr/>
        </p:nvSpPr>
        <p:spPr>
          <a:xfrm>
            <a:off x="11015011" y="2525761"/>
            <a:ext cx="95250" cy="934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61061" y="2322500"/>
            <a:ext cx="1083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: </a:t>
            </a:r>
            <a:r>
              <a:rPr lang="en-US" altLang="ko-KR" sz="1600" dirty="0"/>
              <a:t>formant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7A470-2109-4825-8520-6A191F95AD59}"/>
              </a:ext>
            </a:extLst>
          </p:cNvPr>
          <p:cNvSpPr txBox="1"/>
          <p:nvPr/>
        </p:nvSpPr>
        <p:spPr>
          <a:xfrm>
            <a:off x="573694" y="106150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Waveform in PRAAT (MZ09_71-MV13_25)</a:t>
            </a:r>
          </a:p>
        </p:txBody>
      </p:sp>
    </p:spTree>
    <p:extLst>
      <p:ext uri="{BB962C8B-B14F-4D97-AF65-F5344CB8AC3E}">
        <p14:creationId xmlns:p14="http://schemas.microsoft.com/office/powerpoint/2010/main" val="4042893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00" y="59946"/>
            <a:ext cx="4320000" cy="1531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7" y="2400301"/>
            <a:ext cx="5400000" cy="32464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52128" y="5834278"/>
            <a:ext cx="20835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/>
              <a:t>Min F</a:t>
            </a:r>
            <a:r>
              <a:rPr lang="en-US" altLang="ko-KR" sz="1600" b="1" baseline="-25000" dirty="0"/>
              <a:t>0</a:t>
            </a:r>
            <a:r>
              <a:rPr lang="en-US" altLang="ko-KR" sz="1600" b="1" dirty="0"/>
              <a:t>: 123.51 Hz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84" y="2400301"/>
            <a:ext cx="5400000" cy="32464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10028" y="5834278"/>
            <a:ext cx="20835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600" b="1" dirty="0"/>
              <a:t>Max F</a:t>
            </a:r>
            <a:r>
              <a:rPr lang="en-US" altLang="ko-KR" sz="1600" b="1" baseline="-25000" dirty="0"/>
              <a:t>0</a:t>
            </a:r>
            <a:r>
              <a:rPr lang="en-US" altLang="ko-KR" sz="1600" b="1" dirty="0"/>
              <a:t>: 172.57 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5B087-67BF-4BCB-B42B-370CD97B6115}"/>
              </a:ext>
            </a:extLst>
          </p:cNvPr>
          <p:cNvSpPr txBox="1"/>
          <p:nvPr/>
        </p:nvSpPr>
        <p:spPr>
          <a:xfrm>
            <a:off x="573694" y="106150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Waveform in PRAAT (MZ09_71-MV13_25)</a:t>
            </a:r>
          </a:p>
        </p:txBody>
      </p:sp>
    </p:spTree>
    <p:extLst>
      <p:ext uri="{BB962C8B-B14F-4D97-AF65-F5344CB8AC3E}">
        <p14:creationId xmlns:p14="http://schemas.microsoft.com/office/powerpoint/2010/main" val="1764252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4CAF31-F292-4001-B5A7-2240789BC3D3}"/>
              </a:ext>
            </a:extLst>
          </p:cNvPr>
          <p:cNvSpPr txBox="1"/>
          <p:nvPr/>
        </p:nvSpPr>
        <p:spPr>
          <a:xfrm>
            <a:off x="553374" y="1254546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834437-BE7C-4166-9D83-EA62BA02D8A1}"/>
              </a:ext>
            </a:extLst>
          </p:cNvPr>
          <p:cNvSpPr/>
          <p:nvPr/>
        </p:nvSpPr>
        <p:spPr>
          <a:xfrm>
            <a:off x="1766880" y="2093895"/>
            <a:ext cx="8514800" cy="368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Normalization, volume up and high / low pass filter cannot be the perfect solution for older people’s speech data processing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Not only mimicking target speaker’s style results, Voice conversion can be the mean of data preprocessing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Vocoder-free voice conversion’s data is better according to the WER , PESQ, MOS-LQO calculation</a:t>
            </a:r>
          </a:p>
        </p:txBody>
      </p:sp>
    </p:spTree>
    <p:extLst>
      <p:ext uri="{BB962C8B-B14F-4D97-AF65-F5344CB8AC3E}">
        <p14:creationId xmlns:p14="http://schemas.microsoft.com/office/powerpoint/2010/main" val="404426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377556856" descr="EMB000004c412b9">
            <a:extLst>
              <a:ext uri="{FF2B5EF4-FFF2-40B4-BE49-F238E27FC236}">
                <a16:creationId xmlns:a16="http://schemas.microsoft.com/office/drawing/2014/main" id="{FBE7C9C2-322C-4322-A272-34FE6659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35" y="1790519"/>
            <a:ext cx="9771529" cy="482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649CB8-4903-4F01-B2F6-C7129DC6A436}"/>
              </a:ext>
            </a:extLst>
          </p:cNvPr>
          <p:cNvSpPr txBox="1"/>
          <p:nvPr/>
        </p:nvSpPr>
        <p:spPr>
          <a:xfrm>
            <a:off x="1210235" y="1017131"/>
            <a:ext cx="550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Voice Conversion</a:t>
            </a:r>
          </a:p>
        </p:txBody>
      </p:sp>
    </p:spTree>
    <p:extLst>
      <p:ext uri="{BB962C8B-B14F-4D97-AF65-F5344CB8AC3E}">
        <p14:creationId xmlns:p14="http://schemas.microsoft.com/office/powerpoint/2010/main" val="44323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71333" y="2967335"/>
            <a:ext cx="2249334" cy="92333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61143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05100" y="2967335"/>
            <a:ext cx="3781805" cy="92333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223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80747-6059-4CF3-9372-4688440DC4A1}"/>
              </a:ext>
            </a:extLst>
          </p:cNvPr>
          <p:cNvSpPr txBox="1"/>
          <p:nvPr/>
        </p:nvSpPr>
        <p:spPr>
          <a:xfrm>
            <a:off x="1210235" y="1017131"/>
            <a:ext cx="550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SPRocket </a:t>
            </a:r>
          </a:p>
        </p:txBody>
      </p:sp>
      <p:pic>
        <p:nvPicPr>
          <p:cNvPr id="3073" name="_x238752464" descr="EMB000004c412bc">
            <a:extLst>
              <a:ext uri="{FF2B5EF4-FFF2-40B4-BE49-F238E27FC236}">
                <a16:creationId xmlns:a16="http://schemas.microsoft.com/office/drawing/2014/main" id="{03F8C52F-5F8C-4827-9A67-014271C7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17" y="1813216"/>
            <a:ext cx="6849036" cy="475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A85B0-9922-410A-8F99-7F7E2B0ABD36}"/>
              </a:ext>
            </a:extLst>
          </p:cNvPr>
          <p:cNvSpPr txBox="1"/>
          <p:nvPr/>
        </p:nvSpPr>
        <p:spPr>
          <a:xfrm>
            <a:off x="3048000" y="1063297"/>
            <a:ext cx="899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☞ </a:t>
            </a:r>
            <a:r>
              <a:rPr lang="en-US" altLang="ko-KR" sz="2000" dirty="0"/>
              <a:t>Voice conversion system made by K. Kobayashi et al.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0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80747-6059-4CF3-9372-4688440DC4A1}"/>
              </a:ext>
            </a:extLst>
          </p:cNvPr>
          <p:cNvSpPr txBox="1"/>
          <p:nvPr/>
        </p:nvSpPr>
        <p:spPr>
          <a:xfrm>
            <a:off x="1210235" y="1017131"/>
            <a:ext cx="550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SPRocket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A85B0-9922-410A-8F99-7F7E2B0ABD36}"/>
              </a:ext>
            </a:extLst>
          </p:cNvPr>
          <p:cNvSpPr txBox="1"/>
          <p:nvPr/>
        </p:nvSpPr>
        <p:spPr>
          <a:xfrm>
            <a:off x="3048000" y="1063297"/>
            <a:ext cx="899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☞ </a:t>
            </a:r>
            <a:r>
              <a:rPr lang="en-US" altLang="ko-KR" sz="2000" dirty="0"/>
              <a:t>Voice conversion system made by K. Kobayashi et al.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7987A-1279-4DC2-A4DC-56D353D4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2" y="1859247"/>
            <a:ext cx="9959788" cy="4254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AD17D-4AF5-4FE6-B402-C49BBA48D423}"/>
              </a:ext>
            </a:extLst>
          </p:cNvPr>
          <p:cNvSpPr txBox="1"/>
          <p:nvPr/>
        </p:nvSpPr>
        <p:spPr>
          <a:xfrm>
            <a:off x="8166848" y="1990602"/>
            <a:ext cx="38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GMM-based traditional VC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20CC3-F3D9-4AEA-B79E-B43EA17DDA65}"/>
              </a:ext>
            </a:extLst>
          </p:cNvPr>
          <p:cNvSpPr txBox="1"/>
          <p:nvPr/>
        </p:nvSpPr>
        <p:spPr>
          <a:xfrm>
            <a:off x="8068236" y="4052108"/>
            <a:ext cx="38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Vocoder-free 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37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0658BF-6E0C-430C-B436-2484314C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6" y="1894522"/>
            <a:ext cx="9000000" cy="4550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3F179-3B62-4ED3-A21F-F40E60A6DD3F}"/>
              </a:ext>
            </a:extLst>
          </p:cNvPr>
          <p:cNvSpPr txBox="1"/>
          <p:nvPr/>
        </p:nvSpPr>
        <p:spPr>
          <a:xfrm>
            <a:off x="1244310" y="1187460"/>
            <a:ext cx="665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Parameter Settings ← F</a:t>
            </a:r>
            <a:r>
              <a:rPr lang="en-US" altLang="ko-KR" sz="2400" b="1" baseline="-25000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0</a:t>
            </a:r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Histogram</a:t>
            </a:r>
          </a:p>
        </p:txBody>
      </p:sp>
    </p:spTree>
    <p:extLst>
      <p:ext uri="{BB962C8B-B14F-4D97-AF65-F5344CB8AC3E}">
        <p14:creationId xmlns:p14="http://schemas.microsoft.com/office/powerpoint/2010/main" val="208095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80448-23D8-46CB-A7D1-7BD0193344E8}"/>
              </a:ext>
            </a:extLst>
          </p:cNvPr>
          <p:cNvSpPr txBox="1"/>
          <p:nvPr/>
        </p:nvSpPr>
        <p:spPr>
          <a:xfrm>
            <a:off x="1244310" y="1187460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Parameter Settings ← Normalized Power Histogram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E7652-9551-4B26-A7BB-086EA7BD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024152"/>
            <a:ext cx="9000000" cy="42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5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982F3-6C03-4A7F-BFF6-33392692A4D7}"/>
              </a:ext>
            </a:extLst>
          </p:cNvPr>
          <p:cNvSpPr txBox="1"/>
          <p:nvPr/>
        </p:nvSpPr>
        <p:spPr>
          <a:xfrm>
            <a:off x="877010" y="972254"/>
            <a:ext cx="630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Modification of yaml files</a:t>
            </a:r>
            <a:endParaRPr lang="ko-KR" altLang="en-US" sz="24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94" y="2148559"/>
            <a:ext cx="3152775" cy="3514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711F27-B07D-4491-B17E-96EA337714CC}"/>
              </a:ext>
            </a:extLst>
          </p:cNvPr>
          <p:cNvSpPr txBox="1"/>
          <p:nvPr/>
        </p:nvSpPr>
        <p:spPr>
          <a:xfrm>
            <a:off x="1278577" y="5899274"/>
            <a:ext cx="38432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dirty="0"/>
              <a:t>Source Speaker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40123" y="5845941"/>
            <a:ext cx="17290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Target Speaker</a:t>
            </a:r>
            <a:endParaRPr lang="en-US" altLang="ko-KR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30" y="1804539"/>
            <a:ext cx="2838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3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13992"/>
              </p:ext>
            </p:extLst>
          </p:nvPr>
        </p:nvGraphicFramePr>
        <p:xfrm>
          <a:off x="2632645" y="1981199"/>
          <a:ext cx="7067164" cy="4527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03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Source Speaker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Target Speaker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Sex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Speaker ID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Sex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Speaker ID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Age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3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MZ05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68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MV13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MW01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MZ09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71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MV13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MW01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FV01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08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FZ06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FV01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FV13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29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FZ05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68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FV01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FV13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29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MW01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휴먼명조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C866EA-0913-4410-8CB6-36C24EA7C51A}"/>
              </a:ext>
            </a:extLst>
          </p:cNvPr>
          <p:cNvSpPr txBox="1"/>
          <p:nvPr/>
        </p:nvSpPr>
        <p:spPr>
          <a:xfrm>
            <a:off x="1244310" y="1187460"/>
            <a:ext cx="883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Experiments for strengthening elders’ speech</a:t>
            </a:r>
          </a:p>
        </p:txBody>
      </p:sp>
    </p:spTree>
    <p:extLst>
      <p:ext uri="{BB962C8B-B14F-4D97-AF65-F5344CB8AC3E}">
        <p14:creationId xmlns:p14="http://schemas.microsoft.com/office/powerpoint/2010/main" val="40631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1480</Words>
  <Application>Microsoft Office PowerPoint</Application>
  <PresentationFormat>와이드스크린</PresentationFormat>
  <Paragraphs>415</Paragraphs>
  <Slides>31</Slides>
  <Notes>0</Notes>
  <HiddenSlides>0</HiddenSlides>
  <MMClips>8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HY그래픽M</vt:lpstr>
      <vt:lpstr>맑은 고딕</vt:lpstr>
      <vt:lpstr>Arial</vt:lpstr>
      <vt:lpstr>Calibri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 Eun Ju</dc:creator>
  <cp:lastModifiedBy>Woo Eun Ju</cp:lastModifiedBy>
  <cp:revision>16</cp:revision>
  <dcterms:created xsi:type="dcterms:W3CDTF">2019-11-15T11:58:29Z</dcterms:created>
  <dcterms:modified xsi:type="dcterms:W3CDTF">2019-11-15T17:04:36Z</dcterms:modified>
</cp:coreProperties>
</file>