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56" r:id="rId2"/>
    <p:sldId id="267" r:id="rId3"/>
    <p:sldId id="269" r:id="rId4"/>
    <p:sldId id="271" r:id="rId5"/>
    <p:sldId id="270"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96428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18946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8742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56459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4/30/2019</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4/30/2019</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3861676" y="4686748"/>
            <a:ext cx="7898658" cy="1960940"/>
          </a:xfrm>
        </p:spPr>
        <p:txBody>
          <a:bodyPr anchor="t">
            <a:normAutofit fontScale="90000"/>
          </a:bodyPr>
          <a:lstStyle/>
          <a:p>
            <a:pPr algn="l"/>
            <a:r>
              <a:rPr lang="en-US" sz="4400" dirty="0"/>
              <a:t>Time Series Analysis of the distance between the Moon and the Earth.</a:t>
            </a:r>
            <a:br>
              <a:rPr lang="en-US" sz="4400" dirty="0"/>
            </a:br>
            <a:r>
              <a:rPr lang="en-US" sz="4800" dirty="0" smtClean="0">
                <a:latin typeface="Franklin Gothic Book" panose="020B0503020102020204" pitchFamily="34" charset="0"/>
                <a:cs typeface="Segoe UI" panose="020B0502040204020203" pitchFamily="34" charset="0"/>
              </a:rPr>
              <a:t>.</a:t>
            </a:r>
            <a:endParaRPr lang="en-US" sz="48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fontScale="92500"/>
          </a:bodyPr>
          <a:lstStyle/>
          <a:p>
            <a:pPr algn="l"/>
            <a:r>
              <a:rPr lang="en-GB" sz="2000" dirty="0" smtClean="0">
                <a:latin typeface="Franklin Gothic Book" panose="020B0503020102020204" pitchFamily="34" charset="0"/>
              </a:rPr>
              <a:t>Swapnil Bhatta 				965387</a:t>
            </a:r>
            <a:endParaRPr lang="en-US"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962647" y="188645"/>
            <a:ext cx="4692203" cy="2400844"/>
          </a:xfrm>
          <a:prstGeom prst="rect">
            <a:avLst/>
          </a:prstGeom>
          <a:effectLst/>
        </p:spPr>
      </p:pic>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1222248" y="355570"/>
            <a:ext cx="9137904" cy="488094"/>
          </a:xfrm>
        </p:spPr>
        <p:txBody>
          <a:bodyPr anchor="ctr">
            <a:normAutofit fontScale="90000"/>
          </a:bodyPr>
          <a:lstStyle/>
          <a:p>
            <a:r>
              <a:rPr lang="en-US" sz="3200" b="1" dirty="0" smtClean="0">
                <a:latin typeface="Franklin Gothic Book" panose="020B0503020102020204" pitchFamily="34" charset="0"/>
                <a:cs typeface="Segoe UI" panose="020B0502040204020203" pitchFamily="34" charset="0"/>
              </a:rPr>
              <a:t>Orbital Mechanics and features of the Lunar Orbit.</a:t>
            </a:r>
            <a:endParaRPr lang="en-US" sz="3200" b="1"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1222248" y="1148257"/>
            <a:ext cx="10555224" cy="2317319"/>
          </a:xfrm>
        </p:spPr>
        <p:txBody>
          <a:bodyPr vert="horz" lIns="91440" tIns="45720" rIns="91440" bIns="45720" rtlCol="0" anchor="t">
            <a:normAutofit/>
          </a:bodyPr>
          <a:lstStyle/>
          <a:p>
            <a:r>
              <a:rPr lang="en-US" sz="2400" dirty="0"/>
              <a:t>The Moon is a natural satellite of </a:t>
            </a:r>
            <a:r>
              <a:rPr lang="en-US" sz="2400" dirty="0" smtClean="0"/>
              <a:t>Earth. </a:t>
            </a:r>
          </a:p>
          <a:p>
            <a:pPr lvl="1"/>
            <a:r>
              <a:rPr lang="en-US" sz="2000" dirty="0" smtClean="0">
                <a:solidFill>
                  <a:schemeClr val="accent1"/>
                </a:solidFill>
              </a:rPr>
              <a:t>Prograde</a:t>
            </a:r>
            <a:r>
              <a:rPr lang="en-US" sz="2000" dirty="0" smtClean="0"/>
              <a:t> orbit.</a:t>
            </a:r>
          </a:p>
          <a:p>
            <a:pPr lvl="1"/>
            <a:r>
              <a:rPr lang="en-US" sz="2000" dirty="0" smtClean="0">
                <a:solidFill>
                  <a:schemeClr val="accent1"/>
                </a:solidFill>
              </a:rPr>
              <a:t>Synchronous</a:t>
            </a:r>
            <a:r>
              <a:rPr lang="en-US" sz="2000" dirty="0" smtClean="0"/>
              <a:t> rotation.</a:t>
            </a:r>
          </a:p>
          <a:p>
            <a:pPr lvl="1"/>
            <a:r>
              <a:rPr lang="en-GB" sz="2000" dirty="0" smtClean="0">
                <a:solidFill>
                  <a:schemeClr val="accent1"/>
                </a:solidFill>
                <a:cs typeface="Segoe UI" panose="020B0502040204020203" pitchFamily="34" charset="0"/>
              </a:rPr>
              <a:t>Barycenter</a:t>
            </a:r>
            <a:r>
              <a:rPr lang="en-GB" sz="2000" dirty="0" smtClean="0">
                <a:cs typeface="Segoe UI" panose="020B0502040204020203" pitchFamily="34" charset="0"/>
              </a:rPr>
              <a:t> within the earth. </a:t>
            </a:r>
            <a:endParaRPr lang="en-GB" sz="2000" dirty="0">
              <a:cs typeface="Segoe UI" panose="020B0502040204020203" pitchFamily="34" charset="0"/>
            </a:endParaRPr>
          </a:p>
          <a:p>
            <a:pPr lvl="1"/>
            <a:r>
              <a:rPr lang="en-GB" sz="2000" dirty="0" smtClean="0">
                <a:solidFill>
                  <a:schemeClr val="accent1"/>
                </a:solidFill>
                <a:cs typeface="Segoe UI" panose="020B0502040204020203" pitchFamily="34" charset="0"/>
              </a:rPr>
              <a:t>Apogee</a:t>
            </a:r>
            <a:r>
              <a:rPr lang="en-GB" sz="2000" dirty="0" smtClean="0">
                <a:solidFill>
                  <a:srgbClr val="0070C0"/>
                </a:solidFill>
                <a:cs typeface="Segoe UI" panose="020B0502040204020203" pitchFamily="34" charset="0"/>
              </a:rPr>
              <a:t>= </a:t>
            </a:r>
            <a:r>
              <a:rPr lang="en-US" sz="2000" dirty="0"/>
              <a:t>405,400 </a:t>
            </a:r>
            <a:r>
              <a:rPr lang="en-US" sz="2000" dirty="0" smtClean="0"/>
              <a:t>km, </a:t>
            </a:r>
            <a:r>
              <a:rPr lang="en-US" sz="2000" dirty="0" smtClean="0">
                <a:solidFill>
                  <a:schemeClr val="accent1"/>
                </a:solidFill>
              </a:rPr>
              <a:t>Perigee</a:t>
            </a:r>
            <a:r>
              <a:rPr lang="en-US" sz="2000" dirty="0" smtClean="0"/>
              <a:t> =  </a:t>
            </a:r>
            <a:r>
              <a:rPr lang="en-US" sz="2000" dirty="0"/>
              <a:t>362,4200 </a:t>
            </a:r>
            <a:r>
              <a:rPr lang="en-US" sz="2000" dirty="0" smtClean="0"/>
              <a:t>km, Eccentricity= 0.0549006</a:t>
            </a:r>
          </a:p>
          <a:p>
            <a:pPr lvl="1"/>
            <a:r>
              <a:rPr lang="en-GB" sz="2000" dirty="0" smtClean="0">
                <a:solidFill>
                  <a:srgbClr val="0070C0"/>
                </a:solidFill>
                <a:cs typeface="Segoe UI" panose="020B0502040204020203" pitchFamily="34" charset="0"/>
              </a:rPr>
              <a:t>Relevant periods: Sidereal = 27.32 days</a:t>
            </a:r>
            <a:r>
              <a:rPr lang="en-GB" sz="2000" dirty="0">
                <a:solidFill>
                  <a:srgbClr val="0070C0"/>
                </a:solidFill>
                <a:cs typeface="Segoe UI" panose="020B0502040204020203" pitchFamily="34" charset="0"/>
              </a:rPr>
              <a:t>, Apsidal precession = </a:t>
            </a:r>
            <a:r>
              <a:rPr lang="en-GB" sz="2000" dirty="0" smtClean="0">
                <a:solidFill>
                  <a:srgbClr val="0070C0"/>
                </a:solidFill>
                <a:cs typeface="Segoe UI" panose="020B0502040204020203" pitchFamily="34" charset="0"/>
              </a:rPr>
              <a:t>8.85 years. </a:t>
            </a:r>
            <a:endParaRPr lang="en-GB" sz="2000" dirty="0">
              <a:solidFill>
                <a:srgbClr val="0070C0"/>
              </a:solidFill>
              <a:cs typeface="Segoe UI" panose="020B0502040204020203" pitchFamily="34" charset="0"/>
            </a:endParaRPr>
          </a:p>
          <a:p>
            <a:pPr marL="457200" lvl="1" indent="0">
              <a:buNone/>
            </a:pPr>
            <a:endParaRPr lang="en-GB" sz="2000" dirty="0" smtClean="0">
              <a:solidFill>
                <a:srgbClr val="0070C0"/>
              </a:solidFill>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xmlns="" id="{31EFD88C-EC41-4850-9D1D-676D6AEE0358}"/>
              </a:ext>
            </a:extLst>
          </p:cNvPr>
          <p:cNvSpPr txBox="1">
            <a:spLocks/>
          </p:cNvSpPr>
          <p:nvPr/>
        </p:nvSpPr>
        <p:spPr>
          <a:xfrm>
            <a:off x="871026" y="3869141"/>
            <a:ext cx="10555224" cy="28425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smtClean="0">
                <a:cs typeface="Segoe UI" panose="020B0502040204020203" pitchFamily="34" charset="0"/>
              </a:rPr>
              <a:t>Modelling the distance in between:</a:t>
            </a:r>
            <a:endParaRPr lang="en-GB" sz="2000" b="1" dirty="0" smtClean="0">
              <a:cs typeface="Segoe UI" panose="020B0502040204020203" pitchFamily="34" charset="0"/>
            </a:endParaRPr>
          </a:p>
          <a:p>
            <a:pPr marL="457200" indent="-457200">
              <a:buAutoNum type="arabicParenR"/>
            </a:pPr>
            <a:r>
              <a:rPr lang="en-GB" sz="2000" dirty="0" smtClean="0">
                <a:cs typeface="Segoe UI" panose="020B0502040204020203" pitchFamily="34" charset="0"/>
              </a:rPr>
              <a:t>Data from NASA’s new horizons website. </a:t>
            </a:r>
            <a:r>
              <a:rPr lang="en-US" sz="2000" dirty="0" smtClean="0">
                <a:cs typeface="Segoe UI" panose="020B0502040204020203" pitchFamily="34" charset="0"/>
              </a:rPr>
              <a:t>Lunar </a:t>
            </a:r>
            <a:r>
              <a:rPr lang="en-US" sz="2000" dirty="0">
                <a:cs typeface="Segoe UI" panose="020B0502040204020203" pitchFamily="34" charset="0"/>
              </a:rPr>
              <a:t>Laser Ranging (LLR) measures the </a:t>
            </a:r>
            <a:r>
              <a:rPr lang="en-US" sz="2000" dirty="0" smtClean="0">
                <a:cs typeface="Segoe UI" panose="020B0502040204020203" pitchFamily="34" charset="0"/>
              </a:rPr>
              <a:t>distance using retroreflectors </a:t>
            </a:r>
            <a:r>
              <a:rPr lang="en-US" sz="2000" dirty="0">
                <a:cs typeface="Segoe UI" panose="020B0502040204020203" pitchFamily="34" charset="0"/>
              </a:rPr>
              <a:t>on the </a:t>
            </a:r>
            <a:r>
              <a:rPr lang="en-US" sz="2000" dirty="0" smtClean="0">
                <a:cs typeface="Segoe UI" panose="020B0502040204020203" pitchFamily="34" charset="0"/>
              </a:rPr>
              <a:t>Moon </a:t>
            </a:r>
            <a:r>
              <a:rPr lang="en-US" sz="2000" dirty="0">
                <a:cs typeface="Segoe UI" panose="020B0502040204020203" pitchFamily="34" charset="0"/>
              </a:rPr>
              <a:t>with millimeter </a:t>
            </a:r>
            <a:r>
              <a:rPr lang="en-US" sz="2000" dirty="0" smtClean="0">
                <a:cs typeface="Segoe UI" panose="020B0502040204020203" pitchFamily="34" charset="0"/>
              </a:rPr>
              <a:t>precision</a:t>
            </a:r>
            <a:r>
              <a:rPr lang="en-GB" sz="2000" dirty="0" smtClean="0">
                <a:cs typeface="Segoe UI" panose="020B0502040204020203" pitchFamily="34" charset="0"/>
              </a:rPr>
              <a:t>. </a:t>
            </a:r>
          </a:p>
          <a:p>
            <a:pPr marL="457200" indent="-457200">
              <a:buAutoNum type="arabicParenR"/>
            </a:pPr>
            <a:r>
              <a:rPr lang="en-GB" sz="2000" dirty="0" smtClean="0">
                <a:cs typeface="Segoe UI" panose="020B0502040204020203" pitchFamily="34" charset="0"/>
              </a:rPr>
              <a:t>Frequency </a:t>
            </a:r>
            <a:r>
              <a:rPr lang="en-GB" sz="2000" dirty="0" smtClean="0">
                <a:cs typeface="Segoe UI" panose="020B0502040204020203" pitchFamily="34" charset="0"/>
              </a:rPr>
              <a:t>of data is daily, obtained data starts from January 1, 1951. </a:t>
            </a:r>
            <a:endParaRPr lang="en-GB" sz="2000" dirty="0" smtClean="0">
              <a:cs typeface="Segoe UI" panose="020B0502040204020203" pitchFamily="34" charset="0"/>
            </a:endParaRPr>
          </a:p>
          <a:p>
            <a:pPr marL="457200" indent="-457200">
              <a:buAutoNum type="arabicParenR"/>
            </a:pPr>
            <a:r>
              <a:rPr lang="en-GB" sz="2000" dirty="0" smtClean="0">
                <a:cs typeface="Segoe UI" panose="020B0502040204020203" pitchFamily="34" charset="0"/>
              </a:rPr>
              <a:t>Data is given in Astronomical </a:t>
            </a:r>
            <a:r>
              <a:rPr lang="en-GB" sz="2000" dirty="0">
                <a:cs typeface="Segoe UI" panose="020B0502040204020203" pitchFamily="34" charset="0"/>
              </a:rPr>
              <a:t>Units (1 AU = </a:t>
            </a:r>
            <a:r>
              <a:rPr lang="en-GB" sz="2000" dirty="0" smtClean="0">
                <a:cs typeface="Segoe UI" panose="020B0502040204020203" pitchFamily="34" charset="0"/>
              </a:rPr>
              <a:t>1.496e+8 km).</a:t>
            </a:r>
          </a:p>
          <a:p>
            <a:pPr marL="457200" indent="-457200">
              <a:buAutoNum type="arabicParenR"/>
            </a:pPr>
            <a:r>
              <a:rPr lang="en-GB" sz="2000" dirty="0" smtClean="0">
                <a:cs typeface="Segoe UI" panose="020B0502040204020203" pitchFamily="34" charset="0"/>
              </a:rPr>
              <a:t>Attempt to determine periods and establish a model that can predict distance (and possibly position) as a function of time. See if the exists a linearly significant trend. </a:t>
            </a:r>
          </a:p>
          <a:p>
            <a:pPr marL="0" indent="0">
              <a:buNone/>
            </a:pPr>
            <a:endParaRPr lang="en-GB" sz="2000" dirty="0" smtClean="0">
              <a:cs typeface="Segoe UI" panose="020B0502040204020203" pitchFamily="34"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73" y="188645"/>
            <a:ext cx="1057275" cy="1009650"/>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1222248" y="355570"/>
            <a:ext cx="6804490" cy="488094"/>
          </a:xfrm>
        </p:spPr>
        <p:txBody>
          <a:bodyPr anchor="ctr">
            <a:normAutofit fontScale="90000"/>
          </a:bodyPr>
          <a:lstStyle/>
          <a:p>
            <a:r>
              <a:rPr lang="en-US" sz="3200" b="1" dirty="0" smtClean="0">
                <a:latin typeface="Franklin Gothic Book" panose="020B0503020102020204" pitchFamily="34" charset="0"/>
                <a:cs typeface="Segoe UI" panose="020B0502040204020203" pitchFamily="34" charset="0"/>
              </a:rPr>
              <a:t>Modeling Method</a:t>
            </a:r>
            <a:endParaRPr lang="en-US" sz="3200" b="1" dirty="0">
              <a:latin typeface="Franklin Gothic Book" panose="020B0503020102020204"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xmlns="" id="{31EFD88C-EC41-4850-9D1D-676D6AEE0358}"/>
              </a:ext>
            </a:extLst>
          </p:cNvPr>
          <p:cNvSpPr txBox="1">
            <a:spLocks/>
          </p:cNvSpPr>
          <p:nvPr/>
        </p:nvSpPr>
        <p:spPr>
          <a:xfrm>
            <a:off x="871026" y="1434993"/>
            <a:ext cx="5017710" cy="51578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GB" sz="2000" dirty="0" smtClean="0">
                <a:cs typeface="Segoe UI" panose="020B0502040204020203" pitchFamily="34" charset="0"/>
              </a:rPr>
              <a:t>The overall data ranging from 1951 to 2018 was essentially a cloud of points. </a:t>
            </a:r>
          </a:p>
          <a:p>
            <a:pPr marL="457200" indent="-457200">
              <a:buAutoNum type="arabicParenR"/>
            </a:pPr>
            <a:r>
              <a:rPr lang="en-GB" sz="2000" dirty="0" smtClean="0">
                <a:cs typeface="Segoe UI" panose="020B0502040204020203" pitchFamily="34" charset="0"/>
              </a:rPr>
              <a:t>Truncated a segment of </a:t>
            </a:r>
            <a:r>
              <a:rPr lang="en-GB" sz="2000" dirty="0" smtClean="0">
                <a:cs typeface="Segoe UI" panose="020B0502040204020203" pitchFamily="34" charset="0"/>
              </a:rPr>
              <a:t>two </a:t>
            </a:r>
            <a:r>
              <a:rPr lang="en-GB" sz="2000" dirty="0" smtClean="0">
                <a:cs typeface="Segoe UI" panose="020B0502040204020203" pitchFamily="34" charset="0"/>
              </a:rPr>
              <a:t>years from the beginning of 1951 to the end of 1952. </a:t>
            </a:r>
          </a:p>
          <a:p>
            <a:pPr marL="457200" indent="-457200">
              <a:buAutoNum type="arabicParenR"/>
            </a:pPr>
            <a:r>
              <a:rPr lang="en-GB" sz="2000" dirty="0" smtClean="0">
                <a:cs typeface="Segoe UI" panose="020B0502040204020203" pitchFamily="34" charset="0"/>
              </a:rPr>
              <a:t>Used external packages to analyse the spectrum, periodicity and dominant frequencies. </a:t>
            </a:r>
            <a:endParaRPr lang="en-GB" sz="2000" dirty="0">
              <a:cs typeface="Segoe UI" panose="020B0502040204020203" pitchFamily="34" charset="0"/>
            </a:endParaRPr>
          </a:p>
          <a:p>
            <a:pPr marL="457200" indent="-457200">
              <a:buAutoNum type="arabicParenR"/>
            </a:pPr>
            <a:r>
              <a:rPr lang="en-GB" sz="2000" dirty="0" smtClean="0">
                <a:cs typeface="Segoe UI" panose="020B0502040204020203" pitchFamily="34" charset="0"/>
              </a:rPr>
              <a:t>Ran multiple harmonics of the sine and cosine functions, checked for the fit.</a:t>
            </a:r>
          </a:p>
          <a:p>
            <a:pPr marL="457200" indent="-457200">
              <a:buAutoNum type="arabicParenR"/>
            </a:pPr>
            <a:r>
              <a:rPr lang="en-GB" sz="2000" dirty="0" smtClean="0">
                <a:cs typeface="Segoe UI" panose="020B0502040204020203" pitchFamily="34" charset="0"/>
              </a:rPr>
              <a:t>Used a model to check for linear significance while </a:t>
            </a:r>
            <a:r>
              <a:rPr lang="en-GB" sz="2000" dirty="0">
                <a:cs typeface="Segoe UI" panose="020B0502040204020203" pitchFamily="34" charset="0"/>
              </a:rPr>
              <a:t>avoiding  </a:t>
            </a:r>
            <a:r>
              <a:rPr lang="en-GB" sz="2000" dirty="0" smtClean="0">
                <a:cs typeface="Segoe UI" panose="020B0502040204020203" pitchFamily="34" charset="0"/>
              </a:rPr>
              <a:t>pseudo replication. </a:t>
            </a:r>
          </a:p>
          <a:p>
            <a:pPr marL="457200" indent="-457200">
              <a:buAutoNum type="arabicParenR"/>
            </a:pPr>
            <a:endParaRPr lang="en-GB" sz="2000" dirty="0" smtClean="0">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73" y="188645"/>
            <a:ext cx="1057275" cy="10096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011" y="0"/>
            <a:ext cx="5188669" cy="370004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6011" y="3133623"/>
            <a:ext cx="5094562" cy="3632937"/>
          </a:xfrm>
          <a:prstGeom prst="rect">
            <a:avLst/>
          </a:prstGeom>
        </p:spPr>
      </p:pic>
    </p:spTree>
    <p:extLst>
      <p:ext uri="{BB962C8B-B14F-4D97-AF65-F5344CB8AC3E}">
        <p14:creationId xmlns:p14="http://schemas.microsoft.com/office/powerpoint/2010/main" val="152277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1222248" y="355570"/>
            <a:ext cx="6804490" cy="488094"/>
          </a:xfrm>
        </p:spPr>
        <p:txBody>
          <a:bodyPr anchor="ctr">
            <a:normAutofit fontScale="90000"/>
          </a:bodyPr>
          <a:lstStyle/>
          <a:p>
            <a:r>
              <a:rPr lang="en-US" sz="3200" b="1" dirty="0" smtClean="0">
                <a:latin typeface="Franklin Gothic Book" panose="020B0503020102020204" pitchFamily="34" charset="0"/>
                <a:cs typeface="Segoe UI" panose="020B0502040204020203" pitchFamily="34" charset="0"/>
              </a:rPr>
              <a:t>Quality through Visual inspection. </a:t>
            </a:r>
            <a:endParaRPr lang="en-US" sz="3200" b="1" dirty="0">
              <a:latin typeface="Franklin Gothic Book" panose="020B0503020102020204"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xmlns="" id="{31EFD88C-EC41-4850-9D1D-676D6AEE0358}"/>
              </a:ext>
            </a:extLst>
          </p:cNvPr>
          <p:cNvSpPr txBox="1">
            <a:spLocks/>
          </p:cNvSpPr>
          <p:nvPr/>
        </p:nvSpPr>
        <p:spPr>
          <a:xfrm>
            <a:off x="871026" y="1434993"/>
            <a:ext cx="5017710" cy="51578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GB" sz="2000" dirty="0" smtClean="0">
                <a:cs typeface="Segoe UI" panose="020B0502040204020203" pitchFamily="34" charset="0"/>
              </a:rPr>
              <a:t>The harmonic function gave a significance range from 24</a:t>
            </a:r>
            <a:r>
              <a:rPr lang="el-GR" sz="2000" dirty="0" smtClean="0"/>
              <a:t>π</a:t>
            </a:r>
            <a:r>
              <a:rPr lang="en-GB" sz="2000" dirty="0" smtClean="0"/>
              <a:t> to 30</a:t>
            </a:r>
            <a:r>
              <a:rPr lang="el-GR" sz="2000" dirty="0" smtClean="0"/>
              <a:t>π</a:t>
            </a:r>
            <a:r>
              <a:rPr lang="en-GB" sz="2000" dirty="0" smtClean="0"/>
              <a:t> for both trig identities. </a:t>
            </a:r>
            <a:r>
              <a:rPr lang="en-GB" sz="2000" dirty="0">
                <a:cs typeface="Segoe UI" panose="020B0502040204020203" pitchFamily="34" charset="0"/>
              </a:rPr>
              <a:t>No other significant values were detected. </a:t>
            </a:r>
            <a:endParaRPr lang="en-GB" sz="2000" dirty="0" smtClean="0">
              <a:cs typeface="Segoe UI" panose="020B0502040204020203" pitchFamily="34" charset="0"/>
            </a:endParaRPr>
          </a:p>
          <a:p>
            <a:pPr marL="457200" indent="-457200">
              <a:buAutoNum type="arabicParenR"/>
            </a:pPr>
            <a:r>
              <a:rPr lang="en-GB" sz="2000" dirty="0" smtClean="0">
                <a:cs typeface="Segoe UI" panose="020B0502040204020203" pitchFamily="34" charset="0"/>
              </a:rPr>
              <a:t>This corresponds with the range of the moons sidereal orbit with a frequency of about 13.</a:t>
            </a:r>
          </a:p>
          <a:p>
            <a:pPr marL="457200" indent="-457200">
              <a:buAutoNum type="arabicParenR"/>
            </a:pPr>
            <a:r>
              <a:rPr lang="en-GB" sz="2000" dirty="0" smtClean="0">
                <a:cs typeface="Segoe UI" panose="020B0502040204020203" pitchFamily="34" charset="0"/>
              </a:rPr>
              <a:t>The graph was fit with multiple harmonics using a for loop as seen in the second figure, with colour codes of the form (24+2(</a:t>
            </a:r>
            <a:r>
              <a:rPr lang="en-GB" sz="2000" dirty="0" err="1" smtClean="0">
                <a:cs typeface="Segoe UI" panose="020B0502040204020203" pitchFamily="34" charset="0"/>
              </a:rPr>
              <a:t>i</a:t>
            </a:r>
            <a:r>
              <a:rPr lang="en-GB" sz="2000" dirty="0" smtClean="0">
                <a:cs typeface="Segoe UI" panose="020B0502040204020203" pitchFamily="34" charset="0"/>
              </a:rPr>
              <a:t>)) where </a:t>
            </a:r>
            <a:r>
              <a:rPr lang="en-GB" sz="2000" dirty="0" err="1" smtClean="0">
                <a:cs typeface="Segoe UI" panose="020B0502040204020203" pitchFamily="34" charset="0"/>
              </a:rPr>
              <a:t>i</a:t>
            </a:r>
            <a:r>
              <a:rPr lang="en-GB" sz="2000" dirty="0" smtClean="0">
                <a:cs typeface="Segoe UI" panose="020B0502040204020203" pitchFamily="34" charset="0"/>
              </a:rPr>
              <a:t> is black, red, green and blue from 1 to 4.</a:t>
            </a:r>
          </a:p>
          <a:p>
            <a:pPr marL="457200" indent="-457200">
              <a:buAutoNum type="arabicParenR"/>
            </a:pPr>
            <a:r>
              <a:rPr lang="en-GB" sz="2000" dirty="0" smtClean="0">
                <a:cs typeface="Segoe UI" panose="020B0502040204020203" pitchFamily="34" charset="0"/>
              </a:rPr>
              <a:t>The best fit obtained was for a double harmonic of </a:t>
            </a:r>
            <a:r>
              <a:rPr lang="en-GB" sz="2000" dirty="0">
                <a:cs typeface="Segoe UI" panose="020B0502040204020203" pitchFamily="34" charset="0"/>
              </a:rPr>
              <a:t>24</a:t>
            </a:r>
            <a:r>
              <a:rPr lang="el-GR" sz="2000" dirty="0"/>
              <a:t>π</a:t>
            </a:r>
            <a:r>
              <a:rPr lang="en-GB" sz="2000" dirty="0"/>
              <a:t> </a:t>
            </a:r>
            <a:r>
              <a:rPr lang="en-GB" sz="2000" dirty="0" smtClean="0"/>
              <a:t>and 26</a:t>
            </a:r>
            <a:r>
              <a:rPr lang="el-GR" sz="2000" dirty="0" smtClean="0"/>
              <a:t>π</a:t>
            </a:r>
            <a:r>
              <a:rPr lang="en-GB" sz="2000" dirty="0" smtClean="0"/>
              <a:t>. </a:t>
            </a:r>
            <a:endParaRPr lang="en-GB" sz="2000" dirty="0">
              <a:cs typeface="Segoe UI" panose="020B0502040204020203" pitchFamily="34" charset="0"/>
            </a:endParaRPr>
          </a:p>
          <a:p>
            <a:pPr marL="0" indent="0">
              <a:buNone/>
            </a:pPr>
            <a:endParaRPr lang="en-GB" sz="2000" dirty="0" smtClean="0">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73" y="188645"/>
            <a:ext cx="1057275" cy="1009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860" y="-103963"/>
            <a:ext cx="5064765" cy="36116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4860" y="2981135"/>
            <a:ext cx="5064765" cy="3611689"/>
          </a:xfrm>
          <a:prstGeom prst="rect">
            <a:avLst/>
          </a:prstGeom>
        </p:spPr>
      </p:pic>
    </p:spTree>
    <p:extLst>
      <p:ext uri="{BB962C8B-B14F-4D97-AF65-F5344CB8AC3E}">
        <p14:creationId xmlns:p14="http://schemas.microsoft.com/office/powerpoint/2010/main" val="3312266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1222248" y="355570"/>
            <a:ext cx="6804490" cy="488094"/>
          </a:xfrm>
        </p:spPr>
        <p:txBody>
          <a:bodyPr anchor="ctr">
            <a:normAutofit fontScale="90000"/>
          </a:bodyPr>
          <a:lstStyle/>
          <a:p>
            <a:r>
              <a:rPr lang="en-US" sz="3200" b="1" dirty="0" smtClean="0">
                <a:latin typeface="Franklin Gothic Book" panose="020B0503020102020204" pitchFamily="34" charset="0"/>
                <a:cs typeface="Segoe UI" panose="020B0502040204020203" pitchFamily="34" charset="0"/>
              </a:rPr>
              <a:t>Quality analysis through residuals. </a:t>
            </a:r>
            <a:endParaRPr lang="en-US" sz="3200" b="1" dirty="0">
              <a:latin typeface="Franklin Gothic Book" panose="020B0503020102020204"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xmlns="" id="{31EFD88C-EC41-4850-9D1D-676D6AEE0358}"/>
              </a:ext>
            </a:extLst>
          </p:cNvPr>
          <p:cNvSpPr txBox="1">
            <a:spLocks/>
          </p:cNvSpPr>
          <p:nvPr/>
        </p:nvSpPr>
        <p:spPr>
          <a:xfrm>
            <a:off x="871026" y="1434993"/>
            <a:ext cx="5017710" cy="51578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GB" sz="2000" dirty="0" smtClean="0">
                <a:cs typeface="Segoe UI" panose="020B0502040204020203" pitchFamily="34" charset="0"/>
              </a:rPr>
              <a:t>The model had a significant amount of residuals that were not random, an addition of a harmonic of a different significant frequency would help eliminate these. </a:t>
            </a:r>
          </a:p>
          <a:p>
            <a:pPr marL="457200" indent="-457200">
              <a:buAutoNum type="arabicParenR"/>
            </a:pPr>
            <a:r>
              <a:rPr lang="en-GB" sz="2000" dirty="0" smtClean="0">
                <a:cs typeface="Segoe UI" panose="020B0502040204020203" pitchFamily="34" charset="0"/>
              </a:rPr>
              <a:t>Assuming the leftover residual to be random, an ARIMA fit gives an exact replica of the data itself. </a:t>
            </a:r>
          </a:p>
          <a:p>
            <a:pPr marL="457200" indent="-457200">
              <a:buAutoNum type="arabicParenR"/>
            </a:pPr>
            <a:endParaRPr lang="en-GB" sz="2000" dirty="0" smtClean="0">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73" y="188645"/>
            <a:ext cx="1057275" cy="1009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011" y="-55479"/>
            <a:ext cx="5127117" cy="365615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6574" y="3117079"/>
            <a:ext cx="5245989" cy="3740921"/>
          </a:xfrm>
          <a:prstGeom prst="rect">
            <a:avLst/>
          </a:prstGeom>
        </p:spPr>
      </p:pic>
    </p:spTree>
    <p:extLst>
      <p:ext uri="{BB962C8B-B14F-4D97-AF65-F5344CB8AC3E}">
        <p14:creationId xmlns:p14="http://schemas.microsoft.com/office/powerpoint/2010/main" val="41781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1222248" y="355570"/>
            <a:ext cx="6804490" cy="488094"/>
          </a:xfrm>
        </p:spPr>
        <p:txBody>
          <a:bodyPr anchor="ctr">
            <a:normAutofit fontScale="90000"/>
          </a:bodyPr>
          <a:lstStyle/>
          <a:p>
            <a:r>
              <a:rPr lang="en-US" sz="3200" b="1" dirty="0" smtClean="0">
                <a:latin typeface="Franklin Gothic Book" panose="020B0503020102020204" pitchFamily="34" charset="0"/>
                <a:cs typeface="Segoe UI" panose="020B0502040204020203" pitchFamily="34" charset="0"/>
              </a:rPr>
              <a:t>Prediction and conclusions. </a:t>
            </a:r>
            <a:endParaRPr lang="en-US" sz="3200" b="1" dirty="0">
              <a:latin typeface="Franklin Gothic Book" panose="020B0503020102020204"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xmlns="" id="{31EFD88C-EC41-4850-9D1D-676D6AEE0358}"/>
              </a:ext>
            </a:extLst>
          </p:cNvPr>
          <p:cNvSpPr txBox="1">
            <a:spLocks/>
          </p:cNvSpPr>
          <p:nvPr/>
        </p:nvSpPr>
        <p:spPr>
          <a:xfrm>
            <a:off x="871026" y="1434993"/>
            <a:ext cx="5017710" cy="51578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arenR"/>
            </a:pPr>
            <a:r>
              <a:rPr lang="en-GB" sz="2000" dirty="0" smtClean="0">
                <a:cs typeface="Segoe UI" panose="020B0502040204020203" pitchFamily="34" charset="0"/>
              </a:rPr>
              <a:t>Given the model is a harmonic fit of a periodic phenomena with no visible linear significance, any future prediction would essentially be a shifted version of the model as a function of the time of the predicted window. </a:t>
            </a:r>
          </a:p>
          <a:p>
            <a:pPr marL="457200" indent="-457200">
              <a:buAutoNum type="arabicParenR"/>
            </a:pPr>
            <a:r>
              <a:rPr lang="en-GB" sz="2000" dirty="0" smtClean="0">
                <a:cs typeface="Segoe UI" panose="020B0502040204020203" pitchFamily="34" charset="0"/>
              </a:rPr>
              <a:t>A prediction was made for the year 1953, with a decent fit</a:t>
            </a:r>
            <a:r>
              <a:rPr lang="en-GB" sz="2000" smtClean="0">
                <a:cs typeface="Segoe UI" panose="020B0502040204020203" pitchFamily="34" charset="0"/>
              </a:rPr>
              <a:t>. </a:t>
            </a:r>
            <a:endParaRPr lang="en-GB" sz="2000" dirty="0" smtClean="0">
              <a:cs typeface="Segoe UI" panose="020B0502040204020203" pitchFamily="34" charset="0"/>
            </a:endParaRPr>
          </a:p>
          <a:p>
            <a:pPr marL="457200" indent="-457200">
              <a:buAutoNum type="arabicParenR"/>
            </a:pPr>
            <a:endParaRPr lang="en-GB" sz="2000" dirty="0" smtClean="0">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73" y="188645"/>
            <a:ext cx="1057275" cy="1009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312" y="0"/>
            <a:ext cx="4731504" cy="3374041"/>
          </a:xfrm>
          <a:prstGeom prst="rect">
            <a:avLst/>
          </a:prstGeom>
        </p:spPr>
      </p:pic>
    </p:spTree>
    <p:extLst>
      <p:ext uri="{BB962C8B-B14F-4D97-AF65-F5344CB8AC3E}">
        <p14:creationId xmlns:p14="http://schemas.microsoft.com/office/powerpoint/2010/main" val="2206160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1008</Words>
  <Application>Microsoft Office PowerPoint</Application>
  <PresentationFormat>Widescreen</PresentationFormat>
  <Paragraphs>56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Franklin Gothic Book</vt:lpstr>
      <vt:lpstr>Segoe UI</vt:lpstr>
      <vt:lpstr>Office Theme</vt:lpstr>
      <vt:lpstr>Time Series Analysis of the distance between the Moon and the Earth. .</vt:lpstr>
      <vt:lpstr>Orbital Mechanics and features of the Lunar Orbit.</vt:lpstr>
      <vt:lpstr>Modeling Method</vt:lpstr>
      <vt:lpstr>Quality through Visual inspection. </vt:lpstr>
      <vt:lpstr>Quality analysis through residuals. </vt:lpstr>
      <vt:lpstr>Prediction and conclusions.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2018-11-12T20:13:33Z</dcterms:created>
  <dcterms:modified xsi:type="dcterms:W3CDTF">2019-04-30T14:00:09Z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