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1" r:id="rId2"/>
    <p:sldId id="275" r:id="rId3"/>
    <p:sldId id="279" r:id="rId4"/>
    <p:sldId id="281" r:id="rId5"/>
    <p:sldId id="286" r:id="rId6"/>
    <p:sldId id="280" r:id="rId7"/>
    <p:sldId id="284" r:id="rId8"/>
    <p:sldId id="285" r:id="rId9"/>
    <p:sldId id="28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EEDDEA3-FFB4-47B1-A99B-E86633E4829E}">
          <p14:sldIdLst>
            <p14:sldId id="271"/>
            <p14:sldId id="275"/>
            <p14:sldId id="279"/>
            <p14:sldId id="281"/>
            <p14:sldId id="286"/>
            <p14:sldId id="280"/>
            <p14:sldId id="284"/>
            <p14:sldId id="285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4871"/>
    <a:srgbClr val="B99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46" autoAdjust="0"/>
    <p:restoredTop sz="94699" autoAdjust="0"/>
  </p:normalViewPr>
  <p:slideViewPr>
    <p:cSldViewPr>
      <p:cViewPr varScale="1">
        <p:scale>
          <a:sx n="81" d="100"/>
          <a:sy n="81" d="100"/>
        </p:scale>
        <p:origin x="184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3245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3FC12-5D43-4498-B4C9-3D7E870F28C7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836C7-1825-4E8F-B66F-4015B8412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751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1D4A-F407-4E95-9AC1-1283B15E9E45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8296F-3CF2-40D3-95B2-6AB4DF525D9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0756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79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A037-AE7D-4285-92ED-AE052BF312E6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F283-9016-4271-AE3C-1369D5339A5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381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6"/>
          <p:cNvSpPr>
            <a:spLocks noGrp="1"/>
          </p:cNvSpPr>
          <p:nvPr>
            <p:ph type="pic" sz="quarter" idx="16"/>
          </p:nvPr>
        </p:nvSpPr>
        <p:spPr>
          <a:xfrm>
            <a:off x="2136794" y="-2062400"/>
            <a:ext cx="2783939" cy="2087954"/>
          </a:xfrm>
          <a:prstGeom prst="roundRect">
            <a:avLst>
              <a:gd name="adj" fmla="val 7157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6" name="Рисунок 6"/>
          <p:cNvSpPr>
            <a:spLocks noGrp="1"/>
          </p:cNvSpPr>
          <p:nvPr>
            <p:ph type="pic" sz="quarter" idx="18"/>
          </p:nvPr>
        </p:nvSpPr>
        <p:spPr>
          <a:xfrm>
            <a:off x="7524528" y="-154922"/>
            <a:ext cx="2783939" cy="2087954"/>
          </a:xfrm>
          <a:prstGeom prst="roundRect">
            <a:avLst>
              <a:gd name="adj" fmla="val 7157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7" name="Рисунок 6"/>
          <p:cNvSpPr>
            <a:spLocks noGrp="1"/>
          </p:cNvSpPr>
          <p:nvPr>
            <p:ph type="pic" sz="quarter" idx="19"/>
          </p:nvPr>
        </p:nvSpPr>
        <p:spPr>
          <a:xfrm>
            <a:off x="5665941" y="-1463396"/>
            <a:ext cx="2783939" cy="2087954"/>
          </a:xfrm>
          <a:prstGeom prst="roundRect">
            <a:avLst>
              <a:gd name="adj" fmla="val 7157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8" name="Рисунок 6"/>
          <p:cNvSpPr>
            <a:spLocks noGrp="1"/>
          </p:cNvSpPr>
          <p:nvPr>
            <p:ph type="pic" sz="quarter" idx="20"/>
          </p:nvPr>
        </p:nvSpPr>
        <p:spPr>
          <a:xfrm>
            <a:off x="1977271" y="-4091222"/>
            <a:ext cx="2783939" cy="2087954"/>
          </a:xfrm>
          <a:prstGeom prst="roundRect">
            <a:avLst>
              <a:gd name="adj" fmla="val 7157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9" name="Рисунок 6"/>
          <p:cNvSpPr>
            <a:spLocks noGrp="1"/>
          </p:cNvSpPr>
          <p:nvPr>
            <p:ph type="pic" sz="quarter" idx="21"/>
          </p:nvPr>
        </p:nvSpPr>
        <p:spPr>
          <a:xfrm>
            <a:off x="3837246" y="-2765643"/>
            <a:ext cx="2783939" cy="2087954"/>
          </a:xfrm>
          <a:prstGeom prst="roundRect">
            <a:avLst>
              <a:gd name="adj" fmla="val 7157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7389774" y="3446871"/>
            <a:ext cx="2783939" cy="2087954"/>
          </a:xfrm>
          <a:prstGeom prst="roundRect">
            <a:avLst>
              <a:gd name="adj" fmla="val 7157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2" name="Рисунок 6"/>
          <p:cNvSpPr>
            <a:spLocks noGrp="1"/>
          </p:cNvSpPr>
          <p:nvPr>
            <p:ph type="pic" sz="quarter" idx="14"/>
          </p:nvPr>
        </p:nvSpPr>
        <p:spPr>
          <a:xfrm>
            <a:off x="7752031" y="1873900"/>
            <a:ext cx="2783939" cy="2087954"/>
          </a:xfrm>
          <a:prstGeom prst="roundRect">
            <a:avLst>
              <a:gd name="adj" fmla="val 7157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3" name="Рисунок 6"/>
          <p:cNvSpPr>
            <a:spLocks noGrp="1"/>
          </p:cNvSpPr>
          <p:nvPr>
            <p:ph type="pic" sz="quarter" idx="15"/>
          </p:nvPr>
        </p:nvSpPr>
        <p:spPr>
          <a:xfrm>
            <a:off x="5893444" y="565426"/>
            <a:ext cx="2783939" cy="2087954"/>
          </a:xfrm>
          <a:prstGeom prst="roundRect">
            <a:avLst>
              <a:gd name="adj" fmla="val 7157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5" name="Рисунок 6"/>
          <p:cNvSpPr>
            <a:spLocks noGrp="1"/>
          </p:cNvSpPr>
          <p:nvPr>
            <p:ph type="pic" sz="quarter" idx="17"/>
          </p:nvPr>
        </p:nvSpPr>
        <p:spPr>
          <a:xfrm>
            <a:off x="4034857" y="-760153"/>
            <a:ext cx="2783939" cy="2087954"/>
          </a:xfrm>
          <a:prstGeom prst="roundRect">
            <a:avLst>
              <a:gd name="adj" fmla="val 7157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9" name="Рисунок 6"/>
          <p:cNvSpPr>
            <a:spLocks noGrp="1"/>
          </p:cNvSpPr>
          <p:nvPr>
            <p:ph type="pic" sz="quarter" idx="11"/>
          </p:nvPr>
        </p:nvSpPr>
        <p:spPr>
          <a:xfrm>
            <a:off x="5536126" y="2138397"/>
            <a:ext cx="2783939" cy="2087954"/>
          </a:xfrm>
          <a:prstGeom prst="roundRect">
            <a:avLst>
              <a:gd name="adj" fmla="val 7157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0" name="Рисунок 6"/>
          <p:cNvSpPr>
            <a:spLocks noGrp="1"/>
          </p:cNvSpPr>
          <p:nvPr>
            <p:ph type="pic" sz="quarter" idx="12"/>
          </p:nvPr>
        </p:nvSpPr>
        <p:spPr>
          <a:xfrm>
            <a:off x="1823890" y="-478551"/>
            <a:ext cx="2783939" cy="2087954"/>
          </a:xfrm>
          <a:prstGeom prst="roundRect">
            <a:avLst>
              <a:gd name="adj" fmla="val 7157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1" name="Рисунок 6"/>
          <p:cNvSpPr>
            <a:spLocks noGrp="1"/>
          </p:cNvSpPr>
          <p:nvPr>
            <p:ph type="pic" sz="quarter" idx="13"/>
          </p:nvPr>
        </p:nvSpPr>
        <p:spPr>
          <a:xfrm>
            <a:off x="3682477" y="825150"/>
            <a:ext cx="2783939" cy="2087954"/>
          </a:xfrm>
          <a:prstGeom prst="roundRect">
            <a:avLst>
              <a:gd name="adj" fmla="val 7157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0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0A037-AE7D-4285-92ED-AE052BF312E6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5F283-9016-4271-AE3C-1369D5339A5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52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2680742" y="3309848"/>
            <a:ext cx="4195480" cy="2351400"/>
          </a:xfrm>
          <a:prstGeom prst="rect">
            <a:avLst/>
          </a:prstGeom>
          <a:solidFill>
            <a:srgbClr val="B99B7A"/>
          </a:solidFill>
          <a:ln>
            <a:solidFill>
              <a:srgbClr val="B99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483768" y="3309848"/>
            <a:ext cx="4320480" cy="2351400"/>
          </a:xfrm>
          <a:prstGeom prst="rect">
            <a:avLst/>
          </a:prstGeom>
          <a:solidFill>
            <a:srgbClr val="2B487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latin typeface="+mj-lt"/>
                <a:cs typeface="Times New Roman" panose="02020603050405020304" pitchFamily="18" charset="0"/>
              </a:rPr>
              <a:t>«S</a:t>
            </a: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cout</a:t>
            </a:r>
            <a:r>
              <a:rPr lang="ru-RU" sz="3200" b="1" dirty="0" smtClean="0">
                <a:latin typeface="+mj-lt"/>
                <a:cs typeface="Times New Roman" panose="02020603050405020304" pitchFamily="18" charset="0"/>
              </a:rPr>
              <a:t>»</a:t>
            </a: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3200" b="1" dirty="0" smtClean="0">
                <a:latin typeface="+mj-lt"/>
                <a:cs typeface="Times New Roman" panose="02020603050405020304" pitchFamily="18" charset="0"/>
              </a:rPr>
              <a:t>поисково-</a:t>
            </a:r>
            <a:r>
              <a:rPr lang="ru-RU" sz="3200" b="1" dirty="0" err="1" smtClean="0">
                <a:latin typeface="+mj-lt"/>
                <a:cs typeface="Times New Roman" panose="02020603050405020304" pitchFamily="18" charset="0"/>
              </a:rPr>
              <a:t>разведовательный</a:t>
            </a:r>
            <a:r>
              <a:rPr lang="ru-RU" sz="3200" b="1" dirty="0" smtClean="0">
                <a:latin typeface="+mj-lt"/>
                <a:cs typeface="Times New Roman" panose="02020603050405020304" pitchFamily="18" charset="0"/>
              </a:rPr>
              <a:t> робот</a:t>
            </a:r>
            <a:endParaRPr lang="ru-RU" sz="32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552" y="188640"/>
            <a:ext cx="9144000" cy="792088"/>
          </a:xfrm>
          <a:prstGeom prst="rect">
            <a:avLst/>
          </a:prstGeom>
          <a:solidFill>
            <a:srgbClr val="B99B7A"/>
          </a:solidFill>
          <a:ln>
            <a:solidFill>
              <a:srgbClr val="B99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-552" y="0"/>
            <a:ext cx="9144000" cy="908720"/>
          </a:xfrm>
          <a:prstGeom prst="rect">
            <a:avLst/>
          </a:prstGeom>
          <a:solidFill>
            <a:srgbClr val="2B487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Picture 6" descr="C:\Users\user\Desktop\горизонтальны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58217"/>
            <a:ext cx="4836473" cy="112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лого здания в белом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11" y="57785"/>
            <a:ext cx="1717330" cy="79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05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7543" y="1210873"/>
            <a:ext cx="252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НАЗВАНИЕ СЛАЙДА</a:t>
            </a:r>
            <a:endPara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6771" y="1149608"/>
            <a:ext cx="3817157" cy="476672"/>
          </a:xfrm>
          <a:prstGeom prst="rect">
            <a:avLst/>
          </a:prstGeom>
          <a:solidFill>
            <a:srgbClr val="B99B7A"/>
          </a:solidFill>
          <a:ln>
            <a:solidFill>
              <a:srgbClr val="B99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-553" y="1149608"/>
            <a:ext cx="3852473" cy="476672"/>
          </a:xfrm>
          <a:prstGeom prst="rect">
            <a:avLst/>
          </a:prstGeom>
          <a:solidFill>
            <a:srgbClr val="2B487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43002" y="1203278"/>
            <a:ext cx="37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k-KZ" b="1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ЦЕЛЬ ПРОЕКТА / ЗАДАЧИ ПРОЕКТА </a:t>
            </a:r>
            <a:endParaRPr lang="ru-RU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427984" y="1772816"/>
            <a:ext cx="0" cy="417646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EDCF06-E50F-4920-B0EB-EDB501B33F0B}"/>
              </a:ext>
            </a:extLst>
          </p:cNvPr>
          <p:cNvSpPr/>
          <p:nvPr/>
        </p:nvSpPr>
        <p:spPr>
          <a:xfrm>
            <a:off x="467542" y="2204864"/>
            <a:ext cx="36029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ru-RU" dirty="0">
                <a:solidFill>
                  <a:srgbClr val="073E65"/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Разработка </a:t>
            </a:r>
            <a:r>
              <a:rPr lang="ru-RU" dirty="0" smtClean="0">
                <a:solidFill>
                  <a:srgbClr val="073E65"/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разведывательно-поискового робота на радиоуправлении с камерой для выполнения поисковых работ в местах, где есть вероятность опасности для жизни человека</a:t>
            </a:r>
            <a:endParaRPr lang="ru-RU" dirty="0">
              <a:solidFill>
                <a:srgbClr val="073E65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772921" y="2205522"/>
            <a:ext cx="33710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Робота можно использовать там, где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по условиям техники безопасности присутствие человека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недопустимо.</a:t>
            </a:r>
          </a:p>
          <a:p>
            <a:pPr lvl="0" algn="just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Так же он может быть использован при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проведении химических,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радиационных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и других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разведок</a:t>
            </a:r>
            <a:endParaRPr lang="ru-RU" dirty="0">
              <a:solidFill>
                <a:schemeClr val="tx2">
                  <a:lumMod val="75000"/>
                </a:schemeClr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3074" name="Picture 2" descr="https://www.kenko-tokina.co.jp/discontinued/489366909312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70" y="3959190"/>
            <a:ext cx="2683480" cy="196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0.slide-share.ru/s_slide/7d95506d691177b43d74e82ec355e450/aa20109f-03dc-443c-9e1a-f2347ad0b21c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491" y="4513845"/>
            <a:ext cx="2842885" cy="213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-552" y="188640"/>
            <a:ext cx="9144000" cy="792088"/>
          </a:xfrm>
          <a:prstGeom prst="rect">
            <a:avLst/>
          </a:prstGeom>
          <a:solidFill>
            <a:srgbClr val="B99B7A"/>
          </a:solidFill>
          <a:ln>
            <a:solidFill>
              <a:srgbClr val="B99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-552" y="0"/>
            <a:ext cx="9144000" cy="908720"/>
          </a:xfrm>
          <a:prstGeom prst="rect">
            <a:avLst/>
          </a:prstGeom>
          <a:solidFill>
            <a:srgbClr val="2B487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8" name="Picture 2" descr="C:\Users\user\Desktop\лого здания в белом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11" y="57785"/>
            <a:ext cx="1717330" cy="79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3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78996" y="1149608"/>
            <a:ext cx="1478193" cy="476672"/>
          </a:xfrm>
          <a:prstGeom prst="rect">
            <a:avLst/>
          </a:prstGeom>
          <a:solidFill>
            <a:srgbClr val="B99B7A"/>
          </a:solidFill>
          <a:ln>
            <a:solidFill>
              <a:srgbClr val="B99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-552" y="1149608"/>
            <a:ext cx="1476208" cy="476672"/>
          </a:xfrm>
          <a:prstGeom prst="rect">
            <a:avLst/>
          </a:prstGeom>
          <a:solidFill>
            <a:srgbClr val="2B487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4744" y="1216591"/>
            <a:ext cx="142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kk-KZ" b="1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О ПРОЕКТЕ</a:t>
            </a:r>
            <a:endParaRPr lang="ru-RU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EDCF06-E50F-4920-B0EB-EDB501B33F0B}"/>
              </a:ext>
            </a:extLst>
          </p:cNvPr>
          <p:cNvSpPr/>
          <p:nvPr/>
        </p:nvSpPr>
        <p:spPr>
          <a:xfrm>
            <a:off x="467543" y="2636912"/>
            <a:ext cx="76763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Проект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Scout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создан в исследовательских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целях, для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проверки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в первую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очередь себя и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своих умений. Робот, как и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планировалось в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начале,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создан для помощи человеку с трудно доступными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местами. Он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оснащён камерой для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видеотрансляции и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управляется дистанционно с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помощью контроллера </a:t>
            </a:r>
          </a:p>
          <a:p>
            <a:pPr lvl="0" algn="just">
              <a:spcAft>
                <a:spcPts val="0"/>
              </a:spcAft>
            </a:pPr>
            <a:endParaRPr lang="ru-RU" dirty="0">
              <a:solidFill>
                <a:schemeClr val="tx2">
                  <a:lumMod val="75000"/>
                </a:schemeClr>
              </a:solidFill>
              <a:latin typeface="+mj-lt"/>
              <a:ea typeface="Calibri" panose="020F0502020204030204" pitchFamily="34" charset="0"/>
              <a:cs typeface="Times New Roman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Проект был создан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абсолютно с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нуля. Этот робот является единственным вариантом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в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своём виде.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В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се комплектующие части: корпус, фиксатор камеры, гусеницы и т.д. были смоделированы нами программой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Fusion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360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 и распечатаны на 3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d-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принтере из пластика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PETG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, а накладки на гусеницах были сделаны из филамента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FLEX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, который отлично заменяет резину</a:t>
            </a:r>
            <a:endParaRPr lang="ru-RU" dirty="0">
              <a:solidFill>
                <a:schemeClr val="tx2">
                  <a:lumMod val="75000"/>
                </a:schemeClr>
              </a:solidFill>
              <a:latin typeface="+mj-lt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-552" y="188640"/>
            <a:ext cx="9144000" cy="792088"/>
          </a:xfrm>
          <a:prstGeom prst="rect">
            <a:avLst/>
          </a:prstGeom>
          <a:solidFill>
            <a:srgbClr val="B99B7A"/>
          </a:solidFill>
          <a:ln>
            <a:solidFill>
              <a:srgbClr val="B99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-552" y="0"/>
            <a:ext cx="9144000" cy="908720"/>
          </a:xfrm>
          <a:prstGeom prst="rect">
            <a:avLst/>
          </a:prstGeom>
          <a:solidFill>
            <a:srgbClr val="2B487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7" name="Picture 2" descr="C:\Users\user\Desktop\лого здания в белом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11" y="57785"/>
            <a:ext cx="1717330" cy="79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6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7543" y="1210873"/>
            <a:ext cx="252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НАЗВАНИЕ СЛАЙДА</a:t>
            </a:r>
            <a:endPara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1149608"/>
            <a:ext cx="3600400" cy="476672"/>
          </a:xfrm>
          <a:prstGeom prst="rect">
            <a:avLst/>
          </a:prstGeom>
          <a:solidFill>
            <a:srgbClr val="B99B7A"/>
          </a:solidFill>
          <a:ln>
            <a:solidFill>
              <a:srgbClr val="B99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-553" y="1149608"/>
            <a:ext cx="3714164" cy="476672"/>
          </a:xfrm>
          <a:prstGeom prst="rect">
            <a:avLst/>
          </a:prstGeom>
          <a:solidFill>
            <a:srgbClr val="2B487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44016" y="1203278"/>
            <a:ext cx="363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ОСНОВНЫЕ </a:t>
            </a:r>
            <a:r>
              <a:rPr lang="ru-RU" b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ЭТАПЫ РЕАЛИЗАЦИИ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EDCF06-E50F-4920-B0EB-EDB501B33F0B}"/>
              </a:ext>
            </a:extLst>
          </p:cNvPr>
          <p:cNvSpPr/>
          <p:nvPr/>
        </p:nvSpPr>
        <p:spPr>
          <a:xfrm>
            <a:off x="467543" y="4944070"/>
            <a:ext cx="34563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kk-KZ" sz="1600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Разработка программного </a:t>
            </a:r>
            <a:r>
              <a:rPr lang="kk-KZ" sz="1600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обеспечения, </a:t>
            </a:r>
            <a:r>
              <a:rPr lang="kk-KZ" sz="1600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необходимого </a:t>
            </a:r>
            <a:r>
              <a:rPr lang="kk-KZ" sz="1600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для робота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Scout</a:t>
            </a:r>
            <a:r>
              <a:rPr lang="kk-KZ" sz="1600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, используя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платформу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Arduino Nano</a:t>
            </a:r>
            <a:r>
              <a:rPr lang="ru-RU" sz="16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и модуля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ESP12F</a:t>
            </a:r>
            <a:endParaRPr lang="ru-RU" sz="1600" dirty="0">
              <a:solidFill>
                <a:schemeClr val="tx2">
                  <a:lumMod val="75000"/>
                </a:schemeClr>
              </a:solidFill>
              <a:latin typeface="+mj-lt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8EDCF06-E50F-4920-B0EB-EDB501B33F0B}"/>
              </a:ext>
            </a:extLst>
          </p:cNvPr>
          <p:cNvSpPr/>
          <p:nvPr/>
        </p:nvSpPr>
        <p:spPr>
          <a:xfrm>
            <a:off x="467543" y="1844824"/>
            <a:ext cx="34563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3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d-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моделирование и печать деталей на 3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d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itchFamily="18" charset="0"/>
              </a:rPr>
              <a:t>-принтере, а так же </a:t>
            </a:r>
            <a:r>
              <a:rPr lang="kk-KZ" sz="1600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сбор комплектующих </a:t>
            </a:r>
            <a:r>
              <a:rPr lang="kk-KZ" sz="1600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частей, </a:t>
            </a:r>
            <a:r>
              <a:rPr lang="kk-KZ" sz="1600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необходимых </a:t>
            </a:r>
            <a:r>
              <a:rPr lang="kk-KZ" sz="1600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для создания 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корпуса робота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Scout</a:t>
            </a:r>
            <a:endParaRPr lang="ru-RU" sz="1600" dirty="0">
              <a:solidFill>
                <a:schemeClr val="tx2">
                  <a:lumMod val="75000"/>
                </a:schemeClr>
              </a:solidFill>
              <a:latin typeface="+mj-lt"/>
              <a:ea typeface="Calibri" panose="020F0502020204030204" pitchFamily="34" charset="0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449" y="1755803"/>
            <a:ext cx="2233338" cy="1555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8EDCF06-E50F-4920-B0EB-EDB501B33F0B}"/>
              </a:ext>
            </a:extLst>
          </p:cNvPr>
          <p:cNvSpPr/>
          <p:nvPr/>
        </p:nvSpPr>
        <p:spPr>
          <a:xfrm>
            <a:off x="467546" y="3140968"/>
            <a:ext cx="34563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Установка электронных и механических частей: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Arduino Nano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, 4 мотора, драйвер для управления моторами, видеокамера и ее передатчик, два сервомотора для управления камерой</a:t>
            </a:r>
            <a:endParaRPr lang="ru-RU" sz="1600" dirty="0">
              <a:solidFill>
                <a:schemeClr val="tx2">
                  <a:lumMod val="75000"/>
                </a:schemeClr>
              </a:solidFill>
              <a:latin typeface="+mj-lt"/>
              <a:ea typeface="Calibri" panose="020F0502020204030204" pitchFamily="34" charset="0"/>
              <a:cs typeface="Times New Roman" pitchFamily="18" charset="0"/>
            </a:endParaRP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648" y="3441255"/>
            <a:ext cx="4055800" cy="96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 descr="https://seminar55.ru/wp-content/uploads/d/d/6/dd689d5eb7cd2ccf66885bfaa029a64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67" y="4717954"/>
            <a:ext cx="2304256" cy="152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-552" y="188640"/>
            <a:ext cx="9144000" cy="792088"/>
          </a:xfrm>
          <a:prstGeom prst="rect">
            <a:avLst/>
          </a:prstGeom>
          <a:solidFill>
            <a:srgbClr val="B99B7A"/>
          </a:solidFill>
          <a:ln>
            <a:solidFill>
              <a:srgbClr val="B99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-552" y="0"/>
            <a:ext cx="9144000" cy="908720"/>
          </a:xfrm>
          <a:prstGeom prst="rect">
            <a:avLst/>
          </a:prstGeom>
          <a:solidFill>
            <a:srgbClr val="2B487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" name="Picture 2" descr="C:\Users\user\Desktop\лого здания в белом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11" y="57785"/>
            <a:ext cx="1717330" cy="79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86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24794" y="1556792"/>
            <a:ext cx="80277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latin typeface="+mj-lt"/>
            </a:endParaRPr>
          </a:p>
          <a:p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Параллельно разрабатывается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проект «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Scout-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v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2</a:t>
            </a: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»</a:t>
            </a:r>
            <a:endParaRPr lang="ru-RU" sz="24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552" y="188640"/>
            <a:ext cx="9144000" cy="792088"/>
          </a:xfrm>
          <a:prstGeom prst="rect">
            <a:avLst/>
          </a:prstGeom>
          <a:solidFill>
            <a:srgbClr val="B99B7A"/>
          </a:solidFill>
          <a:ln>
            <a:solidFill>
              <a:srgbClr val="B99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-552" y="0"/>
            <a:ext cx="9144000" cy="908720"/>
          </a:xfrm>
          <a:prstGeom prst="rect">
            <a:avLst/>
          </a:prstGeom>
          <a:solidFill>
            <a:srgbClr val="2B487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Picture 2" descr="C:\Users\user\Desktop\лого здания в белом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11" y="57785"/>
            <a:ext cx="1717330" cy="79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net\Downloads\WhatsApp Image 2024-02-19 at 15.29.08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94" y="3068960"/>
            <a:ext cx="3995278" cy="299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net\Downloads\WhatsApp Image 2024-02-19 at 15.29.06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187" y="3053332"/>
            <a:ext cx="4016115" cy="301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67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611560" y="2276872"/>
            <a:ext cx="18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16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88024" y="2276872"/>
            <a:ext cx="3561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Технологические </a:t>
            </a:r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возможности</a:t>
            </a:r>
          </a:p>
          <a:p>
            <a:endParaRPr lang="ru-RU" dirty="0" smtClean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Scout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 оснащён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передовыми технологиями, такими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как камера и датчиками. Эти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возможности делают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его способным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собирать, анализировать и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передавать данные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в реальном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времени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2276872"/>
            <a:ext cx="39607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solidFill>
                  <a:schemeClr val="tx2">
                    <a:lumMod val="75000"/>
                  </a:schemeClr>
                </a:solidFill>
                <a:ea typeface="Calibri" panose="020F0502020204030204" pitchFamily="34" charset="0"/>
                <a:cs typeface="Arial" pitchFamily="34" charset="0"/>
              </a:rPr>
              <a:t>Безопасность</a:t>
            </a:r>
          </a:p>
          <a:p>
            <a:endParaRPr lang="ru-RU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Наш робот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Scout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 может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осуществлять разведку в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зонах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с высоким уровнем радиации, области после аварий или катастроф, а также боевые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зоны.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Где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находятся угрозы для человека.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Это позволяет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уменьшить риск для человеческой жизни, предоставляя данные и информацию из опасных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областей</a:t>
            </a:r>
            <a:endParaRPr lang="ru-RU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552" y="188640"/>
            <a:ext cx="9144000" cy="792088"/>
          </a:xfrm>
          <a:prstGeom prst="rect">
            <a:avLst/>
          </a:prstGeom>
          <a:solidFill>
            <a:srgbClr val="B99B7A"/>
          </a:solidFill>
          <a:ln>
            <a:solidFill>
              <a:srgbClr val="B99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-552" y="0"/>
            <a:ext cx="9144000" cy="908720"/>
          </a:xfrm>
          <a:prstGeom prst="rect">
            <a:avLst/>
          </a:prstGeom>
          <a:solidFill>
            <a:srgbClr val="2B487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7" name="Picture 2" descr="C:\Users\user\Desktop\лого здания в белом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11" y="57785"/>
            <a:ext cx="1717330" cy="79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179512" y="1149608"/>
            <a:ext cx="3600400" cy="476672"/>
          </a:xfrm>
          <a:prstGeom prst="rect">
            <a:avLst/>
          </a:prstGeom>
          <a:solidFill>
            <a:srgbClr val="B99B7A"/>
          </a:solidFill>
          <a:ln>
            <a:solidFill>
              <a:srgbClr val="B99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-553" y="1149608"/>
            <a:ext cx="3714164" cy="476672"/>
          </a:xfrm>
          <a:prstGeom prst="rect">
            <a:avLst/>
          </a:prstGeom>
          <a:solidFill>
            <a:srgbClr val="2B487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44016" y="1203278"/>
            <a:ext cx="363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b="1" dirty="0">
                <a:solidFill>
                  <a:schemeClr val="bg1"/>
                </a:solidFill>
                <a:cs typeface="Times New Roman" pitchFamily="18" charset="0"/>
              </a:rPr>
              <a:t>КОНКУРЕНТНЫЕ ПРЕИМУЩЕСТВА</a:t>
            </a:r>
            <a:endParaRPr lang="ru-RU" b="1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6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1052736"/>
            <a:ext cx="55446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latin typeface="+mj-lt"/>
            </a:endParaRPr>
          </a:p>
          <a:p>
            <a:r>
              <a:rPr lang="ru-RU" sz="2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Получение данных с датчиков прямо в мессенджер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Telegram Messenger</a:t>
            </a:r>
            <a:endParaRPr lang="ru-RU" sz="24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755576" y="2313166"/>
            <a:ext cx="3816423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Возможность получения данных с датчиков напрямую в мессенджер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Telegram</a:t>
            </a:r>
            <a:r>
              <a:rPr lang="ru-RU" altLang="ru-RU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представляет собой инновационный и удобный метод организации мониторинга в реальном времени.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420888"/>
            <a:ext cx="3744416" cy="3744416"/>
          </a:xfrm>
          <a:prstGeom prst="rect">
            <a:avLst/>
          </a:prstGeom>
          <a:ln w="9525"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6" name="Прямоугольник 5"/>
          <p:cNvSpPr/>
          <p:nvPr/>
        </p:nvSpPr>
        <p:spPr>
          <a:xfrm>
            <a:off x="-552" y="188640"/>
            <a:ext cx="9144000" cy="792088"/>
          </a:xfrm>
          <a:prstGeom prst="rect">
            <a:avLst/>
          </a:prstGeom>
          <a:solidFill>
            <a:srgbClr val="B99B7A"/>
          </a:solidFill>
          <a:ln>
            <a:solidFill>
              <a:srgbClr val="B99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-552" y="0"/>
            <a:ext cx="9144000" cy="908720"/>
          </a:xfrm>
          <a:prstGeom prst="rect">
            <a:avLst/>
          </a:prstGeom>
          <a:solidFill>
            <a:srgbClr val="2B487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Picture 2" descr="C:\Users\user\Desktop\лого здания в белом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11" y="57785"/>
            <a:ext cx="1717330" cy="79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63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544" y="2132856"/>
            <a:ext cx="70673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Продажа </a:t>
            </a:r>
            <a:r>
              <a:rPr lang="ru-RU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продуктов или услуг:</a:t>
            </a:r>
            <a:endParaRPr lang="ru-RU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ru-RU" sz="1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аш </a:t>
            </a:r>
            <a:r>
              <a:rPr lang="ru-RU" sz="1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проект предоставляет 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робота-разведчика, мы можем </a:t>
            </a:r>
            <a:r>
              <a:rPr lang="ru-RU" sz="1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предложить их для 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продажи</a:t>
            </a:r>
            <a:endParaRPr lang="ru-RU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r>
              <a:rPr lang="ru-RU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         Партнерские </a:t>
            </a:r>
            <a:r>
              <a:rPr lang="ru-RU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программы:</a:t>
            </a:r>
            <a:endParaRPr lang="ru-RU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Участие </a:t>
            </a:r>
            <a:r>
              <a:rPr lang="ru-RU" sz="1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в партнерских программах с другими компаниями или сервисами. 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Получение </a:t>
            </a:r>
            <a:r>
              <a:rPr lang="ru-RU" sz="1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комиссии за продажи или привлечение новых клиентов через 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наш проект</a:t>
            </a:r>
          </a:p>
          <a:p>
            <a:pPr lvl="1"/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Консультационные </a:t>
            </a:r>
            <a:r>
              <a:rPr lang="ru-RU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услуги:</a:t>
            </a:r>
            <a:endParaRPr lang="ru-RU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Наш </a:t>
            </a:r>
            <a:r>
              <a:rPr lang="ru-RU" sz="1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проект связан с экспертными знаниями в 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технологическо-инновационной </a:t>
            </a:r>
            <a:r>
              <a:rPr lang="ru-RU" sz="1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области, 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мы можем предоставлять </a:t>
            </a:r>
            <a:r>
              <a:rPr lang="ru-RU" sz="1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платные консультационные 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услуги</a:t>
            </a:r>
            <a:endParaRPr lang="ru-RU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552" y="188640"/>
            <a:ext cx="9144000" cy="792088"/>
          </a:xfrm>
          <a:prstGeom prst="rect">
            <a:avLst/>
          </a:prstGeom>
          <a:solidFill>
            <a:srgbClr val="B99B7A"/>
          </a:solidFill>
          <a:ln>
            <a:solidFill>
              <a:srgbClr val="B99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-552" y="0"/>
            <a:ext cx="9144000" cy="908720"/>
          </a:xfrm>
          <a:prstGeom prst="rect">
            <a:avLst/>
          </a:prstGeom>
          <a:solidFill>
            <a:srgbClr val="2B487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1" name="Picture 2" descr="C:\Users\user\Desktop\лого здания в белом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11" y="57785"/>
            <a:ext cx="1717330" cy="79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179512" y="1149608"/>
            <a:ext cx="3600400" cy="621467"/>
          </a:xfrm>
          <a:prstGeom prst="rect">
            <a:avLst/>
          </a:prstGeom>
          <a:solidFill>
            <a:srgbClr val="B99B7A"/>
          </a:solidFill>
          <a:ln>
            <a:solidFill>
              <a:srgbClr val="B99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-553" y="1149608"/>
            <a:ext cx="3714164" cy="621467"/>
          </a:xfrm>
          <a:prstGeom prst="rect">
            <a:avLst/>
          </a:prstGeom>
          <a:solidFill>
            <a:srgbClr val="2B487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44016" y="1143794"/>
            <a:ext cx="363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b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КАК НА НАШЕМ ПРОЕКТЕ МОЖНО ЗАРАБОТАТЬ</a:t>
            </a:r>
          </a:p>
        </p:txBody>
      </p:sp>
    </p:spTree>
    <p:extLst>
      <p:ext uri="{BB962C8B-B14F-4D97-AF65-F5344CB8AC3E}">
        <p14:creationId xmlns:p14="http://schemas.microsoft.com/office/powerpoint/2010/main" val="10718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3403680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Руководитель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Анет Ибраимов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0980" y="3403680"/>
            <a:ext cx="3175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Студенты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</a:p>
          <a:p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Жанахмет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Т</a:t>
            </a:r>
            <a:r>
              <a:rPr lang="ru-RU" altLang="ru-RU" dirty="0" err="1" smtClean="0">
                <a:solidFill>
                  <a:schemeClr val="tx2">
                    <a:lumMod val="75000"/>
                  </a:schemeClr>
                </a:solidFill>
              </a:rPr>
              <a:t>ұ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рсынахмет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М</a:t>
            </a:r>
            <a:r>
              <a:rPr lang="ru-RU" altLang="ru-RU" dirty="0" err="1" smtClean="0">
                <a:solidFill>
                  <a:schemeClr val="tx2">
                    <a:lumMod val="75000"/>
                  </a:schemeClr>
                </a:solidFill>
              </a:rPr>
              <a:t>ұхамеджан</a:t>
            </a:r>
            <a:r>
              <a:rPr lang="ru-RU" altLang="ru-RU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altLang="ru-RU" dirty="0" err="1" smtClean="0">
                <a:solidFill>
                  <a:schemeClr val="tx2">
                    <a:lumMod val="75000"/>
                  </a:schemeClr>
                </a:solidFill>
              </a:rPr>
              <a:t>Азаматұлы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95253"/>
            <a:ext cx="17634" cy="6669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552" y="188640"/>
            <a:ext cx="9144000" cy="792088"/>
          </a:xfrm>
          <a:prstGeom prst="rect">
            <a:avLst/>
          </a:prstGeom>
          <a:solidFill>
            <a:srgbClr val="B99B7A"/>
          </a:solidFill>
          <a:ln>
            <a:solidFill>
              <a:srgbClr val="B99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-552" y="0"/>
            <a:ext cx="9144000" cy="908720"/>
          </a:xfrm>
          <a:prstGeom prst="rect">
            <a:avLst/>
          </a:prstGeom>
          <a:solidFill>
            <a:srgbClr val="2B487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2" name="Picture 2" descr="C:\Users\user\Desktop\лого здания в белом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11" y="57785"/>
            <a:ext cx="1717330" cy="79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106771" y="1149608"/>
            <a:ext cx="2593021" cy="476672"/>
          </a:xfrm>
          <a:prstGeom prst="rect">
            <a:avLst/>
          </a:prstGeom>
          <a:solidFill>
            <a:srgbClr val="B99B7A"/>
          </a:solidFill>
          <a:ln>
            <a:solidFill>
              <a:srgbClr val="B99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-553" y="1149608"/>
            <a:ext cx="2628337" cy="476672"/>
          </a:xfrm>
          <a:prstGeom prst="rect">
            <a:avLst/>
          </a:prstGeom>
          <a:solidFill>
            <a:srgbClr val="2B487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43002" y="1203278"/>
            <a:ext cx="241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УЧАСТНИКИ СТАРАПА</a:t>
            </a:r>
          </a:p>
        </p:txBody>
      </p:sp>
    </p:spTree>
    <p:extLst>
      <p:ext uri="{BB962C8B-B14F-4D97-AF65-F5344CB8AC3E}">
        <p14:creationId xmlns:p14="http://schemas.microsoft.com/office/powerpoint/2010/main" val="25322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409</Words>
  <Application>Microsoft Office PowerPoint</Application>
  <PresentationFormat>Экран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Söhne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Пользователь</cp:lastModifiedBy>
  <cp:revision>160</cp:revision>
  <cp:lastPrinted>2022-05-18T09:51:37Z</cp:lastPrinted>
  <dcterms:created xsi:type="dcterms:W3CDTF">2021-11-26T04:25:05Z</dcterms:created>
  <dcterms:modified xsi:type="dcterms:W3CDTF">2024-02-19T12:01:47Z</dcterms:modified>
</cp:coreProperties>
</file>