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78" r:id="rId4"/>
    <p:sldId id="279" r:id="rId5"/>
    <p:sldId id="287" r:id="rId6"/>
    <p:sldId id="267" r:id="rId7"/>
    <p:sldId id="277" r:id="rId8"/>
    <p:sldId id="266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8000"/>
    <a:srgbClr val="0080FF"/>
    <a:srgbClr val="7400FF"/>
    <a:srgbClr val="0000FF"/>
    <a:srgbClr val="FF00FF"/>
    <a:srgbClr val="D3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+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90B83-05BD-4E00-A33B-20B6E32D6C92}" v="18" dt="2025-04-04T12:26:23.026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8" autoAdjust="0"/>
    <p:restoredTop sz="94434" autoAdjust="0"/>
  </p:normalViewPr>
  <p:slideViewPr>
    <p:cSldViewPr>
      <p:cViewPr varScale="1">
        <p:scale>
          <a:sx n="159" d="100"/>
          <a:sy n="159" d="100"/>
        </p:scale>
        <p:origin x="28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9557-2608-492F-9BFE-421C6C7B4D07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nagłówka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90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ADF1-E3E9-4AC2-8FD2-4D0CAF0E93F3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AFF70-4E2C-4640-9A2B-F61EFD6F1E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8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88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87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4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4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DA35-5A5C-7F20-CBA8-242A670E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A653BDE-7990-652A-9EE8-F55E63516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663A793-000C-78F6-5456-34DE68179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9A336C-AAC3-21E7-809B-E4A3EC4DA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08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03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8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68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92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głów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5389" y="1122364"/>
            <a:ext cx="11041227" cy="3386756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75389" y="4509120"/>
            <a:ext cx="11041227" cy="165618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3071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5389" y="1122367"/>
            <a:ext cx="11041227" cy="266709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75389" y="3861470"/>
            <a:ext cx="11041227" cy="2303834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12968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3600" y="1484784"/>
            <a:ext cx="11895061" cy="4752528"/>
          </a:xfrm>
        </p:spPr>
        <p:txBody>
          <a:bodyPr/>
          <a:lstStyle>
            <a:lvl1pPr marL="360000" indent="-360000">
              <a:defRPr sz="2600"/>
            </a:lvl1pPr>
            <a:lvl2pPr marL="684000" indent="-324000" algn="just">
              <a:lnSpc>
                <a:spcPct val="100000"/>
              </a:lnSpc>
              <a:spcBef>
                <a:spcPts val="300"/>
              </a:spcBef>
              <a:tabLst/>
              <a:defRPr sz="2400"/>
            </a:lvl2pPr>
            <a:lvl3pPr marL="972000" indent="-288000">
              <a:spcBef>
                <a:spcPts val="600"/>
              </a:spcBef>
              <a:buFont typeface="Wingdings" panose="05000000000000000000" pitchFamily="2" charset="2"/>
              <a:buChar char="ü"/>
              <a:defRPr sz="2000"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83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pis tre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42925" indent="-320675" algn="just">
              <a:buFont typeface="+mj-lt"/>
              <a:buAutoNum type="alphaLcPeriod"/>
              <a:defRPr/>
            </a:lvl2pPr>
            <a:lvl3pPr marL="901700" indent="-287338">
              <a:defRPr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5238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151308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1851" y="3938345"/>
            <a:ext cx="10515600" cy="215130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31044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41278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7700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tif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316945"/>
            <a:ext cx="12193200" cy="54105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38"/>
            <a:ext cx="12192000" cy="25146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0" y="-880"/>
            <a:ext cx="1620982" cy="972589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927648" y="864933"/>
            <a:ext cx="912101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3600" y="1484785"/>
            <a:ext cx="11895061" cy="476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639136" y="6407086"/>
            <a:ext cx="694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C814753-376F-479F-8E6E-71F1BFD1CD89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026" name="Picture 2" descr="Naglowek Wiekszy WymiarWME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4" t="37454" r="6633" b="36560"/>
          <a:stretch/>
        </p:blipFill>
        <p:spPr bwMode="auto">
          <a:xfrm>
            <a:off x="9281266" y="116632"/>
            <a:ext cx="2736599" cy="64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2" r:id="rId3"/>
    <p:sldLayoutId id="2147483659" r:id="rId4"/>
    <p:sldLayoutId id="2147483653" r:id="rId5"/>
    <p:sldLayoutId id="2147483656" r:id="rId6"/>
    <p:sldLayoutId id="2147483657" r:id="rId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just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24000" algn="just" defTabSz="914400" rtl="0" eaLnBrk="1" latinLnBrk="0" hangingPunct="1">
        <a:lnSpc>
          <a:spcPct val="11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288000" algn="just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28600" algn="just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just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Modelowanie i symulacja nieliniowych zagadnień mechaniki –</a:t>
            </a:r>
            <a:br>
              <a:rPr lang="pl-PL" sz="5400" dirty="0"/>
            </a:br>
            <a:r>
              <a:rPr lang="pl-PL" sz="5400" i="1" u="sng" dirty="0"/>
              <a:t>Laboratorium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9416" y="3861048"/>
            <a:ext cx="3924434" cy="1656184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1800" dirty="0"/>
              <a:t>dr inż. Michał Kucewicz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pok. 46 / bud. 62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tel. 261 83 72 75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email: michal.kucewicz@wat.edu.pl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Konsultacje: poniedziałek 15:00 – 16:30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30" y="3696410"/>
            <a:ext cx="1776988" cy="1799848"/>
          </a:xfrm>
          <a:prstGeom prst="rect">
            <a:avLst/>
          </a:prstGeom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8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48B068D-ED85-16E8-57D6-C535EED3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12"/>
          <a:stretch/>
        </p:blipFill>
        <p:spPr>
          <a:xfrm>
            <a:off x="7896200" y="1196752"/>
            <a:ext cx="4248115" cy="5070951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59" y="1340768"/>
            <a:ext cx="7992889" cy="424847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endParaRPr lang="pl-PL" sz="1800" dirty="0"/>
          </a:p>
          <a:p>
            <a:pPr algn="l">
              <a:lnSpc>
                <a:spcPct val="110000"/>
              </a:lnSpc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Przewidywany czas – </a:t>
            </a:r>
            <a:r>
              <a:rPr lang="pl-PL" sz="1800" b="1" dirty="0"/>
              <a:t>24 godzin</a:t>
            </a:r>
            <a:r>
              <a:rPr lang="pl-PL" sz="1800" dirty="0"/>
              <a:t>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Cel zadania – sprawdzenie konstrukcji platformy z wyciągarką pod kątem wytrzymałościowym oraz określenie współczynnika bezpieczeństwa dla konstrukcji dla określonego obciążenia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Decyzję w jaki sposób najlepiej zamodelować platformę </a:t>
            </a:r>
            <a:r>
              <a:rPr lang="pl-PL" sz="1800" dirty="0">
                <a:solidFill>
                  <a:srgbClr val="FF0000"/>
                </a:solidFill>
              </a:rPr>
              <a:t>należy podjąć </a:t>
            </a:r>
            <a:r>
              <a:rPr lang="pl-PL" sz="1800" dirty="0"/>
              <a:t>na podstawie wiedzy własnej oraz źródeł internetowych: chodzi o to które komponenty będą modelowane 1D, 2D, 3D oraz sposób modelowania spoin.</a:t>
            </a:r>
            <a:endParaRPr lang="pl-PL" sz="18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280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3</a:t>
            </a:fld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794E2F0-C023-A490-0A39-67847A09B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6813"/>
              </p:ext>
            </p:extLst>
          </p:nvPr>
        </p:nvGraphicFramePr>
        <p:xfrm>
          <a:off x="191344" y="1668303"/>
          <a:ext cx="11521280" cy="28124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83583">
                  <a:extLst>
                    <a:ext uri="{9D8B030D-6E8A-4147-A177-3AD203B41FA5}">
                      <a16:colId xmlns:a16="http://schemas.microsoft.com/office/drawing/2014/main" val="3205077224"/>
                    </a:ext>
                  </a:extLst>
                </a:gridCol>
                <a:gridCol w="8237697">
                  <a:extLst>
                    <a:ext uri="{9D8B030D-6E8A-4147-A177-3AD203B41FA5}">
                      <a16:colId xmlns:a16="http://schemas.microsoft.com/office/drawing/2014/main" val="3588864452"/>
                    </a:ext>
                  </a:extLst>
                </a:gridCol>
              </a:tblGrid>
              <a:tr h="38148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Obciążenie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64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dirty="0"/>
                        <a:t>Obciążenie pochodzące od ciężaru człowieka i ciężaru – we współrzędnych środka haka</a:t>
                      </a:r>
                    </a:p>
                    <a:p>
                      <a:pPr marL="285750" indent="-285750">
                        <a:lnSpc>
                          <a:spcPts val="264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dirty="0"/>
                        <a:t>Obciążenie zdefiniować jako siłę przyłożoną i rozłożoną za pomocą RBE3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7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Utwierdzenie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Podparcie w miejscach mocowania do podłoża (Kierunek pionowy, w śrubach wszystkie DOF)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2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Wielkość elementu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Wg. tabeli indywidualnej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Materiał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Wg. tabeli indywidualne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Typ analizy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Analiza statyczna – </a:t>
                      </a:r>
                      <a:r>
                        <a:rPr lang="pl-PL" b="1" dirty="0"/>
                        <a:t>nieliniowa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85550"/>
                  </a:ext>
                </a:extLst>
              </a:tr>
            </a:tbl>
          </a:graphicData>
        </a:graphic>
      </p:graphicFrame>
      <p:sp>
        <p:nvSpPr>
          <p:cNvPr id="11" name="Podtytuł 2">
            <a:extLst>
              <a:ext uri="{FF2B5EF4-FFF2-40B4-BE49-F238E27FC236}">
                <a16:creationId xmlns:a16="http://schemas.microsoft.com/office/drawing/2014/main" id="{48F367B0-4234-1C8C-A2C8-FAB80383A248}"/>
              </a:ext>
            </a:extLst>
          </p:cNvPr>
          <p:cNvSpPr txBox="1">
            <a:spLocks/>
          </p:cNvSpPr>
          <p:nvPr/>
        </p:nvSpPr>
        <p:spPr>
          <a:xfrm>
            <a:off x="191344" y="4735882"/>
            <a:ext cx="11521280" cy="1529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Wytyczne do wyników: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Przedstawić maksymalne </a:t>
            </a:r>
            <a:r>
              <a:rPr lang="pl-PL" sz="1800" b="1" dirty="0"/>
              <a:t>przemieszczenie</a:t>
            </a:r>
            <a:r>
              <a:rPr lang="pl-PL" sz="1800" dirty="0"/>
              <a:t> konstrukcji, maksymalne </a:t>
            </a:r>
            <a:r>
              <a:rPr lang="pl-PL" sz="1800" b="1" dirty="0"/>
              <a:t>naprężenia</a:t>
            </a:r>
            <a:r>
              <a:rPr lang="pl-PL" sz="1800" dirty="0"/>
              <a:t> oraz </a:t>
            </a:r>
            <a:r>
              <a:rPr lang="pl-PL" sz="1800" b="1" dirty="0"/>
              <a:t>odkształcenia</a:t>
            </a:r>
            <a:r>
              <a:rPr lang="pl-PL" sz="1800" dirty="0"/>
              <a:t> w elementach  konstrukcyjnych oraz w śrubach.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Przedstawić </a:t>
            </a:r>
            <a:r>
              <a:rPr lang="pl-PL" sz="1800" b="1" dirty="0"/>
              <a:t>współczynnik</a:t>
            </a:r>
            <a:r>
              <a:rPr lang="pl-PL" sz="1800" dirty="0"/>
              <a:t> </a:t>
            </a:r>
            <a:r>
              <a:rPr lang="pl-PL" sz="1800" b="1" dirty="0"/>
              <a:t>bezpieczeństwa</a:t>
            </a:r>
            <a:r>
              <a:rPr lang="pl-PL" sz="1800" dirty="0"/>
              <a:t> konstrukcji obliczony dla przyjętego materiału. </a:t>
            </a:r>
          </a:p>
          <a:p>
            <a:pPr algn="l">
              <a:lnSpc>
                <a:spcPct val="110000"/>
              </a:lnSpc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28996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B676959-DF40-2FCC-2B15-A63D7F82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0"/>
          <a:stretch/>
        </p:blipFill>
        <p:spPr>
          <a:xfrm>
            <a:off x="3844901" y="1108049"/>
            <a:ext cx="4285375" cy="5129230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4</a:t>
            </a:fld>
            <a:endParaRPr lang="pl-PL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990C8F4-2EF6-5FD3-393C-D5173CDEC2F5}"/>
              </a:ext>
            </a:extLst>
          </p:cNvPr>
          <p:cNvCxnSpPr>
            <a:cxnSpLocks/>
          </p:cNvCxnSpPr>
          <p:nvPr/>
        </p:nvCxnSpPr>
        <p:spPr>
          <a:xfrm flipV="1">
            <a:off x="3344010" y="3435744"/>
            <a:ext cx="1700031" cy="8798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D0AB6CD-C478-DDE6-295E-EE936F41CE57}"/>
              </a:ext>
            </a:extLst>
          </p:cNvPr>
          <p:cNvSpPr txBox="1"/>
          <p:nvPr/>
        </p:nvSpPr>
        <p:spPr>
          <a:xfrm>
            <a:off x="241835" y="1869011"/>
            <a:ext cx="270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Punkt Masowy: 60 kg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04FCAA3-06ED-73DE-3E93-654062784E19}"/>
              </a:ext>
            </a:extLst>
          </p:cNvPr>
          <p:cNvCxnSpPr>
            <a:cxnSpLocks/>
          </p:cNvCxnSpPr>
          <p:nvPr/>
        </p:nvCxnSpPr>
        <p:spPr>
          <a:xfrm>
            <a:off x="2707870" y="2063193"/>
            <a:ext cx="1403212" cy="178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C3D03E43-D0EF-182B-6E4D-4D350ACE5319}"/>
              </a:ext>
            </a:extLst>
          </p:cNvPr>
          <p:cNvCxnSpPr>
            <a:cxnSpLocks/>
          </p:cNvCxnSpPr>
          <p:nvPr/>
        </p:nvCxnSpPr>
        <p:spPr>
          <a:xfrm flipH="1">
            <a:off x="5326171" y="1457640"/>
            <a:ext cx="2034087" cy="1467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4A47F6D-0951-113A-57D6-364A4E7A11A5}"/>
              </a:ext>
            </a:extLst>
          </p:cNvPr>
          <p:cNvSpPr txBox="1"/>
          <p:nvPr/>
        </p:nvSpPr>
        <p:spPr>
          <a:xfrm>
            <a:off x="227451" y="4341205"/>
            <a:ext cx="2727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Połączenia śrubowe tam, gdzie mamy otwory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7EC4C3F0-2953-E871-02AE-FB97E7F6CF27}"/>
              </a:ext>
            </a:extLst>
          </p:cNvPr>
          <p:cNvSpPr txBox="1"/>
          <p:nvPr/>
        </p:nvSpPr>
        <p:spPr>
          <a:xfrm>
            <a:off x="6617410" y="1221381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Spawamy</a:t>
            </a:r>
            <a:endParaRPr kumimoji="0" lang="pl-PL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3C8BC8B-E741-6065-0D38-A0E79BD0AF1D}"/>
              </a:ext>
            </a:extLst>
          </p:cNvPr>
          <p:cNvSpPr txBox="1"/>
          <p:nvPr/>
        </p:nvSpPr>
        <p:spPr>
          <a:xfrm>
            <a:off x="8545288" y="2720149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Barierki pomijamy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7E6D3B1A-B510-31AB-C8DA-5B5195830D81}"/>
              </a:ext>
            </a:extLst>
          </p:cNvPr>
          <p:cNvCxnSpPr>
            <a:cxnSpLocks/>
          </p:cNvCxnSpPr>
          <p:nvPr/>
        </p:nvCxnSpPr>
        <p:spPr>
          <a:xfrm flipV="1">
            <a:off x="2806376" y="4399303"/>
            <a:ext cx="1668462" cy="325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DA6D9BE6-ED34-BFE9-FF45-2A381434ADDB}"/>
              </a:ext>
            </a:extLst>
          </p:cNvPr>
          <p:cNvCxnSpPr>
            <a:cxnSpLocks/>
          </p:cNvCxnSpPr>
          <p:nvPr/>
        </p:nvCxnSpPr>
        <p:spPr>
          <a:xfrm flipV="1">
            <a:off x="2065911" y="5260876"/>
            <a:ext cx="2174377" cy="204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F4C3A9E-B488-6BB3-011C-F9682DCE4799}"/>
              </a:ext>
            </a:extLst>
          </p:cNvPr>
          <p:cNvSpPr txBox="1"/>
          <p:nvPr/>
        </p:nvSpPr>
        <p:spPr>
          <a:xfrm>
            <a:off x="-64594" y="5328775"/>
            <a:ext cx="269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Profile jako 2D</a:t>
            </a:r>
            <a:endParaRPr kumimoji="0" lang="pl-PL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1AE1AE84-4899-A674-EBC3-F3F478C31DB8}"/>
              </a:ext>
            </a:extLst>
          </p:cNvPr>
          <p:cNvCxnSpPr>
            <a:cxnSpLocks/>
          </p:cNvCxnSpPr>
          <p:nvPr/>
        </p:nvCxnSpPr>
        <p:spPr>
          <a:xfrm flipH="1">
            <a:off x="7592482" y="3068470"/>
            <a:ext cx="1620591" cy="54755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D7C94CFB-92F7-EAB1-D4A2-555F662657CB}"/>
              </a:ext>
            </a:extLst>
          </p:cNvPr>
          <p:cNvCxnSpPr>
            <a:cxnSpLocks/>
          </p:cNvCxnSpPr>
          <p:nvPr/>
        </p:nvCxnSpPr>
        <p:spPr>
          <a:xfrm flipH="1" flipV="1">
            <a:off x="5837634" y="1337639"/>
            <a:ext cx="1589445" cy="1083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52499910-882B-6D02-1ACE-6F0DC340AF12}"/>
              </a:ext>
            </a:extLst>
          </p:cNvPr>
          <p:cNvCxnSpPr>
            <a:cxnSpLocks/>
          </p:cNvCxnSpPr>
          <p:nvPr/>
        </p:nvCxnSpPr>
        <p:spPr>
          <a:xfrm flipH="1">
            <a:off x="4900532" y="1436482"/>
            <a:ext cx="2526547" cy="3540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75C012BD-E5F3-2F5D-17C6-5F74EE2AB581}"/>
              </a:ext>
            </a:extLst>
          </p:cNvPr>
          <p:cNvCxnSpPr>
            <a:cxnSpLocks/>
          </p:cNvCxnSpPr>
          <p:nvPr/>
        </p:nvCxnSpPr>
        <p:spPr>
          <a:xfrm flipH="1">
            <a:off x="7627103" y="3875681"/>
            <a:ext cx="1640204" cy="36244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7D62F60C-32B9-936F-C79C-8FD70F5548F0}"/>
              </a:ext>
            </a:extLst>
          </p:cNvPr>
          <p:cNvSpPr txBox="1"/>
          <p:nvPr/>
        </p:nvSpPr>
        <p:spPr>
          <a:xfrm>
            <a:off x="8832304" y="3701599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Blachy pomijamy</a:t>
            </a:r>
            <a:endParaRPr kumimoji="0" lang="pl-PL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97145-04EB-555A-C0A7-4D9EEF1E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A0EF4E4-3D08-EE83-0FFC-63C487F6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39" t="4209" r="40986" b="2618"/>
          <a:stretch/>
        </p:blipFill>
        <p:spPr>
          <a:xfrm>
            <a:off x="6960096" y="945064"/>
            <a:ext cx="4424248" cy="5222832"/>
          </a:xfrm>
          <a:prstGeom prst="rect">
            <a:avLst/>
          </a:prstGeo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766F6419-958D-9124-D196-7681E38A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4D32CCA3-FBD9-6723-550A-7C56576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5</a:t>
            </a:fld>
            <a:endParaRPr lang="pl-PL" dirty="0"/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B07E60F-9B38-AA4B-D8E3-E56DC3A3284B}"/>
              </a:ext>
            </a:extLst>
          </p:cNvPr>
          <p:cNvCxnSpPr>
            <a:cxnSpLocks/>
          </p:cNvCxnSpPr>
          <p:nvPr/>
        </p:nvCxnSpPr>
        <p:spPr>
          <a:xfrm flipV="1">
            <a:off x="7032104" y="5708758"/>
            <a:ext cx="2174377" cy="204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4E5AE41-6FDA-6DDC-16A0-DD9367CCD14A}"/>
              </a:ext>
            </a:extLst>
          </p:cNvPr>
          <p:cNvSpPr txBox="1"/>
          <p:nvPr/>
        </p:nvSpPr>
        <p:spPr>
          <a:xfrm>
            <a:off x="4812987" y="5532216"/>
            <a:ext cx="2694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Schody jako płaska powierzchnia</a:t>
            </a:r>
            <a:endParaRPr kumimoji="0" lang="pl-PL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7381463-0C4B-EBB4-775A-66E32196C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4077072"/>
            <a:ext cx="3431704" cy="1903298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794BF11-7317-C2FA-942A-E7E4897818D4}"/>
              </a:ext>
            </a:extLst>
          </p:cNvPr>
          <p:cNvCxnSpPr>
            <a:cxnSpLocks/>
          </p:cNvCxnSpPr>
          <p:nvPr/>
        </p:nvCxnSpPr>
        <p:spPr>
          <a:xfrm>
            <a:off x="1702506" y="3740643"/>
            <a:ext cx="348706" cy="12880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731FFF4-D9E1-4A25-A959-8F292AB89E4E}"/>
              </a:ext>
            </a:extLst>
          </p:cNvPr>
          <p:cNvSpPr txBox="1"/>
          <p:nvPr/>
        </p:nvSpPr>
        <p:spPr>
          <a:xfrm>
            <a:off x="428317" y="3332936"/>
            <a:ext cx="269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Śruby 1D</a:t>
            </a:r>
            <a:endParaRPr kumimoji="0" lang="pl-PL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51F439D-0122-959D-7AF8-3136A2EED192}"/>
              </a:ext>
            </a:extLst>
          </p:cNvPr>
          <p:cNvCxnSpPr>
            <a:cxnSpLocks/>
          </p:cNvCxnSpPr>
          <p:nvPr/>
        </p:nvCxnSpPr>
        <p:spPr>
          <a:xfrm>
            <a:off x="1702506" y="3789040"/>
            <a:ext cx="312945" cy="1576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C446463-4E57-759F-6B67-F4E6FE450532}"/>
              </a:ext>
            </a:extLst>
          </p:cNvPr>
          <p:cNvCxnSpPr>
            <a:cxnSpLocks/>
          </p:cNvCxnSpPr>
          <p:nvPr/>
        </p:nvCxnSpPr>
        <p:spPr>
          <a:xfrm>
            <a:off x="1702506" y="3740643"/>
            <a:ext cx="793094" cy="17915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B4E9AA2-5304-9665-BC18-83242FD5D8C6}"/>
              </a:ext>
            </a:extLst>
          </p:cNvPr>
          <p:cNvCxnSpPr>
            <a:cxnSpLocks/>
          </p:cNvCxnSpPr>
          <p:nvPr/>
        </p:nvCxnSpPr>
        <p:spPr>
          <a:xfrm>
            <a:off x="1702506" y="3789040"/>
            <a:ext cx="73014" cy="19090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332E100F-518A-0B82-8CF8-1023A5983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560" y="1013421"/>
            <a:ext cx="2352944" cy="371703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C51367-4C50-AC6C-85DC-996D5ABEEB79}"/>
              </a:ext>
            </a:extLst>
          </p:cNvPr>
          <p:cNvSpPr txBox="1"/>
          <p:nvPr/>
        </p:nvSpPr>
        <p:spPr>
          <a:xfrm>
            <a:off x="1346602" y="2084105"/>
            <a:ext cx="269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Pomijamy</a:t>
            </a:r>
            <a:endParaRPr kumimoji="0" lang="pl-PL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0898FEB-2A25-72BC-FE42-686EEBA94787}"/>
              </a:ext>
            </a:extLst>
          </p:cNvPr>
          <p:cNvCxnSpPr>
            <a:cxnSpLocks/>
          </p:cNvCxnSpPr>
          <p:nvPr/>
        </p:nvCxnSpPr>
        <p:spPr>
          <a:xfrm>
            <a:off x="3265733" y="2277238"/>
            <a:ext cx="1883082" cy="2392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4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340768"/>
            <a:ext cx="11521280" cy="338437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1800" b="1" dirty="0"/>
              <a:t>Proponowane kroki rozwiązania zadania: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Import geometrii, ustawienie w opcjach programu docelowej wielkości elementu oraz tolerancji (0.01)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powierzchni środkowych, pocięcie i połączenie ich w odpowiedni sposób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otworów do montażu dodając </a:t>
            </a:r>
            <a:r>
              <a:rPr lang="pl-PL" sz="1800"/>
              <a:t>Washery</a:t>
            </a:r>
            <a:endParaRPr lang="pl-PL" sz="1800" dirty="0"/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siatki elementów skończonych i sprawdzenie jej jakości.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utwierdzenia i obciążeń w modelu.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Zdefiniowanie „</a:t>
            </a:r>
            <a:r>
              <a:rPr lang="pl-PL" sz="1800" dirty="0" err="1"/>
              <a:t>Properties</a:t>
            </a:r>
            <a:r>
              <a:rPr lang="pl-PL" sz="1800" dirty="0"/>
              <a:t>” i materiałów dla komponentów oraz odpowiednie ich przypisanie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Sprawdzenie modelu za pomocą narzędzia „Model </a:t>
            </a:r>
            <a:r>
              <a:rPr lang="pl-PL" sz="1800" dirty="0" err="1"/>
              <a:t>checker</a:t>
            </a:r>
            <a:r>
              <a:rPr lang="pl-PL" sz="1800" dirty="0"/>
              <a:t> -&gt; </a:t>
            </a:r>
            <a:r>
              <a:rPr lang="pl-PL" sz="1800" dirty="0" err="1"/>
              <a:t>Optistruct</a:t>
            </a:r>
            <a:r>
              <a:rPr lang="pl-PL" sz="1800" dirty="0"/>
              <a:t>”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parametrów analizy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Przeprowadzenie analizy oraz weryfikacja wyników. 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endParaRPr lang="pl-PL" sz="1800" dirty="0"/>
          </a:p>
          <a:p>
            <a:pPr algn="l">
              <a:lnSpc>
                <a:spcPct val="110000"/>
              </a:lnSpc>
            </a:pPr>
            <a:endParaRPr lang="pl-PL" sz="1800" dirty="0"/>
          </a:p>
          <a:p>
            <a:pPr>
              <a:lnSpc>
                <a:spcPct val="110000"/>
              </a:lnSpc>
            </a:pPr>
            <a:r>
              <a:rPr lang="pl-PL" sz="2400" b="1" dirty="0">
                <a:solidFill>
                  <a:srgbClr val="FF0000"/>
                </a:solidFill>
              </a:rPr>
              <a:t>Do sprawozdania należy dołączyć model *.</a:t>
            </a:r>
            <a:r>
              <a:rPr lang="pl-PL" sz="2400" b="1" dirty="0" err="1">
                <a:solidFill>
                  <a:srgbClr val="FF0000"/>
                </a:solidFill>
              </a:rPr>
              <a:t>hm</a:t>
            </a:r>
            <a:r>
              <a:rPr lang="pl-PL" sz="2400" b="1" dirty="0">
                <a:solidFill>
                  <a:srgbClr val="FF0000"/>
                </a:solidFill>
              </a:rPr>
              <a:t> oraz *.</a:t>
            </a:r>
            <a:r>
              <a:rPr lang="pl-PL" sz="2400" b="1" dirty="0" err="1">
                <a:solidFill>
                  <a:srgbClr val="FF0000"/>
                </a:solidFill>
              </a:rPr>
              <a:t>fem</a:t>
            </a:r>
            <a:endParaRPr lang="pl-PL" sz="2400" b="1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endParaRPr lang="pl-PL" sz="1800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81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7</a:t>
            </a:fld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433FA39-EF9A-C77E-8485-9DD97908C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39005"/>
              </p:ext>
            </p:extLst>
          </p:nvPr>
        </p:nvGraphicFramePr>
        <p:xfrm>
          <a:off x="335360" y="1121980"/>
          <a:ext cx="6417387" cy="444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64">
                  <a:extLst>
                    <a:ext uri="{9D8B030D-6E8A-4147-A177-3AD203B41FA5}">
                      <a16:colId xmlns:a16="http://schemas.microsoft.com/office/drawing/2014/main" val="836172242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3524594250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1276172106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23124473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pl-PL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ielkość</a:t>
                      </a:r>
                      <a:r>
                        <a:rPr lang="pl-PL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elementu.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[mm]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 wózka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[kg]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Rodzaj </a:t>
                      </a:r>
                      <a:b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materiału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78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5648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968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142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5793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900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665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104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113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596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119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72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327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021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850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39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66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45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l-PL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3500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56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6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75520" y="260648"/>
            <a:ext cx="7488832" cy="4320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l-PL" sz="2400" b="1" dirty="0"/>
              <a:t>Drzewko modelu i „</a:t>
            </a:r>
            <a:r>
              <a:rPr lang="pl-PL" sz="2400" b="1" dirty="0" err="1"/>
              <a:t>properties</a:t>
            </a:r>
            <a:r>
              <a:rPr lang="pl-PL" sz="2400" b="1" dirty="0"/>
              <a:t>”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9A17CFDE-35D7-3B5C-D396-4DF68AEC6BBB}"/>
              </a:ext>
            </a:extLst>
          </p:cNvPr>
          <p:cNvSpPr txBox="1">
            <a:spLocks/>
          </p:cNvSpPr>
          <p:nvPr/>
        </p:nvSpPr>
        <p:spPr>
          <a:xfrm>
            <a:off x="335360" y="1304211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Przykładowe drzewko złożenia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E9C280E1-E563-E7E9-E023-DA07163709F4}"/>
              </a:ext>
            </a:extLst>
          </p:cNvPr>
          <p:cNvSpPr txBox="1">
            <a:spLocks/>
          </p:cNvSpPr>
          <p:nvPr/>
        </p:nvSpPr>
        <p:spPr>
          <a:xfrm>
            <a:off x="5087888" y="1304211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I odpowiadające im </a:t>
            </a:r>
            <a:r>
              <a:rPr lang="pl-PL" sz="1800" b="1" dirty="0" err="1"/>
              <a:t>propertiesy</a:t>
            </a:r>
            <a:endParaRPr lang="pl-PL" sz="1800" b="1" dirty="0"/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7CB84159-B289-35EF-0038-63C6979C937B}"/>
              </a:ext>
            </a:extLst>
          </p:cNvPr>
          <p:cNvSpPr txBox="1">
            <a:spLocks/>
          </p:cNvSpPr>
          <p:nvPr/>
        </p:nvSpPr>
        <p:spPr>
          <a:xfrm>
            <a:off x="318566" y="5337764"/>
            <a:ext cx="5273378" cy="97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W nazwie 2D_4.0mm_a</a:t>
            </a:r>
          </a:p>
          <a:p>
            <a:pPr algn="l">
              <a:lnSpc>
                <a:spcPct val="110000"/>
              </a:lnSpc>
            </a:pPr>
            <a:r>
              <a:rPr lang="pl-PL" sz="1800" b="1" dirty="0">
                <a:solidFill>
                  <a:srgbClr val="FF0000"/>
                </a:solidFill>
              </a:rPr>
              <a:t>z</a:t>
            </a:r>
            <a:r>
              <a:rPr lang="pl-PL" sz="1800" b="1" dirty="0"/>
              <a:t>amiast „a”, „b”, „c” wpisujemy nazwę komponentu np. „</a:t>
            </a:r>
            <a:r>
              <a:rPr lang="pl-PL" sz="1800" b="1" dirty="0" err="1"/>
              <a:t>porecz</a:t>
            </a:r>
            <a:r>
              <a:rPr lang="pl-PL" sz="1800" b="1" dirty="0"/>
              <a:t>”, „blacha </a:t>
            </a:r>
            <a:r>
              <a:rPr lang="pl-PL" sz="1800" b="1" dirty="0" err="1"/>
              <a:t>mocujaca</a:t>
            </a:r>
            <a:r>
              <a:rPr lang="pl-PL" sz="1800" b="1" dirty="0"/>
              <a:t>” </a:t>
            </a:r>
          </a:p>
          <a:p>
            <a:pPr algn="l">
              <a:lnSpc>
                <a:spcPct val="110000"/>
              </a:lnSpc>
            </a:pPr>
            <a:endParaRPr lang="pl-PL" sz="1800" b="1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6045284-D336-E97A-6253-D3F8DB1B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3" y="1736259"/>
            <a:ext cx="3133725" cy="34861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84408DD-FE1A-9BB8-528B-283884F60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6"/>
          <a:stretch/>
        </p:blipFill>
        <p:spPr>
          <a:xfrm>
            <a:off x="5231904" y="1768654"/>
            <a:ext cx="6096000" cy="3569111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232AA7E8-1843-2C8A-59FB-BBDE209E981F}"/>
              </a:ext>
            </a:extLst>
          </p:cNvPr>
          <p:cNvSpPr/>
          <p:nvPr/>
        </p:nvSpPr>
        <p:spPr>
          <a:xfrm>
            <a:off x="6240016" y="1851615"/>
            <a:ext cx="57606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1C9E1943-EE17-FF09-D0A1-F77D6AA31DDA}"/>
              </a:ext>
            </a:extLst>
          </p:cNvPr>
          <p:cNvSpPr txBox="1">
            <a:spLocks/>
          </p:cNvSpPr>
          <p:nvPr/>
        </p:nvSpPr>
        <p:spPr>
          <a:xfrm>
            <a:off x="5987988" y="5553789"/>
            <a:ext cx="5273378" cy="97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>
                <a:solidFill>
                  <a:srgbClr val="FF0000"/>
                </a:solidFill>
              </a:rPr>
              <a:t>Każdy komponent ma własny </a:t>
            </a:r>
            <a:r>
              <a:rPr lang="pl-PL" sz="1800" b="1" dirty="0" err="1">
                <a:solidFill>
                  <a:srgbClr val="FF0000"/>
                </a:solidFill>
              </a:rPr>
              <a:t>properties</a:t>
            </a:r>
            <a:r>
              <a:rPr lang="pl-PL" sz="1800" b="1" dirty="0">
                <a:solidFill>
                  <a:srgbClr val="FF0000"/>
                </a:solidFill>
              </a:rPr>
              <a:t> – nawet jeśli ma taką samą grubość jak inny komponent!</a:t>
            </a:r>
          </a:p>
        </p:txBody>
      </p:sp>
    </p:spTree>
    <p:extLst>
      <p:ext uri="{BB962C8B-B14F-4D97-AF65-F5344CB8AC3E}">
        <p14:creationId xmlns:p14="http://schemas.microsoft.com/office/powerpoint/2010/main" val="17902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75520" y="260648"/>
            <a:ext cx="7488832" cy="4320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l-PL" sz="2400" b="1" dirty="0"/>
              <a:t>Sprawdzenie jakości siatki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E9C280E1-E563-E7E9-E023-DA07163709F4}"/>
              </a:ext>
            </a:extLst>
          </p:cNvPr>
          <p:cNvSpPr txBox="1">
            <a:spLocks/>
          </p:cNvSpPr>
          <p:nvPr/>
        </p:nvSpPr>
        <p:spPr>
          <a:xfrm>
            <a:off x="191344" y="1196752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Otwarcie narzędzia </a:t>
            </a:r>
            <a:r>
              <a:rPr lang="pl-PL" sz="1800" b="1" dirty="0" err="1"/>
              <a:t>Quality</a:t>
            </a:r>
            <a:r>
              <a:rPr lang="pl-PL" sz="1800" b="1" dirty="0"/>
              <a:t> </a:t>
            </a:r>
            <a:r>
              <a:rPr lang="pl-PL" sz="1800" b="1" dirty="0" err="1"/>
              <a:t>check</a:t>
            </a:r>
            <a:endParaRPr lang="pl-PL" sz="1800" b="1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5E5D2C03-046E-4E2A-F4E2-51F4D68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36259"/>
            <a:ext cx="4915462" cy="3150096"/>
          </a:xfrm>
          <a:prstGeom prst="rect">
            <a:avLst/>
          </a:prstGeom>
        </p:spPr>
      </p:pic>
      <p:sp>
        <p:nvSpPr>
          <p:cNvPr id="20" name="Podtytuł 2">
            <a:extLst>
              <a:ext uri="{FF2B5EF4-FFF2-40B4-BE49-F238E27FC236}">
                <a16:creationId xmlns:a16="http://schemas.microsoft.com/office/drawing/2014/main" id="{8713B752-5BAA-BB73-B21F-87EBABDAE558}"/>
              </a:ext>
            </a:extLst>
          </p:cNvPr>
          <p:cNvSpPr txBox="1">
            <a:spLocks/>
          </p:cNvSpPr>
          <p:nvPr/>
        </p:nvSpPr>
        <p:spPr>
          <a:xfrm>
            <a:off x="5519936" y="1237561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To sprawdzamy</a:t>
            </a:r>
          </a:p>
        </p:txBody>
      </p:sp>
      <p:sp>
        <p:nvSpPr>
          <p:cNvPr id="21" name="Podtytuł 2">
            <a:extLst>
              <a:ext uri="{FF2B5EF4-FFF2-40B4-BE49-F238E27FC236}">
                <a16:creationId xmlns:a16="http://schemas.microsoft.com/office/drawing/2014/main" id="{3C571098-F90B-6A6E-BC3F-6465492BCC73}"/>
              </a:ext>
            </a:extLst>
          </p:cNvPr>
          <p:cNvSpPr txBox="1">
            <a:spLocks/>
          </p:cNvSpPr>
          <p:nvPr/>
        </p:nvSpPr>
        <p:spPr>
          <a:xfrm>
            <a:off x="5663952" y="3032895"/>
            <a:ext cx="6264696" cy="1308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dirty="0"/>
              <a:t>Powyższe parametry obliczą się same, gdy zdefiniujemy w ustawieniach geometrycznych modelu wielkość elementu jaką planujemy przyjąć w analizach. 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(te powyżej są przykładowe)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F524D30A-F6A6-2A01-CA64-599FE4DA7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1736259"/>
            <a:ext cx="6395928" cy="1229986"/>
          </a:xfrm>
          <a:prstGeom prst="rect">
            <a:avLst/>
          </a:prstGeom>
        </p:spPr>
      </p:pic>
      <p:sp>
        <p:nvSpPr>
          <p:cNvPr id="24" name="Prostokąt 23">
            <a:extLst>
              <a:ext uri="{FF2B5EF4-FFF2-40B4-BE49-F238E27FC236}">
                <a16:creationId xmlns:a16="http://schemas.microsoft.com/office/drawing/2014/main" id="{BCFD44A5-A7AA-3847-A346-912DA864A3C6}"/>
              </a:ext>
            </a:extLst>
          </p:cNvPr>
          <p:cNvSpPr/>
          <p:nvPr/>
        </p:nvSpPr>
        <p:spPr>
          <a:xfrm>
            <a:off x="7392144" y="1988840"/>
            <a:ext cx="3240360" cy="977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3772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6af1e9-d714-4a1f-8101-22a504f9622f}" enabled="0" method="" siteId="{e66af1e9-d714-4a1f-8101-22a504f962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520</Words>
  <Application>Microsoft Office PowerPoint</Application>
  <PresentationFormat>Panoramiczny</PresentationFormat>
  <Paragraphs>159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Projekt niestandardowy</vt:lpstr>
      <vt:lpstr>Modelowanie i symulacja nieliniowych zagadnień mechaniki – Laboratorium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Szurgott</dc:creator>
  <cp:lastModifiedBy>Kucewicz Michał</cp:lastModifiedBy>
  <cp:revision>764</cp:revision>
  <dcterms:created xsi:type="dcterms:W3CDTF">2016-04-18T07:37:11Z</dcterms:created>
  <dcterms:modified xsi:type="dcterms:W3CDTF">2025-04-05T11:27:53Z</dcterms:modified>
</cp:coreProperties>
</file>