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handoutMasterIdLst>
    <p:handoutMasterId r:id="rId17"/>
  </p:handoutMasterIdLst>
  <p:sldIdLst>
    <p:sldId id="262" r:id="rId2"/>
    <p:sldId id="278" r:id="rId3"/>
    <p:sldId id="279" r:id="rId4"/>
    <p:sldId id="280" r:id="rId5"/>
    <p:sldId id="283" r:id="rId6"/>
    <p:sldId id="282" r:id="rId7"/>
    <p:sldId id="284" r:id="rId8"/>
    <p:sldId id="285" r:id="rId9"/>
    <p:sldId id="286" r:id="rId10"/>
    <p:sldId id="281" r:id="rId11"/>
    <p:sldId id="267" r:id="rId12"/>
    <p:sldId id="277" r:id="rId13"/>
    <p:sldId id="266" r:id="rId14"/>
    <p:sldId id="265" r:id="rId1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8000"/>
    <a:srgbClr val="0080FF"/>
    <a:srgbClr val="7400FF"/>
    <a:srgbClr val="0000FF"/>
    <a:srgbClr val="FF00FF"/>
    <a:srgbClr val="D3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+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F838B0-474F-4FAA-A2A5-F9AD0D6534ED}" v="8" dt="2025-03-27T06:44:29.547"/>
  </p1510:revLst>
</p1510:revInfo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Styl jasny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Styl jasny 3 — Ak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28" autoAdjust="0"/>
    <p:restoredTop sz="94434" autoAdjust="0"/>
  </p:normalViewPr>
  <p:slideViewPr>
    <p:cSldViewPr>
      <p:cViewPr varScale="1">
        <p:scale>
          <a:sx n="159" d="100"/>
          <a:sy n="159" d="100"/>
        </p:scale>
        <p:origin x="288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29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cewicz Michał" userId="49d0e055-deb6-4dd8-b1f7-d46cd3b0c72f" providerId="ADAL" clId="{E7F838B0-474F-4FAA-A2A5-F9AD0D6534ED}"/>
    <pc:docChg chg="undo custSel modSld">
      <pc:chgData name="Kucewicz Michał" userId="49d0e055-deb6-4dd8-b1f7-d46cd3b0c72f" providerId="ADAL" clId="{E7F838B0-474F-4FAA-A2A5-F9AD0D6534ED}" dt="2025-03-27T06:44:53.586" v="54" actId="207"/>
      <pc:docMkLst>
        <pc:docMk/>
      </pc:docMkLst>
      <pc:sldChg chg="modSp mod">
        <pc:chgData name="Kucewicz Michał" userId="49d0e055-deb6-4dd8-b1f7-d46cd3b0c72f" providerId="ADAL" clId="{E7F838B0-474F-4FAA-A2A5-F9AD0D6534ED}" dt="2025-03-27T06:44:53.586" v="54" actId="207"/>
        <pc:sldMkLst>
          <pc:docMk/>
          <pc:sldMk cId="2310063772" sldId="265"/>
        </pc:sldMkLst>
        <pc:spChg chg="mod">
          <ac:chgData name="Kucewicz Michał" userId="49d0e055-deb6-4dd8-b1f7-d46cd3b0c72f" providerId="ADAL" clId="{E7F838B0-474F-4FAA-A2A5-F9AD0D6534ED}" dt="2025-03-27T06:44:53.586" v="54" actId="207"/>
          <ac:spMkLst>
            <pc:docMk/>
            <pc:sldMk cId="2310063772" sldId="265"/>
            <ac:spMk id="21" creationId="{3C571098-F90B-6A6E-BC3F-6465492BCC73}"/>
          </ac:spMkLst>
        </pc:spChg>
      </pc:sldChg>
      <pc:sldChg chg="modSp mod">
        <pc:chgData name="Kucewicz Michał" userId="49d0e055-deb6-4dd8-b1f7-d46cd3b0c72f" providerId="ADAL" clId="{E7F838B0-474F-4FAA-A2A5-F9AD0D6534ED}" dt="2025-03-27T06:44:29.546" v="53"/>
        <pc:sldMkLst>
          <pc:docMk/>
          <pc:sldMk cId="2519464074" sldId="277"/>
        </pc:sldMkLst>
        <pc:graphicFrameChg chg="mod modGraphic">
          <ac:chgData name="Kucewicz Michał" userId="49d0e055-deb6-4dd8-b1f7-d46cd3b0c72f" providerId="ADAL" clId="{E7F838B0-474F-4FAA-A2A5-F9AD0D6534ED}" dt="2025-03-27T06:44:29.546" v="53"/>
          <ac:graphicFrameMkLst>
            <pc:docMk/>
            <pc:sldMk cId="2519464074" sldId="277"/>
            <ac:graphicFrameMk id="5" creationId="{4433FA39-EF9A-C77E-8485-9DD97908C48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8F9557-2608-492F-9BFE-421C6C7B4D07}" type="slidenum">
              <a:rPr lang="pl-PL" smtClean="0"/>
              <a:t>‹#›</a:t>
            </a:fld>
            <a:endParaRPr lang="pl-PL"/>
          </a:p>
        </p:txBody>
      </p:sp>
      <p:sp>
        <p:nvSpPr>
          <p:cNvPr id="6" name="Symbol zastępczy nagłówka 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189079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8CADF1-E3E9-4AC2-8FD2-4D0CAF0E93F3}" type="datetimeFigureOut">
              <a:rPr lang="pl-PL" smtClean="0"/>
              <a:t>05.04.2025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AFF70-4E2C-4640-9A2B-F61EFD6F1E38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728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128734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23096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50323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4893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41685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49205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8460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849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9515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FFF9-BD5C-7414-4FFF-A33846D7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A1896CB-B6CE-48A6-3FCD-92082BA9B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38A2EA5-6405-C284-2B98-D595835D2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605990F-C34B-2943-E1DD-9EFD9F6557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08724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C413-AC8A-E00E-0633-1C77BD17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F121DF61-881F-BFDA-4BF9-C9ED41C4F3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197C6487-9907-0678-0497-89493D977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799ADA-AC4F-68C5-0988-CA45CBBC09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180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3E765-2638-21AC-D073-75C9E896D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7AAAE234-F83D-89D2-D27A-09C38713EA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C84695DF-F298-BCF7-ABEE-5B33DF26C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9463881-9F0C-29A8-039B-53259C5BB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6893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CB484-0F85-8869-8C7A-705A8EE1B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26E5F0D4-9396-DECB-46C6-535B0DF23F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EDDB7B9E-1CF1-E11F-E612-26ABF7BDC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66BEAA0-552F-1EAF-DCF3-B005016A6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572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D2F7A-7FB7-0B6A-ED0E-A8031550E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F5412D5-7C6A-9A2E-9AD8-83A7FFC2B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0BB4921-C850-D1B5-CAE7-6585F30FE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451B098-09C4-1203-AC36-E006EE41EB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7AFF70-4E2C-4640-9A2B-F61EFD6F1E38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7974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 główn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5389" y="1122364"/>
            <a:ext cx="11041227" cy="3386756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75389" y="4509120"/>
            <a:ext cx="11041227" cy="1656184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3071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75389" y="1122367"/>
            <a:ext cx="11041227" cy="2667099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75389" y="3861470"/>
            <a:ext cx="11041227" cy="2303834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4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 dirty="0"/>
              <a:t>Kliknij, aby edytować styl wzorca podtytułu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129686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53600" y="1484784"/>
            <a:ext cx="11895061" cy="4752528"/>
          </a:xfrm>
        </p:spPr>
        <p:txBody>
          <a:bodyPr/>
          <a:lstStyle>
            <a:lvl1pPr marL="360000" indent="-360000">
              <a:defRPr sz="2600"/>
            </a:lvl1pPr>
            <a:lvl2pPr marL="684000" indent="-324000" algn="just">
              <a:lnSpc>
                <a:spcPct val="100000"/>
              </a:lnSpc>
              <a:spcBef>
                <a:spcPts val="300"/>
              </a:spcBef>
              <a:tabLst/>
              <a:defRPr sz="2400"/>
            </a:lvl2pPr>
            <a:lvl3pPr marL="972000" indent="-288000">
              <a:spcBef>
                <a:spcPts val="600"/>
              </a:spcBef>
              <a:buFont typeface="Wingdings" panose="05000000000000000000" pitchFamily="2" charset="2"/>
              <a:buChar char="ü"/>
              <a:defRPr sz="2000"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8364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pis tre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Font typeface="+mj-lt"/>
              <a:buAutoNum type="arabicPeriod"/>
              <a:defRPr/>
            </a:lvl1pPr>
            <a:lvl2pPr marL="542925" indent="-320675" algn="just">
              <a:buFont typeface="+mj-lt"/>
              <a:buAutoNum type="alphaLcPeriod"/>
              <a:defRPr/>
            </a:lvl2pPr>
            <a:lvl3pPr marL="901700" indent="-287338">
              <a:defRPr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52385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151308"/>
          </a:xfrm>
        </p:spPr>
        <p:txBody>
          <a:bodyPr anchor="ctr" anchorCtr="0">
            <a:normAutofit/>
          </a:bodyPr>
          <a:lstStyle>
            <a:lvl1pPr algn="ctr">
              <a:defRPr sz="4800"/>
            </a:lvl1pPr>
          </a:lstStyle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 hasCustomPrompt="1"/>
          </p:nvPr>
        </p:nvSpPr>
        <p:spPr>
          <a:xfrm>
            <a:off x="831851" y="3938345"/>
            <a:ext cx="10515600" cy="2151308"/>
          </a:xfrm>
        </p:spPr>
        <p:txBody>
          <a:bodyPr anchor="t" anchorCtr="0">
            <a:normAutofit/>
          </a:bodyPr>
          <a:lstStyle>
            <a:lvl1pPr marL="0" indent="0" algn="ctr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7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310444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6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412789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ymbol zastępczy numeru slajdu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‹#›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</p:spTree>
    <p:extLst>
      <p:ext uri="{BB962C8B-B14F-4D97-AF65-F5344CB8AC3E}">
        <p14:creationId xmlns:p14="http://schemas.microsoft.com/office/powerpoint/2010/main" val="277001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tif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tif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6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" y="6316945"/>
            <a:ext cx="12193200" cy="541055"/>
          </a:xfrm>
          <a:prstGeom prst="rect">
            <a:avLst/>
          </a:prstGeom>
        </p:spPr>
      </p:pic>
      <p:pic>
        <p:nvPicPr>
          <p:cNvPr id="8" name="Obraz 7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4138"/>
            <a:ext cx="12192000" cy="251460"/>
          </a:xfrm>
          <a:prstGeom prst="rect">
            <a:avLst/>
          </a:prstGeom>
        </p:spPr>
      </p:pic>
      <p:pic>
        <p:nvPicPr>
          <p:cNvPr id="9" name="Obraz 8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00" y="-880"/>
            <a:ext cx="1620982" cy="972589"/>
          </a:xfrm>
          <a:prstGeom prst="rect">
            <a:avLst/>
          </a:prstGeom>
        </p:spPr>
      </p:pic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2927648" y="864933"/>
            <a:ext cx="912101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53600" y="1484785"/>
            <a:ext cx="11895061" cy="47633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695733" y="6407086"/>
            <a:ext cx="5856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pPr algn="ctr"/>
            <a:r>
              <a:rPr lang="pl-PL" dirty="0"/>
              <a:t>0. Wprowadzenie - Nieliniowości w MES</a:t>
            </a: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9639136" y="6407086"/>
            <a:ext cx="6948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C814753-376F-479F-8E6E-71F1BFD1CD89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1026" name="Picture 2" descr="Naglowek Wiekszy WymiarWME"/>
          <p:cNvPicPr>
            <a:picLocks noChangeAspect="1" noChangeArrowheads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4" t="37454" r="6633" b="36560"/>
          <a:stretch/>
        </p:blipFill>
        <p:spPr bwMode="auto">
          <a:xfrm>
            <a:off x="9281266" y="116632"/>
            <a:ext cx="2736599" cy="649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1297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1" r:id="rId2"/>
    <p:sldLayoutId id="2147483652" r:id="rId3"/>
    <p:sldLayoutId id="2147483659" r:id="rId4"/>
    <p:sldLayoutId id="2147483653" r:id="rId5"/>
    <p:sldLayoutId id="2147483656" r:id="rId6"/>
    <p:sldLayoutId id="2147483657" r:id="rId7"/>
  </p:sldLayoutIdLst>
  <p:hf hd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just" defTabSz="914400" rtl="0" eaLnBrk="1" latinLnBrk="0" hangingPunct="1">
        <a:lnSpc>
          <a:spcPct val="114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4000" indent="-324000" algn="just" defTabSz="914400" rtl="0" eaLnBrk="1" latinLnBrk="0" hangingPunct="1">
        <a:lnSpc>
          <a:spcPct val="110000"/>
        </a:lnSpc>
        <a:spcBef>
          <a:spcPts val="6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2000" indent="-288000" algn="just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3150" indent="-228600" algn="just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1925" indent="-228600" algn="just" defTabSz="914400" rtl="0" eaLnBrk="1" latinLnBrk="0" hangingPunct="1">
        <a:lnSpc>
          <a:spcPct val="114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94E2AF7B-8083-7CA7-2449-2E107FEAA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064" y="1700808"/>
            <a:ext cx="5273877" cy="4000872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59" y="1340768"/>
            <a:ext cx="7992889" cy="4248472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endParaRPr lang="pl-PL" sz="1800" dirty="0"/>
          </a:p>
          <a:p>
            <a:pPr algn="l">
              <a:lnSpc>
                <a:spcPct val="110000"/>
              </a:lnSpc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Przewidywany czas – </a:t>
            </a:r>
            <a:r>
              <a:rPr lang="pl-PL" sz="1800" b="1" dirty="0"/>
              <a:t>20 godzin</a:t>
            </a:r>
            <a:r>
              <a:rPr lang="pl-PL" sz="1800" dirty="0"/>
              <a:t>.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Cel zadania – sprawdzenie konstrukcji windy dla wózków inwalidzkich pod kątem wytrzymałościowym oraz określenie </a:t>
            </a:r>
            <a:r>
              <a:rPr lang="pl-PL" sz="1800" b="1" dirty="0"/>
              <a:t>współczynnika bezpieczeństwa </a:t>
            </a:r>
            <a:r>
              <a:rPr lang="pl-PL" sz="1800" dirty="0"/>
              <a:t>dla konstrukcji – dla zaproponowanego materiału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pl-PL" sz="1800" dirty="0"/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Decyzję w jaki sposób najlepiej zamodelować chodzik </a:t>
            </a:r>
            <a:r>
              <a:rPr lang="pl-PL" sz="1800" dirty="0">
                <a:solidFill>
                  <a:srgbClr val="FF0000"/>
                </a:solidFill>
              </a:rPr>
              <a:t>należy podjąć </a:t>
            </a:r>
            <a:r>
              <a:rPr lang="pl-PL" sz="1800" dirty="0"/>
              <a:t>na podstawie wiedzy własnej oraz źródeł internetowych: chodzi o to które komponenty będą modelowane 1D, 2D, 3D</a:t>
            </a:r>
            <a:endParaRPr lang="pl-PL" sz="18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32809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0700C537-8F96-A1EC-B04C-7EE575EB0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9009" y="2431520"/>
            <a:ext cx="3922971" cy="3672569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D2552648-5FD1-A6F3-DAEA-5FA5734F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452" y="1684017"/>
            <a:ext cx="4133498" cy="3869658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D0AB6CD-C478-DDE6-295E-EE936F41CE57}"/>
              </a:ext>
            </a:extLst>
          </p:cNvPr>
          <p:cNvSpPr txBox="1"/>
          <p:nvPr/>
        </p:nvSpPr>
        <p:spPr>
          <a:xfrm>
            <a:off x="4675950" y="1262571"/>
            <a:ext cx="5780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Utwierdzamy najniższe fragmenty blachy w osi Z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Tak jakby na czymś leżała i była do tego przynitowana w otworach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F6C1DE6-21B4-366A-1E38-C00C20E5B73D}"/>
              </a:ext>
            </a:extLst>
          </p:cNvPr>
          <p:cNvCxnSpPr>
            <a:cxnSpLocks/>
          </p:cNvCxnSpPr>
          <p:nvPr/>
        </p:nvCxnSpPr>
        <p:spPr>
          <a:xfrm flipH="1" flipV="1">
            <a:off x="2783632" y="3458567"/>
            <a:ext cx="1008112" cy="16184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EAAA4EB-92E0-163A-9E29-B5F41C5C21A3}"/>
              </a:ext>
            </a:extLst>
          </p:cNvPr>
          <p:cNvCxnSpPr>
            <a:cxnSpLocks/>
          </p:cNvCxnSpPr>
          <p:nvPr/>
        </p:nvCxnSpPr>
        <p:spPr>
          <a:xfrm flipH="1" flipV="1">
            <a:off x="1784793" y="3883553"/>
            <a:ext cx="2006951" cy="12030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EEE64E5-B556-257E-B054-35FE6451E9D7}"/>
              </a:ext>
            </a:extLst>
          </p:cNvPr>
          <p:cNvSpPr txBox="1"/>
          <p:nvPr/>
        </p:nvSpPr>
        <p:spPr>
          <a:xfrm>
            <a:off x="3071664" y="5104290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Tu będzie utwierdzenie wszystkie RBE2,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Odbieramy 6 DOF)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408D23E-A536-9C01-7090-44C580575B4E}"/>
              </a:ext>
            </a:extLst>
          </p:cNvPr>
          <p:cNvCxnSpPr>
            <a:cxnSpLocks/>
          </p:cNvCxnSpPr>
          <p:nvPr/>
        </p:nvCxnSpPr>
        <p:spPr>
          <a:xfrm flipH="1" flipV="1">
            <a:off x="3465038" y="3768204"/>
            <a:ext cx="264753" cy="12207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B31C015-DAD1-9E40-277D-5D6BD43F6FD0}"/>
              </a:ext>
            </a:extLst>
          </p:cNvPr>
          <p:cNvCxnSpPr>
            <a:cxnSpLocks/>
          </p:cNvCxnSpPr>
          <p:nvPr/>
        </p:nvCxnSpPr>
        <p:spPr>
          <a:xfrm flipH="1">
            <a:off x="2438362" y="2185901"/>
            <a:ext cx="3225590" cy="1582303"/>
          </a:xfrm>
          <a:prstGeom prst="straightConnector1">
            <a:avLst/>
          </a:prstGeom>
          <a:ln w="28575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9E177CCF-2F13-2167-AF10-DDD1D2CF11D7}"/>
              </a:ext>
            </a:extLst>
          </p:cNvPr>
          <p:cNvCxnSpPr>
            <a:cxnSpLocks/>
          </p:cNvCxnSpPr>
          <p:nvPr/>
        </p:nvCxnSpPr>
        <p:spPr>
          <a:xfrm>
            <a:off x="7248128" y="3768204"/>
            <a:ext cx="2376264" cy="4462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79E077C8-3783-A927-B824-6ACB7D976E76}"/>
              </a:ext>
            </a:extLst>
          </p:cNvPr>
          <p:cNvSpPr txBox="1"/>
          <p:nvPr/>
        </p:nvSpPr>
        <p:spPr>
          <a:xfrm>
            <a:off x="4462625" y="3343833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ZAWIASU NIE MODELUJEMY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9C8B04DB-EFEC-9C96-EE15-AFD185A45862}"/>
              </a:ext>
            </a:extLst>
          </p:cNvPr>
          <p:cNvSpPr txBox="1"/>
          <p:nvPr/>
        </p:nvSpPr>
        <p:spPr>
          <a:xfrm>
            <a:off x="4272992" y="3853839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Tu będzie RBE3 z obciążeniem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(wszystkie 4 zawiasy)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AD7EF322-EB3A-26E0-9178-3A239DB106D7}"/>
              </a:ext>
            </a:extLst>
          </p:cNvPr>
          <p:cNvCxnSpPr>
            <a:cxnSpLocks/>
          </p:cNvCxnSpPr>
          <p:nvPr/>
        </p:nvCxnSpPr>
        <p:spPr>
          <a:xfrm flipV="1">
            <a:off x="7392144" y="3288794"/>
            <a:ext cx="4487305" cy="479410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114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340768"/>
            <a:ext cx="11521280" cy="338437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1800" b="1" dirty="0"/>
              <a:t>Proponowane kroki rozwiązania zadania: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Import geometrii, ustawienie w opcjach programu docelowej wielkości elementu oraz tolerancji (0.01)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powierzchni środkowych, pocięcie i połączenie ich w odpowiedni sposób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otworów do montażu podstawy i rękojeści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siatki elementów skończonych i sprawdzenie jej jakości.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utwierdzenia i obciążeń w modelu.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Zdefiniowanie „</a:t>
            </a:r>
            <a:r>
              <a:rPr lang="pl-PL" sz="1800" dirty="0" err="1"/>
              <a:t>Properties</a:t>
            </a:r>
            <a:r>
              <a:rPr lang="pl-PL" sz="1800" dirty="0"/>
              <a:t>” i materiałów dla komponentów oraz odpowiednie ich przypisanie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Sprawdzenie modelu za pomocą narzędzia „Model </a:t>
            </a:r>
            <a:r>
              <a:rPr lang="pl-PL" sz="1800" dirty="0" err="1"/>
              <a:t>checker</a:t>
            </a:r>
            <a:r>
              <a:rPr lang="pl-PL" sz="1800" dirty="0"/>
              <a:t> -&gt; </a:t>
            </a:r>
            <a:r>
              <a:rPr lang="pl-PL" sz="1800" dirty="0" err="1"/>
              <a:t>Optistruct</a:t>
            </a:r>
            <a:r>
              <a:rPr lang="pl-PL" sz="1800" dirty="0"/>
              <a:t>”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Przygotowanie parametrów analizy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r>
              <a:rPr lang="pl-PL" sz="1800" dirty="0"/>
              <a:t>Przeprowadzenie analizy oraz weryfikacja wyników. </a:t>
            </a:r>
          </a:p>
          <a:p>
            <a:pPr marL="342900" indent="-342900" algn="l">
              <a:lnSpc>
                <a:spcPct val="110000"/>
              </a:lnSpc>
              <a:buAutoNum type="arabicPeriod"/>
            </a:pPr>
            <a:endParaRPr lang="pl-PL" sz="1800" dirty="0"/>
          </a:p>
          <a:p>
            <a:pPr algn="l">
              <a:lnSpc>
                <a:spcPct val="110000"/>
              </a:lnSpc>
            </a:pPr>
            <a:endParaRPr lang="pl-PL" sz="1800" dirty="0"/>
          </a:p>
          <a:p>
            <a:pPr>
              <a:lnSpc>
                <a:spcPct val="110000"/>
              </a:lnSpc>
            </a:pPr>
            <a:r>
              <a:rPr lang="pl-PL" sz="2400" b="1" dirty="0">
                <a:solidFill>
                  <a:srgbClr val="FF0000"/>
                </a:solidFill>
              </a:rPr>
              <a:t>Do sprawozdania należy dołączyć model *.</a:t>
            </a:r>
            <a:r>
              <a:rPr lang="pl-PL" sz="2400" b="1" dirty="0" err="1">
                <a:solidFill>
                  <a:srgbClr val="FF0000"/>
                </a:solidFill>
              </a:rPr>
              <a:t>hm</a:t>
            </a:r>
            <a:r>
              <a:rPr lang="pl-PL" sz="2400" b="1" dirty="0">
                <a:solidFill>
                  <a:srgbClr val="FF0000"/>
                </a:solidFill>
              </a:rPr>
              <a:t> oraz *.</a:t>
            </a:r>
            <a:r>
              <a:rPr lang="pl-PL" sz="2400" b="1" dirty="0" err="1">
                <a:solidFill>
                  <a:srgbClr val="FF0000"/>
                </a:solidFill>
              </a:rPr>
              <a:t>fem</a:t>
            </a:r>
            <a:endParaRPr lang="pl-PL" sz="2400" b="1" dirty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110000"/>
              </a:lnSpc>
              <a:buAutoNum type="arabicPeriod"/>
            </a:pPr>
            <a:endParaRPr lang="pl-PL" sz="1800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938104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12</a:t>
            </a:fld>
            <a:endParaRPr lang="pl-PL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433FA39-EF9A-C77E-8485-9DD97908C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5626286"/>
              </p:ext>
            </p:extLst>
          </p:nvPr>
        </p:nvGraphicFramePr>
        <p:xfrm>
          <a:off x="335360" y="1121980"/>
          <a:ext cx="6417387" cy="51409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0764">
                  <a:extLst>
                    <a:ext uri="{9D8B030D-6E8A-4147-A177-3AD203B41FA5}">
                      <a16:colId xmlns:a16="http://schemas.microsoft.com/office/drawing/2014/main" val="836172242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3524594250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1276172106"/>
                    </a:ext>
                  </a:extLst>
                </a:gridCol>
                <a:gridCol w="1935541">
                  <a:extLst>
                    <a:ext uri="{9D8B030D-6E8A-4147-A177-3AD203B41FA5}">
                      <a16:colId xmlns:a16="http://schemas.microsoft.com/office/drawing/2014/main" val="231244739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Lp</a:t>
                      </a:r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</a:t>
                      </a:r>
                      <a:r>
                        <a:rPr lang="pl-PL" sz="1400" b="1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ielkość</a:t>
                      </a:r>
                      <a:r>
                        <a:rPr lang="pl-PL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elementu.</a:t>
                      </a:r>
                    </a:p>
                    <a:p>
                      <a:pPr algn="ctr" fontAlgn="b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[mm]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Masa wózka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[kg]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Rodzaj </a:t>
                      </a:r>
                      <a:b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materiału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3781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56488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968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1427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5793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0900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556655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8104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11302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175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865969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185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31190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5728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93277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>
                          <a:effectLst/>
                          <a:latin typeface="+mn-lt"/>
                        </a:rPr>
                        <a:t>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56021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225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78506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u="none" strike="noStrike" dirty="0"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260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973961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230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56654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74578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250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145653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32454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Stal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508303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13241" marR="13241" marT="13241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l-PL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Aluminium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80607672"/>
                  </a:ext>
                </a:extLst>
              </a:tr>
            </a:tbl>
          </a:graphicData>
        </a:graphic>
      </p:graphicFrame>
      <p:sp>
        <p:nvSpPr>
          <p:cNvPr id="7" name="pole tekstowe 6">
            <a:extLst>
              <a:ext uri="{FF2B5EF4-FFF2-40B4-BE49-F238E27FC236}">
                <a16:creationId xmlns:a16="http://schemas.microsoft.com/office/drawing/2014/main" id="{5E7EC0BD-BA8B-3DE0-3BFB-C9AF43B97F44}"/>
              </a:ext>
            </a:extLst>
          </p:cNvPr>
          <p:cNvSpPr txBox="1"/>
          <p:nvPr/>
        </p:nvSpPr>
        <p:spPr>
          <a:xfrm>
            <a:off x="9048328" y="1162869"/>
            <a:ext cx="3117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b="1" dirty="0"/>
              <a:t>Dane:</a:t>
            </a:r>
          </a:p>
          <a:p>
            <a:r>
              <a:rPr lang="pl-PL" dirty="0"/>
              <a:t>Numer porządkowy jest </a:t>
            </a:r>
            <a:r>
              <a:rPr lang="pl-PL" b="1" dirty="0"/>
              <a:t>stały</a:t>
            </a:r>
            <a:r>
              <a:rPr lang="pl-PL" dirty="0"/>
              <a:t> dla wszystkich trzech ćwiczeń laboratoryjnych. </a:t>
            </a:r>
          </a:p>
          <a:p>
            <a:endParaRPr lang="pl-PL" dirty="0"/>
          </a:p>
          <a:p>
            <a:r>
              <a:rPr lang="pl-PL" dirty="0"/>
              <a:t>Numer oraz dane muszą być zawarte w treści sprawozdania.</a:t>
            </a:r>
          </a:p>
        </p:txBody>
      </p:sp>
    </p:spTree>
    <p:extLst>
      <p:ext uri="{BB962C8B-B14F-4D97-AF65-F5344CB8AC3E}">
        <p14:creationId xmlns:p14="http://schemas.microsoft.com/office/powerpoint/2010/main" val="251946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75520" y="260648"/>
            <a:ext cx="7488832" cy="4320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l-PL" sz="2400" b="1" dirty="0"/>
              <a:t>Drzewko modelu i „</a:t>
            </a:r>
            <a:r>
              <a:rPr lang="pl-PL" sz="2400" b="1" dirty="0" err="1"/>
              <a:t>properties</a:t>
            </a:r>
            <a:r>
              <a:rPr lang="pl-PL" sz="2400" b="1" dirty="0"/>
              <a:t>”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13</a:t>
            </a:fld>
            <a:endParaRPr lang="pl-PL" dirty="0"/>
          </a:p>
        </p:txBody>
      </p:sp>
      <p:sp>
        <p:nvSpPr>
          <p:cNvPr id="6" name="Podtytuł 2">
            <a:extLst>
              <a:ext uri="{FF2B5EF4-FFF2-40B4-BE49-F238E27FC236}">
                <a16:creationId xmlns:a16="http://schemas.microsoft.com/office/drawing/2014/main" id="{9A17CFDE-35D7-3B5C-D396-4DF68AEC6BBB}"/>
              </a:ext>
            </a:extLst>
          </p:cNvPr>
          <p:cNvSpPr txBox="1">
            <a:spLocks/>
          </p:cNvSpPr>
          <p:nvPr/>
        </p:nvSpPr>
        <p:spPr>
          <a:xfrm>
            <a:off x="335360" y="1304211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Przykładowe drzewko złożenia</a:t>
            </a:r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E9C280E1-E563-E7E9-E023-DA07163709F4}"/>
              </a:ext>
            </a:extLst>
          </p:cNvPr>
          <p:cNvSpPr txBox="1">
            <a:spLocks/>
          </p:cNvSpPr>
          <p:nvPr/>
        </p:nvSpPr>
        <p:spPr>
          <a:xfrm>
            <a:off x="5087888" y="1304211"/>
            <a:ext cx="331236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I odpowiadające im </a:t>
            </a:r>
            <a:r>
              <a:rPr lang="pl-PL" sz="1800" b="1" dirty="0" err="1"/>
              <a:t>propertiesy</a:t>
            </a:r>
            <a:endParaRPr lang="pl-PL" sz="1800" b="1" dirty="0"/>
          </a:p>
        </p:txBody>
      </p:sp>
      <p:sp>
        <p:nvSpPr>
          <p:cNvPr id="9" name="Podtytuł 2">
            <a:extLst>
              <a:ext uri="{FF2B5EF4-FFF2-40B4-BE49-F238E27FC236}">
                <a16:creationId xmlns:a16="http://schemas.microsoft.com/office/drawing/2014/main" id="{7CB84159-B289-35EF-0038-63C6979C937B}"/>
              </a:ext>
            </a:extLst>
          </p:cNvPr>
          <p:cNvSpPr txBox="1">
            <a:spLocks/>
          </p:cNvSpPr>
          <p:nvPr/>
        </p:nvSpPr>
        <p:spPr>
          <a:xfrm>
            <a:off x="318566" y="5337764"/>
            <a:ext cx="5273378" cy="97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W nazwie 2D_4.0mm_a</a:t>
            </a:r>
          </a:p>
          <a:p>
            <a:pPr algn="l">
              <a:lnSpc>
                <a:spcPct val="110000"/>
              </a:lnSpc>
            </a:pPr>
            <a:r>
              <a:rPr lang="pl-PL" sz="1800" b="1" dirty="0">
                <a:solidFill>
                  <a:srgbClr val="FF0000"/>
                </a:solidFill>
              </a:rPr>
              <a:t>z</a:t>
            </a:r>
            <a:r>
              <a:rPr lang="pl-PL" sz="1800" b="1" dirty="0"/>
              <a:t>amiast „a”, „b”, „c” wpisujemy nazwę komponentu np. „</a:t>
            </a:r>
            <a:r>
              <a:rPr lang="pl-PL" sz="1800" b="1" dirty="0" err="1"/>
              <a:t>porecz</a:t>
            </a:r>
            <a:r>
              <a:rPr lang="pl-PL" sz="1800" b="1" dirty="0"/>
              <a:t>”, „blacha </a:t>
            </a:r>
            <a:r>
              <a:rPr lang="pl-PL" sz="1800" b="1" dirty="0" err="1"/>
              <a:t>mocujaca</a:t>
            </a:r>
            <a:r>
              <a:rPr lang="pl-PL" sz="1800" b="1" dirty="0"/>
              <a:t>” </a:t>
            </a:r>
          </a:p>
          <a:p>
            <a:pPr algn="l">
              <a:lnSpc>
                <a:spcPct val="110000"/>
              </a:lnSpc>
            </a:pPr>
            <a:endParaRPr lang="pl-PL" sz="1800" b="1" dirty="0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26045284-D336-E97A-6253-D3F8DB1B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93" y="1736259"/>
            <a:ext cx="3133725" cy="3486150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A84408DD-FE1A-9BB8-528B-283884F6053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896"/>
          <a:stretch/>
        </p:blipFill>
        <p:spPr>
          <a:xfrm>
            <a:off x="5231904" y="1768654"/>
            <a:ext cx="6096000" cy="3569111"/>
          </a:xfrm>
          <a:prstGeom prst="rect">
            <a:avLst/>
          </a:prstGeom>
        </p:spPr>
      </p:pic>
      <p:sp>
        <p:nvSpPr>
          <p:cNvPr id="14" name="Prostokąt 13">
            <a:extLst>
              <a:ext uri="{FF2B5EF4-FFF2-40B4-BE49-F238E27FC236}">
                <a16:creationId xmlns:a16="http://schemas.microsoft.com/office/drawing/2014/main" id="{232AA7E8-1843-2C8A-59FB-BBDE209E981F}"/>
              </a:ext>
            </a:extLst>
          </p:cNvPr>
          <p:cNvSpPr/>
          <p:nvPr/>
        </p:nvSpPr>
        <p:spPr>
          <a:xfrm>
            <a:off x="6240016" y="1851615"/>
            <a:ext cx="576064" cy="4320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odtytuł 2">
            <a:extLst>
              <a:ext uri="{FF2B5EF4-FFF2-40B4-BE49-F238E27FC236}">
                <a16:creationId xmlns:a16="http://schemas.microsoft.com/office/drawing/2014/main" id="{1C9E1943-EE17-FF09-D0A1-F77D6AA31DDA}"/>
              </a:ext>
            </a:extLst>
          </p:cNvPr>
          <p:cNvSpPr txBox="1">
            <a:spLocks/>
          </p:cNvSpPr>
          <p:nvPr/>
        </p:nvSpPr>
        <p:spPr>
          <a:xfrm>
            <a:off x="5987988" y="5553789"/>
            <a:ext cx="5273378" cy="9715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>
                <a:solidFill>
                  <a:srgbClr val="FF0000"/>
                </a:solidFill>
              </a:rPr>
              <a:t>Każdy komponent ma własny </a:t>
            </a:r>
            <a:r>
              <a:rPr lang="pl-PL" sz="1800" b="1" dirty="0" err="1">
                <a:solidFill>
                  <a:srgbClr val="FF0000"/>
                </a:solidFill>
              </a:rPr>
              <a:t>properties</a:t>
            </a:r>
            <a:r>
              <a:rPr lang="pl-PL" sz="1800" b="1" dirty="0">
                <a:solidFill>
                  <a:srgbClr val="FF0000"/>
                </a:solidFill>
              </a:rPr>
              <a:t> – nawet jeśli ma taką samą grubość jak inny komponent!</a:t>
            </a:r>
          </a:p>
        </p:txBody>
      </p:sp>
    </p:spTree>
    <p:extLst>
      <p:ext uri="{BB962C8B-B14F-4D97-AF65-F5344CB8AC3E}">
        <p14:creationId xmlns:p14="http://schemas.microsoft.com/office/powerpoint/2010/main" val="179020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775520" y="260648"/>
            <a:ext cx="7488832" cy="43204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pl-PL" sz="2400" b="1" dirty="0"/>
              <a:t>Sprawdzenie jakości siatki</a:t>
            </a:r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14</a:t>
            </a:fld>
            <a:endParaRPr lang="pl-PL" dirty="0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E9C280E1-E563-E7E9-E023-DA07163709F4}"/>
              </a:ext>
            </a:extLst>
          </p:cNvPr>
          <p:cNvSpPr txBox="1">
            <a:spLocks/>
          </p:cNvSpPr>
          <p:nvPr/>
        </p:nvSpPr>
        <p:spPr>
          <a:xfrm>
            <a:off x="191344" y="1196752"/>
            <a:ext cx="3816424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Otwarcie narzędzia </a:t>
            </a:r>
            <a:r>
              <a:rPr lang="pl-PL" sz="1800" b="1" dirty="0" err="1"/>
              <a:t>Quality</a:t>
            </a:r>
            <a:r>
              <a:rPr lang="pl-PL" sz="1800" b="1" dirty="0"/>
              <a:t> </a:t>
            </a:r>
            <a:r>
              <a:rPr lang="pl-PL" sz="1800" b="1" dirty="0" err="1"/>
              <a:t>check</a:t>
            </a:r>
            <a:endParaRPr lang="pl-PL" sz="1800" b="1" dirty="0"/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5E5D2C03-046E-4E2A-F4E2-51F4D68B3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736259"/>
            <a:ext cx="4915462" cy="3150096"/>
          </a:xfrm>
          <a:prstGeom prst="rect">
            <a:avLst/>
          </a:prstGeom>
        </p:spPr>
      </p:pic>
      <p:sp>
        <p:nvSpPr>
          <p:cNvPr id="20" name="Podtytuł 2">
            <a:extLst>
              <a:ext uri="{FF2B5EF4-FFF2-40B4-BE49-F238E27FC236}">
                <a16:creationId xmlns:a16="http://schemas.microsoft.com/office/drawing/2014/main" id="{8713B752-5BAA-BB73-B21F-87EBABDAE558}"/>
              </a:ext>
            </a:extLst>
          </p:cNvPr>
          <p:cNvSpPr txBox="1">
            <a:spLocks/>
          </p:cNvSpPr>
          <p:nvPr/>
        </p:nvSpPr>
        <p:spPr>
          <a:xfrm>
            <a:off x="5519936" y="1237561"/>
            <a:ext cx="1872208" cy="432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To sprawdzamy</a:t>
            </a:r>
          </a:p>
        </p:txBody>
      </p:sp>
      <p:sp>
        <p:nvSpPr>
          <p:cNvPr id="21" name="Podtytuł 2">
            <a:extLst>
              <a:ext uri="{FF2B5EF4-FFF2-40B4-BE49-F238E27FC236}">
                <a16:creationId xmlns:a16="http://schemas.microsoft.com/office/drawing/2014/main" id="{3C571098-F90B-6A6E-BC3F-6465492BCC73}"/>
              </a:ext>
            </a:extLst>
          </p:cNvPr>
          <p:cNvSpPr txBox="1">
            <a:spLocks/>
          </p:cNvSpPr>
          <p:nvPr/>
        </p:nvSpPr>
        <p:spPr>
          <a:xfrm>
            <a:off x="5663952" y="3032895"/>
            <a:ext cx="6264696" cy="13085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dirty="0"/>
              <a:t>Powyższe parametry obliczą się same, gdy zdefiniujemy w ustawieniach geometrycznych modelu wielkość elementu jaką planujemy przyjąć w analizach. </a:t>
            </a:r>
          </a:p>
          <a:p>
            <a:pPr algn="l">
              <a:lnSpc>
                <a:spcPct val="110000"/>
              </a:lnSpc>
            </a:pPr>
            <a:r>
              <a:rPr lang="pl-PL" sz="1800" dirty="0"/>
              <a:t>(te powyżej są przykładowe)</a:t>
            </a:r>
          </a:p>
        </p:txBody>
      </p:sp>
      <p:pic>
        <p:nvPicPr>
          <p:cNvPr id="23" name="Obraz 22">
            <a:extLst>
              <a:ext uri="{FF2B5EF4-FFF2-40B4-BE49-F238E27FC236}">
                <a16:creationId xmlns:a16="http://schemas.microsoft.com/office/drawing/2014/main" id="{F524D30A-F6A6-2A01-CA64-599FE4DA7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952" y="1736259"/>
            <a:ext cx="6395928" cy="1229986"/>
          </a:xfrm>
          <a:prstGeom prst="rect">
            <a:avLst/>
          </a:prstGeom>
        </p:spPr>
      </p:pic>
      <p:sp>
        <p:nvSpPr>
          <p:cNvPr id="24" name="Prostokąt 23">
            <a:extLst>
              <a:ext uri="{FF2B5EF4-FFF2-40B4-BE49-F238E27FC236}">
                <a16:creationId xmlns:a16="http://schemas.microsoft.com/office/drawing/2014/main" id="{BCFD44A5-A7AA-3847-A346-912DA864A3C6}"/>
              </a:ext>
            </a:extLst>
          </p:cNvPr>
          <p:cNvSpPr/>
          <p:nvPr/>
        </p:nvSpPr>
        <p:spPr>
          <a:xfrm>
            <a:off x="7392144" y="1988840"/>
            <a:ext cx="3240360" cy="9774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063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2</a:t>
            </a:fld>
            <a:endParaRPr lang="pl-PL" dirty="0"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794E2F0-C023-A490-0A39-67847A09B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004271"/>
              </p:ext>
            </p:extLst>
          </p:nvPr>
        </p:nvGraphicFramePr>
        <p:xfrm>
          <a:off x="191344" y="1668303"/>
          <a:ext cx="11521280" cy="254317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283583">
                  <a:extLst>
                    <a:ext uri="{9D8B030D-6E8A-4147-A177-3AD203B41FA5}">
                      <a16:colId xmlns:a16="http://schemas.microsoft.com/office/drawing/2014/main" val="3205077224"/>
                    </a:ext>
                  </a:extLst>
                </a:gridCol>
                <a:gridCol w="8237697">
                  <a:extLst>
                    <a:ext uri="{9D8B030D-6E8A-4147-A177-3AD203B41FA5}">
                      <a16:colId xmlns:a16="http://schemas.microsoft.com/office/drawing/2014/main" val="3588864452"/>
                    </a:ext>
                  </a:extLst>
                </a:gridCol>
              </a:tblGrid>
              <a:tr h="381482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Obciążenie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lnSpc>
                          <a:spcPts val="264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dirty="0"/>
                        <a:t>Obciążenie pochodzące od ciężaru wózka – w środku podłogi windy</a:t>
                      </a:r>
                    </a:p>
                    <a:p>
                      <a:pPr marL="285750" indent="-285750">
                        <a:lnSpc>
                          <a:spcPts val="264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pl-PL" sz="1800" b="0" dirty="0"/>
                        <a:t>Obciążenie zdefiniować jako siłę przyłożoną i rozłożoną za pomocą RBE3 w miejscach łączenia kratki podłogowej z profilami bocznymi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075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Utwierdzenie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Podparcie w miejscach mocowania do pojazdu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725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Wielkość elementu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1"/>
                          </a:solidFill>
                        </a:rPr>
                        <a:t>Wg. tabeli indywidualnej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447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Materiał 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Wg. tabeli indywidualne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389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b="0" dirty="0"/>
                        <a:t>Typ analizy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b="0" dirty="0"/>
                        <a:t>Analiza statyczna – </a:t>
                      </a:r>
                      <a:r>
                        <a:rPr lang="pl-PL" b="1" dirty="0"/>
                        <a:t>liniowa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985550"/>
                  </a:ext>
                </a:extLst>
              </a:tr>
            </a:tbl>
          </a:graphicData>
        </a:graphic>
      </p:graphicFrame>
      <p:sp>
        <p:nvSpPr>
          <p:cNvPr id="11" name="Podtytuł 2">
            <a:extLst>
              <a:ext uri="{FF2B5EF4-FFF2-40B4-BE49-F238E27FC236}">
                <a16:creationId xmlns:a16="http://schemas.microsoft.com/office/drawing/2014/main" id="{48F367B0-4234-1C8C-A2C8-FAB80383A248}"/>
              </a:ext>
            </a:extLst>
          </p:cNvPr>
          <p:cNvSpPr txBox="1">
            <a:spLocks/>
          </p:cNvSpPr>
          <p:nvPr/>
        </p:nvSpPr>
        <p:spPr>
          <a:xfrm>
            <a:off x="191344" y="4735882"/>
            <a:ext cx="11521280" cy="15296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Courier New" panose="02070309020205020404" pitchFamily="49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4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10000"/>
              </a:lnSpc>
            </a:pPr>
            <a:r>
              <a:rPr lang="pl-PL" sz="1800" b="1" dirty="0"/>
              <a:t>Wytyczne do wyników: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Przedstawić maksymalne </a:t>
            </a:r>
            <a:r>
              <a:rPr lang="pl-PL" sz="1800" b="1" dirty="0"/>
              <a:t>przemieszczenie</a:t>
            </a:r>
            <a:r>
              <a:rPr lang="pl-PL" sz="1800" dirty="0"/>
              <a:t> konstrukcji, maksymalne </a:t>
            </a:r>
            <a:r>
              <a:rPr lang="pl-PL" sz="1800" b="1" dirty="0"/>
              <a:t>naprężenia</a:t>
            </a:r>
            <a:r>
              <a:rPr lang="pl-PL" sz="1800" dirty="0"/>
              <a:t> oraz </a:t>
            </a:r>
            <a:r>
              <a:rPr lang="pl-PL" sz="1800" b="1" dirty="0"/>
              <a:t>odkształcenia</a:t>
            </a:r>
            <a:r>
              <a:rPr lang="pl-PL" sz="1800" dirty="0"/>
              <a:t> w elementach  konstrukcyjnych oraz w śrubach. 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pl-PL" sz="1800" dirty="0"/>
              <a:t>Przedstawić </a:t>
            </a:r>
            <a:r>
              <a:rPr lang="pl-PL" sz="1800" b="1" dirty="0"/>
              <a:t>współczynnik</a:t>
            </a:r>
            <a:r>
              <a:rPr lang="pl-PL" sz="1800" dirty="0"/>
              <a:t> </a:t>
            </a:r>
            <a:r>
              <a:rPr lang="pl-PL" sz="1800" b="1" dirty="0"/>
              <a:t>bezpieczeństwa</a:t>
            </a:r>
            <a:r>
              <a:rPr lang="pl-PL" sz="1800" dirty="0"/>
              <a:t> konstrukcji obliczony dla przyjętego materiału. </a:t>
            </a:r>
          </a:p>
          <a:p>
            <a:pPr algn="l">
              <a:lnSpc>
                <a:spcPct val="110000"/>
              </a:lnSpc>
            </a:pPr>
            <a:endParaRPr lang="pl-PL" sz="1800" dirty="0"/>
          </a:p>
        </p:txBody>
      </p:sp>
    </p:spTree>
    <p:extLst>
      <p:ext uri="{BB962C8B-B14F-4D97-AF65-F5344CB8AC3E}">
        <p14:creationId xmlns:p14="http://schemas.microsoft.com/office/powerpoint/2010/main" val="2289965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F38DD871-7FB7-68F0-A346-527B5B6663E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98"/>
          <a:stretch/>
        </p:blipFill>
        <p:spPr>
          <a:xfrm>
            <a:off x="2495600" y="1230356"/>
            <a:ext cx="6867872" cy="5038327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8" name="Symbol zastępczy numeru slajdu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814753-376F-479F-8E6E-71F1BFD1CD89}" type="slidenum">
              <a:rPr lang="pl-PL" smtClean="0"/>
              <a:pPr/>
              <a:t>3</a:t>
            </a:fld>
            <a:endParaRPr lang="pl-PL" dirty="0"/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4A29C09-E8C6-716A-F0AF-F629A236C17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332767"/>
            <a:ext cx="1584176" cy="14171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990C8F4-2EF6-5FD3-393C-D5173CDEC2F5}"/>
              </a:ext>
            </a:extLst>
          </p:cNvPr>
          <p:cNvCxnSpPr>
            <a:cxnSpLocks/>
          </p:cNvCxnSpPr>
          <p:nvPr/>
        </p:nvCxnSpPr>
        <p:spPr>
          <a:xfrm flipV="1">
            <a:off x="3344010" y="3435744"/>
            <a:ext cx="1700031" cy="8798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D0AB6CD-C478-DDE6-295E-EE936F41CE57}"/>
              </a:ext>
            </a:extLst>
          </p:cNvPr>
          <p:cNvSpPr txBox="1"/>
          <p:nvPr/>
        </p:nvSpPr>
        <p:spPr>
          <a:xfrm>
            <a:off x="-148506" y="2618403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Profile modelujemy w 2D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04FCAA3-06ED-73DE-3E93-654062784E19}"/>
              </a:ext>
            </a:extLst>
          </p:cNvPr>
          <p:cNvCxnSpPr>
            <a:cxnSpLocks/>
          </p:cNvCxnSpPr>
          <p:nvPr/>
        </p:nvCxnSpPr>
        <p:spPr>
          <a:xfrm flipV="1">
            <a:off x="3575720" y="2403604"/>
            <a:ext cx="1944216" cy="3775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CB21B022-5C50-9266-DA94-B5DA65DE004D}"/>
              </a:ext>
            </a:extLst>
          </p:cNvPr>
          <p:cNvCxnSpPr>
            <a:cxnSpLocks/>
          </p:cNvCxnSpPr>
          <p:nvPr/>
        </p:nvCxnSpPr>
        <p:spPr>
          <a:xfrm>
            <a:off x="3719736" y="2851613"/>
            <a:ext cx="1371249" cy="28475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C3D03E43-D0EF-182B-6E4D-4D350ACE5319}"/>
              </a:ext>
            </a:extLst>
          </p:cNvPr>
          <p:cNvCxnSpPr>
            <a:cxnSpLocks/>
          </p:cNvCxnSpPr>
          <p:nvPr/>
        </p:nvCxnSpPr>
        <p:spPr>
          <a:xfrm flipV="1">
            <a:off x="3344010" y="2945648"/>
            <a:ext cx="1845996" cy="13699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0E2B8AF9-9A8D-426B-0BE5-FF7674474C57}"/>
              </a:ext>
            </a:extLst>
          </p:cNvPr>
          <p:cNvSpPr txBox="1"/>
          <p:nvPr/>
        </p:nvSpPr>
        <p:spPr>
          <a:xfrm>
            <a:off x="622495" y="4032199"/>
            <a:ext cx="26944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u="sng" dirty="0">
                <a:solidFill>
                  <a:prstClr val="black"/>
                </a:solidFill>
              </a:rPr>
              <a:t>WSZYSTKIE</a:t>
            </a:r>
            <a:r>
              <a:rPr lang="pl-PL" u="sng" dirty="0">
                <a:solidFill>
                  <a:prstClr val="black"/>
                </a:solidFill>
              </a:rPr>
              <a:t> Śruby modelujemy jako 1D z WASHEREM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4A47F6D-0951-113A-57D6-364A4E7A11A5}"/>
              </a:ext>
            </a:extLst>
          </p:cNvPr>
          <p:cNvSpPr txBox="1"/>
          <p:nvPr/>
        </p:nvSpPr>
        <p:spPr>
          <a:xfrm>
            <a:off x="6968445" y="5742931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 err="1">
                <a:solidFill>
                  <a:prstClr val="black"/>
                </a:solidFill>
              </a:rPr>
              <a:t>Rękojeście</a:t>
            </a:r>
            <a:r>
              <a:rPr lang="pl-PL" u="sng" dirty="0">
                <a:solidFill>
                  <a:prstClr val="black"/>
                </a:solidFill>
              </a:rPr>
              <a:t> pomijamy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pole tekstowe 46">
            <a:extLst>
              <a:ext uri="{FF2B5EF4-FFF2-40B4-BE49-F238E27FC236}">
                <a16:creationId xmlns:a16="http://schemas.microsoft.com/office/drawing/2014/main" id="{7EC4C3F0-2953-E871-02AE-FB97E7F6CF27}"/>
              </a:ext>
            </a:extLst>
          </p:cNvPr>
          <p:cNvSpPr txBox="1"/>
          <p:nvPr/>
        </p:nvSpPr>
        <p:spPr>
          <a:xfrm>
            <a:off x="7161419" y="1152415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Pomijamy silnik</a:t>
            </a:r>
            <a:endParaRPr kumimoji="0" lang="pl-PL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BA147347-CE9A-F13E-708E-90FC430B9F6A}"/>
              </a:ext>
            </a:extLst>
          </p:cNvPr>
          <p:cNvCxnSpPr>
            <a:cxnSpLocks/>
          </p:cNvCxnSpPr>
          <p:nvPr/>
        </p:nvCxnSpPr>
        <p:spPr>
          <a:xfrm flipH="1">
            <a:off x="6096000" y="1366916"/>
            <a:ext cx="1584176" cy="278499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8465B488-67CF-2C71-1CAB-3C09B295D3D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7363822" y="3023606"/>
            <a:ext cx="1258765" cy="100996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83C8BC8B-E741-6065-0D38-A0E79BD0AF1D}"/>
              </a:ext>
            </a:extLst>
          </p:cNvPr>
          <p:cNvSpPr txBox="1"/>
          <p:nvPr/>
        </p:nvSpPr>
        <p:spPr>
          <a:xfrm>
            <a:off x="8622587" y="3710405"/>
            <a:ext cx="2727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Siłowniki (w środku) jako element belkowy 1D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7DF5B857-1F6A-7AD1-C8A0-BE084438FE27}"/>
              </a:ext>
            </a:extLst>
          </p:cNvPr>
          <p:cNvCxnSpPr>
            <a:cxnSpLocks/>
          </p:cNvCxnSpPr>
          <p:nvPr/>
        </p:nvCxnSpPr>
        <p:spPr>
          <a:xfrm flipH="1" flipV="1">
            <a:off x="5419767" y="2867510"/>
            <a:ext cx="3202820" cy="1164689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E4C93F0-972C-AC52-10A6-0E216A242B92}"/>
              </a:ext>
            </a:extLst>
          </p:cNvPr>
          <p:cNvCxnSpPr>
            <a:cxnSpLocks/>
          </p:cNvCxnSpPr>
          <p:nvPr/>
        </p:nvCxnSpPr>
        <p:spPr>
          <a:xfrm flipH="1" flipV="1">
            <a:off x="4339971" y="4116190"/>
            <a:ext cx="3252511" cy="16473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7E6D3B1A-B510-31AB-C8DA-5B5195830D81}"/>
              </a:ext>
            </a:extLst>
          </p:cNvPr>
          <p:cNvCxnSpPr>
            <a:cxnSpLocks/>
          </p:cNvCxnSpPr>
          <p:nvPr/>
        </p:nvCxnSpPr>
        <p:spPr>
          <a:xfrm>
            <a:off x="3465341" y="2927248"/>
            <a:ext cx="940019" cy="21141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DA6D9BE6-ED34-BFE9-FF45-2A381434ADDB}"/>
              </a:ext>
            </a:extLst>
          </p:cNvPr>
          <p:cNvCxnSpPr>
            <a:cxnSpLocks/>
          </p:cNvCxnSpPr>
          <p:nvPr/>
        </p:nvCxnSpPr>
        <p:spPr>
          <a:xfrm flipV="1">
            <a:off x="2547909" y="5559319"/>
            <a:ext cx="2174377" cy="2041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F4C3A9E-B488-6BB3-011C-F9682DCE4799}"/>
              </a:ext>
            </a:extLst>
          </p:cNvPr>
          <p:cNvSpPr txBox="1"/>
          <p:nvPr/>
        </p:nvSpPr>
        <p:spPr>
          <a:xfrm>
            <a:off x="258295" y="5199743"/>
            <a:ext cx="26944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b="1" u="sng" dirty="0">
                <a:solidFill>
                  <a:prstClr val="black"/>
                </a:solidFill>
              </a:rPr>
              <a:t>Kratka bez ryflowania JAKO RBE3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4" name="Łącznik prosty ze strzałką 43">
            <a:extLst>
              <a:ext uri="{FF2B5EF4-FFF2-40B4-BE49-F238E27FC236}">
                <a16:creationId xmlns:a16="http://schemas.microsoft.com/office/drawing/2014/main" id="{D45DFEBE-E977-1992-B0D6-766A0355CB79}"/>
              </a:ext>
            </a:extLst>
          </p:cNvPr>
          <p:cNvCxnSpPr>
            <a:cxnSpLocks/>
          </p:cNvCxnSpPr>
          <p:nvPr/>
        </p:nvCxnSpPr>
        <p:spPr>
          <a:xfrm flipH="1">
            <a:off x="4651170" y="5080300"/>
            <a:ext cx="3252511" cy="8862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E6FABFC2-DD2E-72EB-7DF9-899F418CD0A2}"/>
              </a:ext>
            </a:extLst>
          </p:cNvPr>
          <p:cNvCxnSpPr>
            <a:cxnSpLocks/>
          </p:cNvCxnSpPr>
          <p:nvPr/>
        </p:nvCxnSpPr>
        <p:spPr>
          <a:xfrm flipH="1">
            <a:off x="4026856" y="5080300"/>
            <a:ext cx="3876825" cy="7613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pole tekstowe 49">
            <a:extLst>
              <a:ext uri="{FF2B5EF4-FFF2-40B4-BE49-F238E27FC236}">
                <a16:creationId xmlns:a16="http://schemas.microsoft.com/office/drawing/2014/main" id="{05A8F193-8596-AA54-EA3A-C3DB9B472888}"/>
              </a:ext>
            </a:extLst>
          </p:cNvPr>
          <p:cNvSpPr txBox="1"/>
          <p:nvPr/>
        </p:nvSpPr>
        <p:spPr>
          <a:xfrm>
            <a:off x="7629052" y="4891544"/>
            <a:ext cx="2727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Pomijamy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52" name="Łącznik prosty ze strzałką 51">
            <a:extLst>
              <a:ext uri="{FF2B5EF4-FFF2-40B4-BE49-F238E27FC236}">
                <a16:creationId xmlns:a16="http://schemas.microsoft.com/office/drawing/2014/main" id="{1AE1AE84-4899-A674-EBC3-F3F478C31DB8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7001996" y="4033571"/>
            <a:ext cx="1620591" cy="547557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51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8BFF95C7-F477-23E0-E55E-6BE008044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518" y="1159893"/>
            <a:ext cx="4608512" cy="3496113"/>
          </a:xfrm>
          <a:prstGeom prst="rect">
            <a:avLst/>
          </a:prstGeom>
        </p:spPr>
      </p:pic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Wytyczne do modelowania 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D0AB6CD-C478-DDE6-295E-EE936F41CE57}"/>
              </a:ext>
            </a:extLst>
          </p:cNvPr>
          <p:cNvSpPr txBox="1"/>
          <p:nvPr/>
        </p:nvSpPr>
        <p:spPr>
          <a:xfrm>
            <a:off x="6888088" y="5663753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Jeden </a:t>
            </a:r>
            <a:r>
              <a:rPr lang="pl-PL" u="sng" dirty="0" err="1">
                <a:solidFill>
                  <a:prstClr val="black"/>
                </a:solidFill>
              </a:rPr>
              <a:t>shell</a:t>
            </a:r>
            <a:r>
              <a:rPr lang="pl-PL" u="sng" dirty="0">
                <a:solidFill>
                  <a:prstClr val="black"/>
                </a:solidFill>
              </a:rPr>
              <a:t> ale ze wspólną grubością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(suma dwóch blach)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04FCAA3-06ED-73DE-3E93-654062784E19}"/>
              </a:ext>
            </a:extLst>
          </p:cNvPr>
          <p:cNvCxnSpPr>
            <a:cxnSpLocks/>
          </p:cNvCxnSpPr>
          <p:nvPr/>
        </p:nvCxnSpPr>
        <p:spPr>
          <a:xfrm flipV="1">
            <a:off x="8976320" y="3789040"/>
            <a:ext cx="432048" cy="19090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Obraz 11">
            <a:extLst>
              <a:ext uri="{FF2B5EF4-FFF2-40B4-BE49-F238E27FC236}">
                <a16:creationId xmlns:a16="http://schemas.microsoft.com/office/drawing/2014/main" id="{A55BBAA0-D1B0-16C7-BAC4-A81E22C9CD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70" y="1772816"/>
            <a:ext cx="4608513" cy="3496113"/>
          </a:xfrm>
          <a:prstGeom prst="rect">
            <a:avLst/>
          </a:prstGeom>
        </p:spPr>
      </p:pic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5F6C1DE6-21B4-366A-1E38-C00C20E5B73D}"/>
              </a:ext>
            </a:extLst>
          </p:cNvPr>
          <p:cNvCxnSpPr>
            <a:cxnSpLocks/>
          </p:cNvCxnSpPr>
          <p:nvPr/>
        </p:nvCxnSpPr>
        <p:spPr>
          <a:xfrm flipH="1" flipV="1">
            <a:off x="3647729" y="3520872"/>
            <a:ext cx="576063" cy="1420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FEAAA4EB-92E0-163A-9E29-B5F41C5C21A3}"/>
              </a:ext>
            </a:extLst>
          </p:cNvPr>
          <p:cNvCxnSpPr>
            <a:cxnSpLocks/>
          </p:cNvCxnSpPr>
          <p:nvPr/>
        </p:nvCxnSpPr>
        <p:spPr>
          <a:xfrm flipH="1" flipV="1">
            <a:off x="1790425" y="3945858"/>
            <a:ext cx="2400681" cy="995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9EEE64E5-B556-257E-B054-35FE6451E9D7}"/>
              </a:ext>
            </a:extLst>
          </p:cNvPr>
          <p:cNvSpPr txBox="1"/>
          <p:nvPr/>
        </p:nvSpPr>
        <p:spPr>
          <a:xfrm>
            <a:off x="2438362" y="5086642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Tu będzie utwierdzenie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30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96DC4-3B3D-CE90-67B8-A572274B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33CB4359-701B-D253-105F-68944472C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75" r="15521"/>
          <a:stretch/>
        </p:blipFill>
        <p:spPr>
          <a:xfrm>
            <a:off x="5604016" y="980728"/>
            <a:ext cx="6526702" cy="3718970"/>
          </a:xfrm>
          <a:prstGeom prst="rect">
            <a:avLst/>
          </a:prstGeom>
        </p:spPr>
      </p:pic>
      <p:sp>
        <p:nvSpPr>
          <p:cNvPr id="3" name="Podtytuł 2">
            <a:extLst>
              <a:ext uri="{FF2B5EF4-FFF2-40B4-BE49-F238E27FC236}">
                <a16:creationId xmlns:a16="http://schemas.microsoft.com/office/drawing/2014/main" id="{03BB82C5-1E6E-69A5-B29A-6F4A3D6C2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360" y="1159893"/>
            <a:ext cx="11521280" cy="414046"/>
          </a:xfrm>
        </p:spPr>
        <p:txBody>
          <a:bodyPr>
            <a:noAutofit/>
          </a:bodyPr>
          <a:lstStyle/>
          <a:p>
            <a:pPr algn="l">
              <a:lnSpc>
                <a:spcPct val="110000"/>
              </a:lnSpc>
            </a:pPr>
            <a:r>
              <a:rPr lang="pl-PL" sz="2400" b="1" dirty="0"/>
              <a:t>Modelowanie profilu przy platformie</a:t>
            </a:r>
          </a:p>
          <a:p>
            <a:pPr algn="l">
              <a:lnSpc>
                <a:spcPct val="110000"/>
              </a:lnSpc>
            </a:pPr>
            <a:endParaRPr lang="pl-PL" sz="2400" b="1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9C36A6C1-BA57-E333-0582-D308D9D744B0}"/>
              </a:ext>
            </a:extLst>
          </p:cNvPr>
          <p:cNvSpPr txBox="1"/>
          <p:nvPr/>
        </p:nvSpPr>
        <p:spPr>
          <a:xfrm>
            <a:off x="8112224" y="5161286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Spaw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D00EB685-D3CE-58B5-A49C-6A66055AC52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976320" y="3783657"/>
            <a:ext cx="1440160" cy="13776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36728822-95F3-BB9B-FBE7-1F22045E98F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8867367" y="2840213"/>
            <a:ext cx="1549113" cy="23210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Obraz 7">
            <a:extLst>
              <a:ext uri="{FF2B5EF4-FFF2-40B4-BE49-F238E27FC236}">
                <a16:creationId xmlns:a16="http://schemas.microsoft.com/office/drawing/2014/main" id="{8177499F-DB7E-6325-53F6-DD5D59D59C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456"/>
          <a:stretch/>
        </p:blipFill>
        <p:spPr>
          <a:xfrm>
            <a:off x="477775" y="3783657"/>
            <a:ext cx="6842362" cy="247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15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90BC0-A562-2757-AFBE-5C0FE4852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BDBDB443-C8D6-A37A-8F18-136767EE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906"/>
          <a:stretch/>
        </p:blipFill>
        <p:spPr>
          <a:xfrm>
            <a:off x="983432" y="1196752"/>
            <a:ext cx="10225136" cy="495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92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1D8E3-29A3-8D03-5DBB-F163B3FE6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7F35917-C1C6-09EF-A609-4043980FD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52" y="1196752"/>
            <a:ext cx="11277600" cy="426720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D1FFF017-7C52-2559-57EA-ABE3611B74B9}"/>
              </a:ext>
            </a:extLst>
          </p:cNvPr>
          <p:cNvSpPr txBox="1"/>
          <p:nvPr/>
        </p:nvSpPr>
        <p:spPr>
          <a:xfrm>
            <a:off x="1631504" y="5692901"/>
            <a:ext cx="4608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u="sng" dirty="0">
                <a:solidFill>
                  <a:prstClr val="black"/>
                </a:solidFill>
              </a:rPr>
              <a:t>Siłownik z dwóch komponentów o różnych średnicach – zgodnych z modelem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32EC2D2E-5CF4-0B94-8B99-9CD9DD57990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35760" y="2852936"/>
            <a:ext cx="1800200" cy="28399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E90A8EA7-644C-0B6A-CA3A-7A66ECA8CA3F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35760" y="3573016"/>
            <a:ext cx="2160240" cy="211988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984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DE0B9-D90C-00ED-B641-D767AD5F5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F0FD341-3DEA-DE28-E026-9EF3ECC66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2104" y="1340768"/>
            <a:ext cx="4694327" cy="3810330"/>
          </a:xfrm>
          <a:prstGeom prst="rect">
            <a:avLst/>
          </a:prstGeom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EB42191D-D42B-5A3B-B540-547E76F71FA4}"/>
              </a:ext>
            </a:extLst>
          </p:cNvPr>
          <p:cNvSpPr txBox="1"/>
          <p:nvPr/>
        </p:nvSpPr>
        <p:spPr>
          <a:xfrm>
            <a:off x="1631504" y="5692901"/>
            <a:ext cx="4608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Pajączki i śrubki</a:t>
            </a:r>
            <a:endParaRPr kumimoji="0" lang="pl-PL" b="1" i="0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EE35A15-B5D8-21B9-1904-0EBF603B62C9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35760" y="1556792"/>
            <a:ext cx="4608512" cy="41361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F1F09C39-0A68-DDDD-C42F-458C1DEF9000}"/>
              </a:ext>
            </a:extLst>
          </p:cNvPr>
          <p:cNvCxnSpPr>
            <a:cxnSpLocks/>
          </p:cNvCxnSpPr>
          <p:nvPr/>
        </p:nvCxnSpPr>
        <p:spPr>
          <a:xfrm flipV="1">
            <a:off x="3906082" y="2348880"/>
            <a:ext cx="4608512" cy="3344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06F855A6-775B-E117-2168-15BD19CCC7BC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935760" y="4293096"/>
            <a:ext cx="4578834" cy="13998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906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F4CF-DA37-05DB-F0E4-341FE5880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0CB96111-1801-8F90-B9CC-1B72B9361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952" y="1124744"/>
            <a:ext cx="6366882" cy="4824536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A5D7473-5EDC-7CC7-E1DF-1FC111E1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" y="1268760"/>
            <a:ext cx="5397841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25224"/>
      </p:ext>
    </p:extLst>
  </p:cSld>
  <p:clrMapOvr>
    <a:masterClrMapping/>
  </p:clrMapOvr>
</p:sld>
</file>

<file path=ppt/theme/theme1.xml><?xml version="1.0" encoding="utf-8"?>
<a:theme xmlns:a="http://schemas.openxmlformats.org/drawingml/2006/main" name="Projekt niestandardowy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66af1e9-d714-4a1f-8101-22a504f9622f}" enabled="0" method="" siteId="{e66af1e9-d714-4a1f-8101-22a504f9622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18102</TotalTime>
  <Words>589</Words>
  <Application>Microsoft Office PowerPoint</Application>
  <PresentationFormat>Panoramiczny</PresentationFormat>
  <Paragraphs>185</Paragraphs>
  <Slides>14</Slides>
  <Notes>14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Projekt niestandardowy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Piotr Szurgott</dc:creator>
  <cp:lastModifiedBy>Kucewicz Michał</cp:lastModifiedBy>
  <cp:revision>765</cp:revision>
  <dcterms:created xsi:type="dcterms:W3CDTF">2016-04-18T07:37:11Z</dcterms:created>
  <dcterms:modified xsi:type="dcterms:W3CDTF">2025-04-05T14:46:38Z</dcterms:modified>
</cp:coreProperties>
</file>