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58" r:id="rId5"/>
    <p:sldId id="261" r:id="rId6"/>
    <p:sldId id="265" r:id="rId7"/>
    <p:sldId id="267" r:id="rId8"/>
    <p:sldId id="259" r:id="rId9"/>
    <p:sldId id="262" r:id="rId10"/>
    <p:sldId id="263" r:id="rId11"/>
    <p:sldId id="264" r:id="rId12"/>
    <p:sldId id="266" r:id="rId13"/>
    <p:sldId id="270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1" d="100"/>
          <a:sy n="111" d="100"/>
        </p:scale>
        <p:origin x="534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2C284-40F8-45A5-8205-A402A6691B2E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6B47A-8918-4B2A-94E9-BE7B34468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7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7EAA13-8263-4F4A-B61D-C1189E02E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50674C9-3961-4DCE-A750-FD2AB93D4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4CF712-6039-41D0-A822-F05FF885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C067-4617-4C8A-9C39-9B8FCD64881A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48B958-6F38-4AA2-814F-CA4AE365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180E71-CBD2-4442-85C5-76E66909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C5BB-8612-4E27-9C1C-3575DB947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4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078F4B-3A80-4274-A77A-F27310465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0A7ABE-8AFE-4B5F-A9DF-2563DE8C1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068442-3DA2-4B23-9FF9-937A8147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E01B-3C2D-432A-AF69-974364BF86D7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29F423-B794-4B7A-8AD8-13383F4F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287EA4-3EE2-444D-A8A0-7009DDFC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C5BB-8612-4E27-9C1C-3575DB947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09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1A2034-F359-4F18-986A-F5B86AD31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C4B65B-CEF0-4C64-B1B1-371C8F4EF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7A73B5-04F8-45E1-8BEC-D72120C2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776B-8F1D-424B-86BB-402398A8E416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3C1A65-6C84-4940-B425-ED43BF076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CEF871-8D74-4163-B217-EDEB6442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C5BB-8612-4E27-9C1C-3575DB947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55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13AE65-05B8-47D0-9CE1-B2CCBAC5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9A59E5-3076-4039-8F4D-D3FF4F1D7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B0410F-81AF-4178-B947-EF143A656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CD66-74BC-4BED-9504-3095E8B49519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1AB6D8-040C-4B97-8EF3-6EF85DE6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C9C299-9E52-463E-AC81-1593A46E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C5BB-8612-4E27-9C1C-3575DB947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33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B8B2C1-8380-4822-BBCF-1FD400AE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E39172-834F-444E-A0D2-74593B8B5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300247-3218-4E99-A7B6-D9288761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8061-72A7-4FC0-B2FC-F160FE43D3CD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DAB3EC-6BC9-4BF7-868D-252DC11B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2B564E-6232-430B-81D3-C0A54DC8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C5BB-8612-4E27-9C1C-3575DB947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20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CBC042-1ADA-416A-B9F0-5F2C8C70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3DBECA-1AF0-4234-9165-75CCA9B7A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439587-18B5-4211-BAB8-708935801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09EF1C-DD0D-434D-AEF4-633053AB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255-3149-4DB2-A71D-F3593C7CCDA6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E04062-9203-49D3-B22C-B6546400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B78663-3AD7-402F-8009-8A10E5B7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C5BB-8612-4E27-9C1C-3575DB947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88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839F4-B169-443D-A11F-7063B558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BDBE70-E387-4C31-932C-4BA734737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E5E716B-2750-4D07-BC6A-461E27589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C95DC3E-CF80-438E-9A51-38F4373A3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5C3C064-14A9-493D-9BC8-74F492FCE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D789112-EF97-4ACD-8848-2C85DDDA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A7F4-53D5-43F0-A60C-14E5FC4D41AC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314BA78-BF3B-485E-8B53-3E289356A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63FE4ED-1682-4D59-A12F-8304BC87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C5BB-8612-4E27-9C1C-3575DB947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03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0CE59D-365E-412C-9F9B-3F0872D0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3735829-5504-4C5F-8ADB-A74AAC64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D53E-78A3-447B-A73A-7A6BB74270E0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5588E68-5023-4F2E-ACA5-F9F6EAC69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D068FB-F041-4EE5-AEC7-BC521C67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C5BB-8612-4E27-9C1C-3575DB947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08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16A2FD7-E234-499A-BA50-038F7C1C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5DC2-FFD8-4067-BC6C-225B05036DAF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F5ACE76-0798-4770-AB72-231928FF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54C8F3-E1F1-4E24-89BC-6FCED856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C5BB-8612-4E27-9C1C-3575DB947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65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D6B42F-3B60-4ADD-B34B-37DABB2A5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3C2FF9-5EAA-430E-952A-86284ADB6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D6D046B-66B7-463E-ADD2-D9506A309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A67D5E-5153-4ADC-9A49-3367E114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4495-CAFD-4A66-B7B1-2C3B0BB21A93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3F9761-B250-4E4A-841D-539BB7F4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0C071D-D85E-47A0-9F16-E9571BFE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C5BB-8612-4E27-9C1C-3575DB947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65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C0194-8C41-41CF-8D57-8C2C96DF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FB6FE66-4AFE-4F9C-83B9-D33DFABDF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E6F2DF6-A2F4-400D-A560-21A71A78C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66E4B2-4F33-46FA-A8B6-EC2AB632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90D4-0573-482A-BAB9-B4584A3A2505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346583-4DDF-4286-9439-A02871B1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EAD35A-B711-423D-A922-2F44225E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C5BB-8612-4E27-9C1C-3575DB947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97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53A617F-AD55-45FA-9D34-4915F88C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23A0C5-90AB-4343-B411-E6044813E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8AD17B-3F8D-4286-8B61-00870A600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EDBE2-5F09-4AF6-83D8-9D1DFEBAA8DD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B12F77-3035-4715-A758-ABC1DD2F0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0D3A4C-DBDA-4D9C-BFCF-B121E2152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8C5BB-8612-4E27-9C1C-3575DB947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51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5F7CE6-4DE8-4D2F-A52F-98C09D845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9648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b="1" dirty="0"/>
              <a:t>World Happiness Report</a:t>
            </a:r>
            <a:br>
              <a:rPr lang="en-US" altLang="zh-TW" b="1" dirty="0"/>
            </a:br>
            <a:r>
              <a:rPr lang="en-US" altLang="zh-TW" b="1" dirty="0"/>
              <a:t>EDA</a:t>
            </a:r>
            <a:r>
              <a:rPr lang="zh-TW" altLang="en-US" b="1" dirty="0"/>
              <a:t> </a:t>
            </a:r>
            <a:r>
              <a:rPr lang="en-US" altLang="zh-TW" b="1" dirty="0"/>
              <a:t>report</a:t>
            </a:r>
            <a:endParaRPr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9B841D-BE57-4CA2-A5C6-8F6B1F4A7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64845"/>
            <a:ext cx="9144000" cy="1655762"/>
          </a:xfrm>
        </p:spPr>
        <p:txBody>
          <a:bodyPr>
            <a:normAutofit/>
          </a:bodyPr>
          <a:lstStyle/>
          <a:p>
            <a:r>
              <a:rPr lang="zh-TW" altLang="en-US" sz="2000" b="1" dirty="0"/>
              <a:t>報告者</a:t>
            </a:r>
            <a:r>
              <a:rPr lang="en-US" altLang="zh-TW" sz="2000" b="1" dirty="0"/>
              <a:t>:</a:t>
            </a:r>
            <a:r>
              <a:rPr lang="zh-TW" altLang="en-US" sz="2000" b="1" dirty="0"/>
              <a:t> 郭原亨</a:t>
            </a:r>
            <a:endParaRPr lang="en-US" altLang="zh-TW" sz="2000" b="1" dirty="0"/>
          </a:p>
          <a:p>
            <a:r>
              <a:rPr lang="zh-TW" altLang="en-US" sz="2000" b="1" dirty="0"/>
              <a:t>指導老師</a:t>
            </a:r>
            <a:r>
              <a:rPr lang="en-US" altLang="zh-TW" sz="2000" b="1" dirty="0"/>
              <a:t>:</a:t>
            </a:r>
            <a:r>
              <a:rPr lang="zh-TW" altLang="en-US" sz="2000" b="1" dirty="0"/>
              <a:t>黃河銓 副教授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E5D57B-7139-4ACC-A5AB-AEA5DCEC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C5BB-8612-4E27-9C1C-3575DB94733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911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>
            <a:extLst>
              <a:ext uri="{FF2B5EF4-FFF2-40B4-BE49-F238E27FC236}">
                <a16:creationId xmlns:a16="http://schemas.microsoft.com/office/drawing/2014/main" id="{9009DA95-6F9D-4DB9-B757-FFF5B997C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08" y="4604119"/>
            <a:ext cx="3712000" cy="20880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5718DCDE-514F-425D-B5A7-DAD873FFA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8" y="4590459"/>
            <a:ext cx="3712000" cy="20880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109F6824-EA70-4D41-BBD5-0B64C2583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208" y="4590459"/>
            <a:ext cx="3712000" cy="208800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D1F9987A-4CAC-459D-91C2-E459B7475E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8" y="2244484"/>
            <a:ext cx="3712000" cy="20880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B1878A7B-30CC-4298-8C93-CCE1C2088A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08" y="2230824"/>
            <a:ext cx="3712000" cy="208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C9AD49F-F3FE-42BD-85C6-D6A957FE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</a:t>
            </a:r>
            <a:r>
              <a:rPr lang="en-US" altLang="zh-TW" dirty="0"/>
              <a:t>30</a:t>
            </a:r>
            <a:r>
              <a:rPr lang="zh-TW" altLang="en-US" dirty="0"/>
              <a:t>個國家的各項指標視覺化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22555078-0542-4699-AB5B-675D344A2E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208" y="2230824"/>
            <a:ext cx="3712000" cy="208800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AAA5547D-48EC-4792-A716-8951A1FCBC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556679"/>
            <a:ext cx="7396679" cy="648000"/>
          </a:xfrm>
          <a:prstGeom prst="rect">
            <a:avLst/>
          </a:prstGeom>
        </p:spPr>
      </p:pic>
      <p:sp>
        <p:nvSpPr>
          <p:cNvPr id="25" name="投影片編號版面配置區 24">
            <a:extLst>
              <a:ext uri="{FF2B5EF4-FFF2-40B4-BE49-F238E27FC236}">
                <a16:creationId xmlns:a16="http://schemas.microsoft.com/office/drawing/2014/main" id="{F1A3368D-AACB-46EC-9F33-BE3F759D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C5BB-8612-4E27-9C1C-3575DB94733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64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65B54-7D8B-46A8-B325-2DC7FFB8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</a:t>
            </a:r>
            <a:r>
              <a:rPr lang="en-US" altLang="zh-TW" dirty="0"/>
              <a:t>30</a:t>
            </a:r>
            <a:r>
              <a:rPr lang="zh-TW" altLang="en-US" dirty="0"/>
              <a:t>個國家數據比較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1A3B2A-F2E2-4FDE-B502-F41A83531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9D11FA5-FEB1-4F8D-AD78-6F77B658D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27" y="1519094"/>
            <a:ext cx="11057346" cy="4964400"/>
          </a:xfrm>
          <a:prstGeom prst="rect">
            <a:avLst/>
          </a:prstGeom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468F84A1-DB05-4284-99F9-5AF233DD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C5BB-8612-4E27-9C1C-3575DB94733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44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>
            <a:extLst>
              <a:ext uri="{FF2B5EF4-FFF2-40B4-BE49-F238E27FC236}">
                <a16:creationId xmlns:a16="http://schemas.microsoft.com/office/drawing/2014/main" id="{D1F9987A-4CAC-459D-91C2-E459B7475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30208" y="2254854"/>
            <a:ext cx="3712000" cy="208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C9AD49F-F3FE-42BD-85C6-D6A957FE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</a:t>
            </a:r>
            <a:r>
              <a:rPr lang="en-US" altLang="zh-TW" dirty="0"/>
              <a:t>30</a:t>
            </a:r>
            <a:r>
              <a:rPr lang="zh-TW" altLang="en-US" dirty="0"/>
              <a:t>個國家的各項指標視覺化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22555078-0542-4699-AB5B-675D344A2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70208" y="2241194"/>
            <a:ext cx="3712000" cy="20880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5718DCDE-514F-425D-B5A7-DAD873FFA3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30208" y="4600829"/>
            <a:ext cx="3712000" cy="20880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109F6824-EA70-4D41-BBD5-0B64C25830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70208" y="4600829"/>
            <a:ext cx="3712000" cy="20880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B1878A7B-30CC-4298-8C93-CCE1C2088A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208" y="2241194"/>
            <a:ext cx="3712000" cy="208800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9009DA95-6F9D-4DB9-B757-FFF5B997CC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208" y="4614489"/>
            <a:ext cx="3712000" cy="2088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ED150F5-6BEA-4F51-A8CF-78827755351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8592"/>
          <a:stretch/>
        </p:blipFill>
        <p:spPr>
          <a:xfrm>
            <a:off x="838200" y="1501965"/>
            <a:ext cx="8915049" cy="649082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C2B573A-CA62-46DC-B011-A65B1D7D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C5BB-8612-4E27-9C1C-3575DB94733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516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16D49B4-FEF7-4B8B-A8A3-512CBD1DE33D}"/>
              </a:ext>
            </a:extLst>
          </p:cNvPr>
          <p:cNvSpPr/>
          <p:nvPr/>
        </p:nvSpPr>
        <p:spPr>
          <a:xfrm>
            <a:off x="699796" y="1646239"/>
            <a:ext cx="10515600" cy="2718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AB1596D-0722-44FD-9989-0F43BE11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7B90BD-24CB-4F17-8364-8423BBF2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高幸福指數與高人均國內</a:t>
            </a:r>
            <a:r>
              <a:rPr lang="en-US" altLang="zh-TW" dirty="0"/>
              <a:t>GDP</a:t>
            </a:r>
            <a:r>
              <a:rPr lang="zh-TW" altLang="en-US" dirty="0"/>
              <a:t>、預期健康壽命、社會救助、人生抉擇的自由有較大的關聯性。</a:t>
            </a:r>
            <a:endParaRPr lang="en-US" altLang="zh-TW" dirty="0"/>
          </a:p>
          <a:p>
            <a:r>
              <a:rPr lang="zh-TW" altLang="en-US" dirty="0"/>
              <a:t>人均</a:t>
            </a:r>
            <a:r>
              <a:rPr lang="en-US" altLang="zh-TW" dirty="0"/>
              <a:t>GDP</a:t>
            </a:r>
            <a:r>
              <a:rPr lang="zh-TW" altLang="en-US" dirty="0"/>
              <a:t>較高的國家不一定慷慨。</a:t>
            </a:r>
            <a:endParaRPr lang="en-US" altLang="zh-TW" dirty="0"/>
          </a:p>
          <a:p>
            <a:r>
              <a:rPr lang="zh-TW" altLang="en-US" dirty="0"/>
              <a:t>人均</a:t>
            </a:r>
            <a:r>
              <a:rPr lang="en-US" altLang="zh-TW" dirty="0"/>
              <a:t>GDP</a:t>
            </a:r>
            <a:r>
              <a:rPr lang="zh-TW" altLang="en-US" dirty="0"/>
              <a:t>較高的國家的政府不一定較能預防貪腐的狀況。</a:t>
            </a:r>
            <a:endParaRPr lang="en-US" altLang="zh-TW" dirty="0"/>
          </a:p>
          <a:p>
            <a:r>
              <a:rPr lang="zh-TW" altLang="en-US" dirty="0"/>
              <a:t>人均</a:t>
            </a:r>
            <a:r>
              <a:rPr lang="en-US" altLang="zh-TW" dirty="0"/>
              <a:t>GDP</a:t>
            </a:r>
            <a:r>
              <a:rPr lang="zh-TW" altLang="en-US" dirty="0"/>
              <a:t>較高的國家普遍較慷慨。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920854-336A-4C3F-A12D-FF9E0908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C5BB-8612-4E27-9C1C-3575DB94733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146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92ED2F-463E-4B19-A165-50DF7996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C5BB-8612-4E27-9C1C-3575DB94733F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1030" name="Picture 6" descr="Download Thank You Icon | Basic Rounded Filled Style">
            <a:extLst>
              <a:ext uri="{FF2B5EF4-FFF2-40B4-BE49-F238E27FC236}">
                <a16:creationId xmlns:a16="http://schemas.microsoft.com/office/drawing/2014/main" id="{0B186EE6-969A-4085-B915-4D3AB323D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112" y="136525"/>
            <a:ext cx="3208176" cy="320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83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B6A716-3BC2-409A-B61E-8E78E46E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133D90-45D7-4B20-BF51-BBD7C5C68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資料集說明</a:t>
            </a:r>
            <a:endParaRPr lang="en-US" altLang="zh-TW" dirty="0"/>
          </a:p>
          <a:p>
            <a:r>
              <a:rPr lang="zh-TW" altLang="en-US" dirty="0"/>
              <a:t>資料清洗</a:t>
            </a:r>
            <a:endParaRPr lang="en-US" altLang="zh-TW" dirty="0"/>
          </a:p>
          <a:p>
            <a:r>
              <a:rPr lang="zh-TW" altLang="en-US" dirty="0"/>
              <a:t>敘述統計</a:t>
            </a:r>
            <a:endParaRPr lang="en-US" altLang="zh-TW" dirty="0"/>
          </a:p>
          <a:p>
            <a:r>
              <a:rPr lang="zh-TW" altLang="en-US" dirty="0"/>
              <a:t>資料視覺化</a:t>
            </a:r>
            <a:endParaRPr lang="en-US" altLang="zh-TW" dirty="0"/>
          </a:p>
          <a:p>
            <a:pPr lvl="1"/>
            <a:r>
              <a:rPr lang="zh-TW" altLang="en-US" dirty="0"/>
              <a:t>數據分布圖</a:t>
            </a:r>
            <a:endParaRPr lang="en-US" altLang="zh-TW" dirty="0"/>
          </a:p>
          <a:p>
            <a:pPr lvl="1"/>
            <a:r>
              <a:rPr lang="zh-TW" altLang="en-US" dirty="0"/>
              <a:t>數據散佈圖</a:t>
            </a:r>
            <a:endParaRPr lang="en-US" altLang="zh-TW" dirty="0"/>
          </a:p>
          <a:p>
            <a:pPr lvl="1"/>
            <a:r>
              <a:rPr lang="zh-TW" altLang="en-US" dirty="0"/>
              <a:t>相關係數</a:t>
            </a:r>
            <a:endParaRPr lang="en-US" altLang="zh-TW" dirty="0"/>
          </a:p>
          <a:p>
            <a:r>
              <a:rPr lang="zh-TW" altLang="en-US" dirty="0"/>
              <a:t>前、後</a:t>
            </a:r>
            <a:r>
              <a:rPr lang="en-US" altLang="zh-TW" dirty="0"/>
              <a:t>30</a:t>
            </a:r>
            <a:r>
              <a:rPr lang="zh-TW" altLang="en-US" dirty="0"/>
              <a:t>名國家數據比較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C143EE-797F-4B68-B2BA-4DBA3618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C5BB-8612-4E27-9C1C-3575DB94733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22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7082622-F0F9-4B49-9D99-C4D51C79AEE0}"/>
              </a:ext>
            </a:extLst>
          </p:cNvPr>
          <p:cNvSpPr/>
          <p:nvPr/>
        </p:nvSpPr>
        <p:spPr>
          <a:xfrm>
            <a:off x="709127" y="1690688"/>
            <a:ext cx="10644674" cy="275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37009EF-2B1A-4144-8FAB-9940DFA49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3C974B-BFD5-46D2-A96A-504EBE573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資料集</a:t>
            </a:r>
            <a:r>
              <a:rPr lang="en-US" altLang="zh-TW" dirty="0"/>
              <a:t>:</a:t>
            </a:r>
            <a:r>
              <a:rPr lang="zh-TW" altLang="en-US" dirty="0"/>
              <a:t> 世界幸福報告（</a:t>
            </a:r>
            <a:r>
              <a:rPr lang="en-US" altLang="zh-TW" dirty="0"/>
              <a:t>World Happiness Report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為聯合國為衡量幸福的可持續發展方案，於網路出版的國際調查報告。</a:t>
            </a:r>
            <a:endParaRPr lang="en-US" altLang="zh-TW" dirty="0"/>
          </a:p>
          <a:p>
            <a:pPr lvl="1"/>
            <a:r>
              <a:rPr lang="zh-TW" altLang="en-US" dirty="0"/>
              <a:t>國家排名基於</a:t>
            </a:r>
            <a:r>
              <a:rPr lang="en-US" altLang="zh-TW" dirty="0"/>
              <a:t>Happiness score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幸福指數</a:t>
            </a:r>
            <a:r>
              <a:rPr lang="en-US" altLang="zh-TW" dirty="0"/>
              <a:t>)</a:t>
            </a:r>
            <a:r>
              <a:rPr lang="zh-TW" altLang="en-US" dirty="0"/>
              <a:t>，該指數分數介於</a:t>
            </a:r>
            <a:r>
              <a:rPr lang="en-US" altLang="zh-TW" dirty="0"/>
              <a:t>0~10</a:t>
            </a:r>
            <a:r>
              <a:rPr lang="zh-TW" altLang="en-US" dirty="0"/>
              <a:t>分之間，</a:t>
            </a:r>
            <a:r>
              <a:rPr lang="en-US" altLang="zh-TW" dirty="0"/>
              <a:t>10</a:t>
            </a:r>
            <a:r>
              <a:rPr lang="zh-TW" altLang="en-US" dirty="0"/>
              <a:t>分為滿分。</a:t>
            </a:r>
            <a:endParaRPr lang="en-US" altLang="zh-TW" dirty="0"/>
          </a:p>
          <a:p>
            <a:pPr lvl="1"/>
            <a:r>
              <a:rPr lang="en-US" altLang="zh-TW" dirty="0"/>
              <a:t>Happiness score</a:t>
            </a:r>
            <a:r>
              <a:rPr lang="zh-TW" altLang="en-US" dirty="0"/>
              <a:t>主要由六大因素組成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人均國內生產總值、預期健康壽命、社會救助、人生抉擇的自由、免於貪腐程度及慷慨程度。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A6A3F7E-8B6E-4797-B51F-30D181A7A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680" y="4549656"/>
            <a:ext cx="9260639" cy="2066986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911E38-3E5E-473A-8629-C9594EFD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C5BB-8612-4E27-9C1C-3575DB94733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5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79868B6E-A113-4781-82D6-8BD259C19E6E}"/>
              </a:ext>
            </a:extLst>
          </p:cNvPr>
          <p:cNvSpPr/>
          <p:nvPr/>
        </p:nvSpPr>
        <p:spPr>
          <a:xfrm>
            <a:off x="699797" y="1690688"/>
            <a:ext cx="4506685" cy="1753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9AD9B49-54AB-4B6C-9D76-8084E83DC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資料清洗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5AB7CA-5027-41CE-BE9D-920D0B948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檢視資料欄位型別</a:t>
            </a:r>
            <a:endParaRPr lang="en-US" altLang="zh-TW" dirty="0"/>
          </a:p>
          <a:p>
            <a:r>
              <a:rPr lang="zh-TW" altLang="en-US" dirty="0"/>
              <a:t>檢查資料是否有缺失值</a:t>
            </a:r>
            <a:endParaRPr lang="en-US" altLang="zh-TW" dirty="0"/>
          </a:p>
          <a:p>
            <a:r>
              <a:rPr lang="zh-TW" altLang="en-US" dirty="0"/>
              <a:t>移除缺失值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14C0D58-51A7-4B32-82CF-D6423D1A6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194" y="315910"/>
            <a:ext cx="4074239" cy="274955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7EBD7EF-EDA3-4067-8AC9-3E56C3358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31" y="3562345"/>
            <a:ext cx="5469224" cy="274955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A3F4B6F-E9C4-4610-84DE-96C783642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639" y="3562345"/>
            <a:ext cx="3765549" cy="2732713"/>
          </a:xfrm>
          <a:prstGeom prst="rect">
            <a:avLst/>
          </a:prstGeom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B0DD51E7-3BDF-4F5A-ACE2-E271A795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C5BB-8612-4E27-9C1C-3575DB94733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84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90390C-1A1A-451F-A286-5810A58F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敘述統計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5C12037-DC28-4C65-BA4B-3905D5C27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73" y="2356829"/>
            <a:ext cx="11345380" cy="3241537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6A6AB8-2A0F-4205-8688-9FDD48A5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C5BB-8612-4E27-9C1C-3575DB94733F}" type="slidenum">
              <a:rPr lang="zh-TW" altLang="en-US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490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B7E9E1C-D2F6-4639-AAC3-7EC40DFE6D0D}"/>
              </a:ext>
            </a:extLst>
          </p:cNvPr>
          <p:cNvSpPr/>
          <p:nvPr/>
        </p:nvSpPr>
        <p:spPr>
          <a:xfrm>
            <a:off x="653143" y="1529540"/>
            <a:ext cx="11318033" cy="5312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F6177CE-E04D-4372-8BE8-28DCF954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各國於各項指數分佈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64E8A3-1A40-422F-BF5E-783DDEB81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791" y="365124"/>
            <a:ext cx="4601217" cy="9907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9F3C6F9-81ED-4962-8938-708DF1437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98" y="1690688"/>
            <a:ext cx="2575488" cy="257548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D08F7A2-9F6C-40A9-8B5A-A30603CE20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21" y="1690687"/>
            <a:ext cx="2575488" cy="257548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2E468FF-7CB3-4C5C-B738-DDEB5A8E6D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44" y="1690687"/>
            <a:ext cx="2575489" cy="257548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0F1F255-B7A8-4466-AF93-C3FC7E0705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03995"/>
            <a:ext cx="2575488" cy="257548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87F700D-1296-40EA-B03D-E81CD685E5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527" y="4266175"/>
            <a:ext cx="2575489" cy="257548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3602279-16C7-4EA9-A4E1-6DBD6D8A71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44" y="4303995"/>
            <a:ext cx="2574000" cy="25740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34496BEE-8464-401E-9B2A-127B264B7C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761" y="4213731"/>
            <a:ext cx="2581313" cy="2574000"/>
          </a:xfrm>
          <a:prstGeom prst="rect">
            <a:avLst/>
          </a:prstGeom>
        </p:spPr>
      </p:pic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399BE5F7-54E7-4843-B505-ED749C30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C5BB-8612-4E27-9C1C-3575DB94733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959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B90171B-54F1-4879-9EA7-328FC3EA783F}"/>
              </a:ext>
            </a:extLst>
          </p:cNvPr>
          <p:cNvSpPr/>
          <p:nvPr/>
        </p:nvSpPr>
        <p:spPr>
          <a:xfrm>
            <a:off x="709127" y="1690687"/>
            <a:ext cx="4926563" cy="3049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CA4CC1-A36A-44A8-A32A-5EE33C9F775F}"/>
              </a:ext>
            </a:extLst>
          </p:cNvPr>
          <p:cNvSpPr/>
          <p:nvPr/>
        </p:nvSpPr>
        <p:spPr>
          <a:xfrm>
            <a:off x="6298164" y="1529541"/>
            <a:ext cx="5340426" cy="5220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A9123AE-6F6A-4BDE-BC1A-40545FCD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各國各項數據散佈圖</a:t>
            </a:r>
          </a:p>
        </p:txBody>
      </p:sp>
      <p:pic>
        <p:nvPicPr>
          <p:cNvPr id="7" name="內容版面配置區 6" descr="一張含有 文字, 白板 的圖片&#10;&#10;自動產生的描述">
            <a:extLst>
              <a:ext uri="{FF2B5EF4-FFF2-40B4-BE49-F238E27FC236}">
                <a16:creationId xmlns:a16="http://schemas.microsoft.com/office/drawing/2014/main" id="{561D753C-0F4B-48BD-B0E4-2E2B814A7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776" y="1690688"/>
            <a:ext cx="5088497" cy="5059661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061C26A-A517-4BA1-9EB1-CAE5626BB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13885"/>
            <a:ext cx="5696745" cy="866896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645D847E-9663-4A5D-BA44-329707F8DE5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6617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與</a:t>
            </a:r>
            <a:r>
              <a:rPr lang="en-US" altLang="zh-TW" dirty="0"/>
              <a:t>Happiness Score</a:t>
            </a:r>
            <a:r>
              <a:rPr lang="zh-TW" altLang="en-US" dirty="0"/>
              <a:t>有較明顯正相關趨勢的指數為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GDP</a:t>
            </a:r>
            <a:r>
              <a:rPr lang="zh-TW" altLang="en-US" dirty="0"/>
              <a:t> </a:t>
            </a:r>
            <a:r>
              <a:rPr lang="en-US" altLang="zh-TW" dirty="0"/>
              <a:t>per capita</a:t>
            </a:r>
          </a:p>
          <a:p>
            <a:pPr lvl="1"/>
            <a:r>
              <a:rPr lang="en-US" altLang="zh-TW" dirty="0"/>
              <a:t>Social support</a:t>
            </a:r>
          </a:p>
          <a:p>
            <a:pPr lvl="1"/>
            <a:r>
              <a:rPr lang="en-US" altLang="zh-TW" dirty="0"/>
              <a:t>Healthy life expectancy</a:t>
            </a:r>
          </a:p>
          <a:p>
            <a:pPr lvl="1"/>
            <a:r>
              <a:rPr lang="en-US" altLang="zh-TW" dirty="0"/>
              <a:t>Freedom to make life choices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29E1AB1A-0EAA-4121-8A50-14144D90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C5BB-8612-4E27-9C1C-3575DB94733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230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9310348-9602-42E0-8EF6-A27C833E91E3}"/>
              </a:ext>
            </a:extLst>
          </p:cNvPr>
          <p:cNvSpPr/>
          <p:nvPr/>
        </p:nvSpPr>
        <p:spPr>
          <a:xfrm>
            <a:off x="765650" y="1690688"/>
            <a:ext cx="4661720" cy="435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F8CC40-3D71-441D-9929-C79ECE730EDD}"/>
              </a:ext>
            </a:extLst>
          </p:cNvPr>
          <p:cNvSpPr/>
          <p:nvPr/>
        </p:nvSpPr>
        <p:spPr>
          <a:xfrm>
            <a:off x="5499920" y="1690688"/>
            <a:ext cx="6439355" cy="5032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EA29741-8A19-4FF6-89BB-E73552C6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相關係數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23DB58-3AA1-42D9-935E-C6A4A97D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1720" cy="4351338"/>
          </a:xfrm>
        </p:spPr>
        <p:txBody>
          <a:bodyPr/>
          <a:lstStyle/>
          <a:p>
            <a:r>
              <a:rPr lang="zh-TW" altLang="en-US" dirty="0"/>
              <a:t>與</a:t>
            </a:r>
            <a:r>
              <a:rPr lang="en-US" altLang="zh-TW" dirty="0"/>
              <a:t>Happiness Score</a:t>
            </a:r>
            <a:r>
              <a:rPr lang="zh-TW" altLang="en-US" dirty="0"/>
              <a:t>有較高相關係數的欄位為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高度相關 </a:t>
            </a:r>
            <a:r>
              <a:rPr lang="en-US" altLang="zh-TW" dirty="0"/>
              <a:t>(</a:t>
            </a:r>
            <a:r>
              <a:rPr lang="en-US" altLang="zh-TW" dirty="0" err="1"/>
              <a:t>corr</a:t>
            </a:r>
            <a:r>
              <a:rPr lang="en-US" altLang="zh-TW" dirty="0"/>
              <a:t>&gt;0.7)</a:t>
            </a:r>
          </a:p>
          <a:p>
            <a:pPr lvl="2"/>
            <a:r>
              <a:rPr lang="en-US" altLang="zh-TW" dirty="0"/>
              <a:t>GDP</a:t>
            </a:r>
            <a:r>
              <a:rPr lang="zh-TW" altLang="en-US" dirty="0"/>
              <a:t> </a:t>
            </a:r>
            <a:r>
              <a:rPr lang="en-US" altLang="zh-TW" dirty="0"/>
              <a:t>per capital</a:t>
            </a:r>
          </a:p>
          <a:p>
            <a:pPr lvl="2"/>
            <a:r>
              <a:rPr lang="en-US" altLang="zh-TW" dirty="0"/>
              <a:t>Social Support</a:t>
            </a:r>
          </a:p>
          <a:p>
            <a:pPr lvl="2"/>
            <a:r>
              <a:rPr lang="en-US" altLang="zh-TW" dirty="0"/>
              <a:t>Healthy life expectancy</a:t>
            </a:r>
          </a:p>
          <a:p>
            <a:pPr lvl="1"/>
            <a:r>
              <a:rPr lang="zh-TW" altLang="en-US" dirty="0"/>
              <a:t>中度相關 </a:t>
            </a:r>
            <a:r>
              <a:rPr lang="en-US" altLang="zh-TW" dirty="0"/>
              <a:t>(0.3&gt;</a:t>
            </a:r>
            <a:r>
              <a:rPr lang="zh-TW" altLang="en-US" dirty="0"/>
              <a:t> </a:t>
            </a:r>
            <a:r>
              <a:rPr lang="en-US" altLang="zh-TW" dirty="0" err="1"/>
              <a:t>corr</a:t>
            </a:r>
            <a:r>
              <a:rPr lang="en-US" altLang="zh-TW" dirty="0"/>
              <a:t> &gt;0.7)</a:t>
            </a:r>
          </a:p>
          <a:p>
            <a:pPr lvl="2"/>
            <a:r>
              <a:rPr lang="en-US" altLang="zh-TW" dirty="0"/>
              <a:t>Freedom to make life choices</a:t>
            </a:r>
          </a:p>
          <a:p>
            <a:pPr lvl="2"/>
            <a:r>
              <a:rPr lang="en-US" altLang="zh-TW" dirty="0"/>
              <a:t>Generosity</a:t>
            </a:r>
          </a:p>
          <a:p>
            <a:pPr lvl="2"/>
            <a:r>
              <a:rPr lang="en-US" altLang="zh-TW" dirty="0"/>
              <a:t>Perception of corruption</a:t>
            </a:r>
          </a:p>
          <a:p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06332C7-7706-41AE-B309-BF4497377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020" y="1825625"/>
            <a:ext cx="6294255" cy="491897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AA30C85-BAC0-408B-AC56-25871249A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027" y="672155"/>
            <a:ext cx="4086795" cy="724001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7C8DD2-3F72-4116-B0C0-9050DB92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C5BB-8612-4E27-9C1C-3575DB94733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99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834D5-43AF-41F7-AE30-165096E5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</a:t>
            </a:r>
            <a:r>
              <a:rPr lang="en-US" altLang="zh-TW" dirty="0"/>
              <a:t>30</a:t>
            </a:r>
            <a:r>
              <a:rPr lang="zh-TW" altLang="en-US" dirty="0"/>
              <a:t>個國家數據比較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59D261-5634-44E8-8297-A538E4B0B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67C812-9823-4565-9893-035B2790C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28" y="1609965"/>
            <a:ext cx="11244944" cy="4964425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5155F9-FD82-4B7E-8C71-DAAEE5A7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C5BB-8612-4E27-9C1C-3575DB94733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09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342</Words>
  <Application>Microsoft Office PowerPoint</Application>
  <PresentationFormat>寬螢幕</PresentationFormat>
  <Paragraphs>63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佈景主題</vt:lpstr>
      <vt:lpstr>World Happiness Report EDA report</vt:lpstr>
      <vt:lpstr>目錄</vt:lpstr>
      <vt:lpstr>資料簡介</vt:lpstr>
      <vt:lpstr>資料清洗</vt:lpstr>
      <vt:lpstr>敘述統計</vt:lpstr>
      <vt:lpstr>各國於各項指數分佈</vt:lpstr>
      <vt:lpstr>各國各項數據散佈圖</vt:lpstr>
      <vt:lpstr>相關係數</vt:lpstr>
      <vt:lpstr>前30個國家數據比較</vt:lpstr>
      <vt:lpstr>前30個國家的各項指標視覺化</vt:lpstr>
      <vt:lpstr>後30個國家數據比較</vt:lpstr>
      <vt:lpstr>後30個國家的各項指標視覺化</vt:lpstr>
      <vt:lpstr>結論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 Report EDA report</dc:title>
  <dc:creator>F110156133</dc:creator>
  <cp:lastModifiedBy>F110156133</cp:lastModifiedBy>
  <cp:revision>4</cp:revision>
  <dcterms:created xsi:type="dcterms:W3CDTF">2022-04-04T09:34:32Z</dcterms:created>
  <dcterms:modified xsi:type="dcterms:W3CDTF">2022-04-07T07:51:27Z</dcterms:modified>
</cp:coreProperties>
</file>