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5" r:id="rId18"/>
    <p:sldId id="280" r:id="rId19"/>
    <p:sldId id="276" r:id="rId20"/>
    <p:sldId id="273" r:id="rId21"/>
    <p:sldId id="277" r:id="rId22"/>
    <p:sldId id="279" r:id="rId23"/>
    <p:sldId id="281" r:id="rId24"/>
    <p:sldId id="288" r:id="rId25"/>
    <p:sldId id="289" r:id="rId26"/>
    <p:sldId id="290" r:id="rId27"/>
    <p:sldId id="291" r:id="rId28"/>
    <p:sldId id="292" r:id="rId29"/>
    <p:sldId id="293" r:id="rId30"/>
    <p:sldId id="284" r:id="rId31"/>
    <p:sldId id="287" r:id="rId32"/>
    <p:sldId id="286" r:id="rId33"/>
    <p:sldId id="294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39" d="100"/>
          <a:sy n="139" d="100"/>
        </p:scale>
        <p:origin x="-224" y="824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0DD31-DC8D-F748-8303-FA6D3BE33D1E}" type="doc">
      <dgm:prSet loTypeId="urn:microsoft.com/office/officeart/2005/8/layout/cycle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2353D2-B473-E446-B7E8-FEFD4F362628}">
      <dgm:prSet phldrT="[Text]" custT="1"/>
      <dgm:spPr/>
      <dgm:t>
        <a:bodyPr/>
        <a:lstStyle/>
        <a:p>
          <a:r>
            <a:rPr lang="en-US" sz="1600" dirty="0" smtClean="0"/>
            <a:t>Advertisement</a:t>
          </a:r>
          <a:endParaRPr lang="en-US" sz="1600" dirty="0"/>
        </a:p>
      </dgm:t>
    </dgm:pt>
    <dgm:pt modelId="{CC3934A1-45BC-B042-B483-440F395BAE80}" type="parTrans" cxnId="{0610EB19-7906-2349-9755-C71854F888ED}">
      <dgm:prSet/>
      <dgm:spPr/>
      <dgm:t>
        <a:bodyPr/>
        <a:lstStyle/>
        <a:p>
          <a:endParaRPr lang="en-US" sz="1200"/>
        </a:p>
      </dgm:t>
    </dgm:pt>
    <dgm:pt modelId="{0F1CEE26-2584-4940-B300-E9101379A9D2}" type="sibTrans" cxnId="{0610EB19-7906-2349-9755-C71854F888ED}">
      <dgm:prSet/>
      <dgm:spPr/>
      <dgm:t>
        <a:bodyPr/>
        <a:lstStyle/>
        <a:p>
          <a:endParaRPr lang="en-US" sz="1200"/>
        </a:p>
      </dgm:t>
    </dgm:pt>
    <dgm:pt modelId="{8BF863EE-4768-2A48-A925-9667F123E6EB}">
      <dgm:prSet phldrT="[Text]" custT="1"/>
      <dgm:spPr/>
      <dgm:t>
        <a:bodyPr/>
        <a:lstStyle/>
        <a:p>
          <a:r>
            <a:rPr lang="en-US" sz="1600" dirty="0" smtClean="0"/>
            <a:t>Discovery</a:t>
          </a:r>
          <a:endParaRPr lang="en-US" sz="1600" dirty="0"/>
        </a:p>
      </dgm:t>
    </dgm:pt>
    <dgm:pt modelId="{8B4DEC5D-2983-B845-B766-C9087B1A906F}" type="parTrans" cxnId="{DCDD7869-EFBB-AB44-9B60-52B51A3A9F2A}">
      <dgm:prSet/>
      <dgm:spPr/>
      <dgm:t>
        <a:bodyPr/>
        <a:lstStyle/>
        <a:p>
          <a:endParaRPr lang="en-US" sz="1200"/>
        </a:p>
      </dgm:t>
    </dgm:pt>
    <dgm:pt modelId="{2A898DC1-1380-AD43-8934-474E2CA05F2B}" type="sibTrans" cxnId="{DCDD7869-EFBB-AB44-9B60-52B51A3A9F2A}">
      <dgm:prSet/>
      <dgm:spPr/>
      <dgm:t>
        <a:bodyPr/>
        <a:lstStyle/>
        <a:p>
          <a:endParaRPr lang="en-US" sz="1200"/>
        </a:p>
      </dgm:t>
    </dgm:pt>
    <dgm:pt modelId="{8C761BE0-A075-9C4A-952D-100AC7076BD1}">
      <dgm:prSet phldrT="[Text]" custT="1"/>
      <dgm:spPr/>
      <dgm:t>
        <a:bodyPr/>
        <a:lstStyle/>
        <a:p>
          <a:r>
            <a:rPr lang="en-US" sz="1600" dirty="0" smtClean="0"/>
            <a:t>Negotiation</a:t>
          </a:r>
          <a:endParaRPr lang="en-US" sz="1600" dirty="0"/>
        </a:p>
      </dgm:t>
    </dgm:pt>
    <dgm:pt modelId="{5E01EDAC-74A0-3A43-B1E9-740B9D500BC8}" type="parTrans" cxnId="{3143063A-A80A-554B-BD64-FC75D663D4D4}">
      <dgm:prSet/>
      <dgm:spPr/>
      <dgm:t>
        <a:bodyPr/>
        <a:lstStyle/>
        <a:p>
          <a:endParaRPr lang="en-US" sz="1200"/>
        </a:p>
      </dgm:t>
    </dgm:pt>
    <dgm:pt modelId="{68DA0DD3-A44E-CE46-A802-51AD12C3B7E6}" type="sibTrans" cxnId="{3143063A-A80A-554B-BD64-FC75D663D4D4}">
      <dgm:prSet/>
      <dgm:spPr/>
      <dgm:t>
        <a:bodyPr/>
        <a:lstStyle/>
        <a:p>
          <a:endParaRPr lang="en-US" sz="1200"/>
        </a:p>
      </dgm:t>
    </dgm:pt>
    <dgm:pt modelId="{C8E404C7-6860-8F4E-A2FA-E3A565E859A3}">
      <dgm:prSet phldrT="[Text]" custT="1"/>
      <dgm:spPr/>
      <dgm:t>
        <a:bodyPr/>
        <a:lstStyle/>
        <a:p>
          <a:r>
            <a:rPr lang="en-US" sz="1600" dirty="0" smtClean="0"/>
            <a:t>Monitoring &amp; Utilization</a:t>
          </a:r>
          <a:endParaRPr lang="en-US" sz="1600" dirty="0"/>
        </a:p>
      </dgm:t>
    </dgm:pt>
    <dgm:pt modelId="{11AE105F-B5B4-4A45-A3C0-49B743BD1D10}" type="parTrans" cxnId="{3355D504-8A8B-3B43-997A-5688BD54DF35}">
      <dgm:prSet/>
      <dgm:spPr/>
      <dgm:t>
        <a:bodyPr/>
        <a:lstStyle/>
        <a:p>
          <a:endParaRPr lang="en-US" sz="1200"/>
        </a:p>
      </dgm:t>
    </dgm:pt>
    <dgm:pt modelId="{45579DC0-1DCB-7945-A88E-6F1D768B0330}" type="sibTrans" cxnId="{3355D504-8A8B-3B43-997A-5688BD54DF35}">
      <dgm:prSet/>
      <dgm:spPr/>
      <dgm:t>
        <a:bodyPr/>
        <a:lstStyle/>
        <a:p>
          <a:endParaRPr lang="en-US" sz="1200"/>
        </a:p>
      </dgm:t>
    </dgm:pt>
    <dgm:pt modelId="{F5467C78-8DE2-D14D-A193-E82B3AC89323}">
      <dgm:prSet phldrT="[Text]" custT="1"/>
      <dgm:spPr/>
      <dgm:t>
        <a:bodyPr/>
        <a:lstStyle/>
        <a:p>
          <a:r>
            <a:rPr lang="en-US" sz="1600" smtClean="0"/>
            <a:t>Adaptation</a:t>
          </a:r>
          <a:endParaRPr lang="en-US" sz="1600"/>
        </a:p>
      </dgm:t>
    </dgm:pt>
    <dgm:pt modelId="{6725A3F5-0CC6-6842-A9C3-0972F6139A2F}" type="parTrans" cxnId="{E7F626B0-5BEB-234F-A403-F889400CFA71}">
      <dgm:prSet/>
      <dgm:spPr/>
      <dgm:t>
        <a:bodyPr/>
        <a:lstStyle/>
        <a:p>
          <a:endParaRPr lang="en-US" sz="1200"/>
        </a:p>
      </dgm:t>
    </dgm:pt>
    <dgm:pt modelId="{90D34E56-3BED-BA43-92C3-889014D31ECE}" type="sibTrans" cxnId="{E7F626B0-5BEB-234F-A403-F889400CFA71}">
      <dgm:prSet/>
      <dgm:spPr/>
      <dgm:t>
        <a:bodyPr/>
        <a:lstStyle/>
        <a:p>
          <a:endParaRPr lang="en-US" sz="1200"/>
        </a:p>
      </dgm:t>
    </dgm:pt>
    <dgm:pt modelId="{ABD1E36E-7D02-9C47-BED0-2E9E8178E0D8}" type="pres">
      <dgm:prSet presAssocID="{FE40DD31-DC8D-F748-8303-FA6D3BE33D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07CBB6-C43D-E242-86A9-4AA77570AFEE}" type="pres">
      <dgm:prSet presAssocID="{FE40DD31-DC8D-F748-8303-FA6D3BE33D1E}" presName="cycle" presStyleCnt="0"/>
      <dgm:spPr/>
    </dgm:pt>
    <dgm:pt modelId="{BA276263-FF81-A64C-A8CC-513E4592049F}" type="pres">
      <dgm:prSet presAssocID="{D02353D2-B473-E446-B7E8-FEFD4F362628}" presName="nodeFirstNode" presStyleLbl="node1" presStyleIdx="0" presStyleCnt="5" custScaleX="81883" custScaleY="80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F6344-8896-C140-86F7-A69157FB65BB}" type="pres">
      <dgm:prSet presAssocID="{0F1CEE26-2584-4940-B300-E9101379A9D2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BCCB1445-DC28-2640-B79B-14C53087D26B}" type="pres">
      <dgm:prSet presAssocID="{8BF863EE-4768-2A48-A925-9667F123E6EB}" presName="nodeFollowingNodes" presStyleLbl="node1" presStyleIdx="1" presStyleCnt="5" custScaleX="81883" custScaleY="80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86A1E-EF60-D743-A2F3-504DF1E4FEF7}" type="pres">
      <dgm:prSet presAssocID="{8C761BE0-A075-9C4A-952D-100AC7076BD1}" presName="nodeFollowingNodes" presStyleLbl="node1" presStyleIdx="2" presStyleCnt="5" custScaleX="81883" custScaleY="80014" custRadScaleRad="108316" custRadScaleInc="-31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1974B-E904-AD4B-8EB2-5D8184181159}" type="pres">
      <dgm:prSet presAssocID="{C8E404C7-6860-8F4E-A2FA-E3A565E859A3}" presName="nodeFollowingNodes" presStyleLbl="node1" presStyleIdx="3" presStyleCnt="5" custScaleX="81883" custScaleY="80014" custRadScaleRad="101148" custRadScaleInc="24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AD4A1-9904-D147-BE63-E622D85CDE06}" type="pres">
      <dgm:prSet presAssocID="{F5467C78-8DE2-D14D-A193-E82B3AC89323}" presName="nodeFollowingNodes" presStyleLbl="node1" presStyleIdx="4" presStyleCnt="5" custScaleX="81883" custScaleY="80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10EB19-7906-2349-9755-C71854F888ED}" srcId="{FE40DD31-DC8D-F748-8303-FA6D3BE33D1E}" destId="{D02353D2-B473-E446-B7E8-FEFD4F362628}" srcOrd="0" destOrd="0" parTransId="{CC3934A1-45BC-B042-B483-440F395BAE80}" sibTransId="{0F1CEE26-2584-4940-B300-E9101379A9D2}"/>
    <dgm:cxn modelId="{9580FE73-0159-C644-A1E5-BD8399BC5105}" type="presOf" srcId="{8C761BE0-A075-9C4A-952D-100AC7076BD1}" destId="{A0186A1E-EF60-D743-A2F3-504DF1E4FEF7}" srcOrd="0" destOrd="0" presId="urn:microsoft.com/office/officeart/2005/8/layout/cycle3"/>
    <dgm:cxn modelId="{3143063A-A80A-554B-BD64-FC75D663D4D4}" srcId="{FE40DD31-DC8D-F748-8303-FA6D3BE33D1E}" destId="{8C761BE0-A075-9C4A-952D-100AC7076BD1}" srcOrd="2" destOrd="0" parTransId="{5E01EDAC-74A0-3A43-B1E9-740B9D500BC8}" sibTransId="{68DA0DD3-A44E-CE46-A802-51AD12C3B7E6}"/>
    <dgm:cxn modelId="{E7F626B0-5BEB-234F-A403-F889400CFA71}" srcId="{FE40DD31-DC8D-F748-8303-FA6D3BE33D1E}" destId="{F5467C78-8DE2-D14D-A193-E82B3AC89323}" srcOrd="4" destOrd="0" parTransId="{6725A3F5-0CC6-6842-A9C3-0972F6139A2F}" sibTransId="{90D34E56-3BED-BA43-92C3-889014D31ECE}"/>
    <dgm:cxn modelId="{B43292D2-79C7-CA45-A159-D05A4D834D3F}" type="presOf" srcId="{8BF863EE-4768-2A48-A925-9667F123E6EB}" destId="{BCCB1445-DC28-2640-B79B-14C53087D26B}" srcOrd="0" destOrd="0" presId="urn:microsoft.com/office/officeart/2005/8/layout/cycle3"/>
    <dgm:cxn modelId="{DCDD7869-EFBB-AB44-9B60-52B51A3A9F2A}" srcId="{FE40DD31-DC8D-F748-8303-FA6D3BE33D1E}" destId="{8BF863EE-4768-2A48-A925-9667F123E6EB}" srcOrd="1" destOrd="0" parTransId="{8B4DEC5D-2983-B845-B766-C9087B1A906F}" sibTransId="{2A898DC1-1380-AD43-8934-474E2CA05F2B}"/>
    <dgm:cxn modelId="{3355D504-8A8B-3B43-997A-5688BD54DF35}" srcId="{FE40DD31-DC8D-F748-8303-FA6D3BE33D1E}" destId="{C8E404C7-6860-8F4E-A2FA-E3A565E859A3}" srcOrd="3" destOrd="0" parTransId="{11AE105F-B5B4-4A45-A3C0-49B743BD1D10}" sibTransId="{45579DC0-1DCB-7945-A88E-6F1D768B0330}"/>
    <dgm:cxn modelId="{66A2D945-B565-1947-A08C-2E981369F4C5}" type="presOf" srcId="{F5467C78-8DE2-D14D-A193-E82B3AC89323}" destId="{AEDAD4A1-9904-D147-BE63-E622D85CDE06}" srcOrd="0" destOrd="0" presId="urn:microsoft.com/office/officeart/2005/8/layout/cycle3"/>
    <dgm:cxn modelId="{7ABC7EF9-BF09-1E4A-960C-9900BE840452}" type="presOf" srcId="{C8E404C7-6860-8F4E-A2FA-E3A565E859A3}" destId="{C601974B-E904-AD4B-8EB2-5D8184181159}" srcOrd="0" destOrd="0" presId="urn:microsoft.com/office/officeart/2005/8/layout/cycle3"/>
    <dgm:cxn modelId="{B45BA190-4E94-8D44-97EA-8C0A85D22BF8}" type="presOf" srcId="{0F1CEE26-2584-4940-B300-E9101379A9D2}" destId="{25DF6344-8896-C140-86F7-A69157FB65BB}" srcOrd="0" destOrd="0" presId="urn:microsoft.com/office/officeart/2005/8/layout/cycle3"/>
    <dgm:cxn modelId="{BD8D720B-9E7F-2940-B53F-70A4527D0525}" type="presOf" srcId="{FE40DD31-DC8D-F748-8303-FA6D3BE33D1E}" destId="{ABD1E36E-7D02-9C47-BED0-2E9E8178E0D8}" srcOrd="0" destOrd="0" presId="urn:microsoft.com/office/officeart/2005/8/layout/cycle3"/>
    <dgm:cxn modelId="{CBA99A88-DB72-2F45-9F41-DE947092295D}" type="presOf" srcId="{D02353D2-B473-E446-B7E8-FEFD4F362628}" destId="{BA276263-FF81-A64C-A8CC-513E4592049F}" srcOrd="0" destOrd="0" presId="urn:microsoft.com/office/officeart/2005/8/layout/cycle3"/>
    <dgm:cxn modelId="{2D6E0669-597E-894B-ADB4-51EB47D9A6B2}" type="presParOf" srcId="{ABD1E36E-7D02-9C47-BED0-2E9E8178E0D8}" destId="{1207CBB6-C43D-E242-86A9-4AA77570AFEE}" srcOrd="0" destOrd="0" presId="urn:microsoft.com/office/officeart/2005/8/layout/cycle3"/>
    <dgm:cxn modelId="{4D6FF939-F45B-C34E-8ED2-BB258236809D}" type="presParOf" srcId="{1207CBB6-C43D-E242-86A9-4AA77570AFEE}" destId="{BA276263-FF81-A64C-A8CC-513E4592049F}" srcOrd="0" destOrd="0" presId="urn:microsoft.com/office/officeart/2005/8/layout/cycle3"/>
    <dgm:cxn modelId="{FDF227DC-F59C-2B43-82A9-841B2B118058}" type="presParOf" srcId="{1207CBB6-C43D-E242-86A9-4AA77570AFEE}" destId="{25DF6344-8896-C140-86F7-A69157FB65BB}" srcOrd="1" destOrd="0" presId="urn:microsoft.com/office/officeart/2005/8/layout/cycle3"/>
    <dgm:cxn modelId="{50854F93-DD3E-F74A-8D94-192D81C311A6}" type="presParOf" srcId="{1207CBB6-C43D-E242-86A9-4AA77570AFEE}" destId="{BCCB1445-DC28-2640-B79B-14C53087D26B}" srcOrd="2" destOrd="0" presId="urn:microsoft.com/office/officeart/2005/8/layout/cycle3"/>
    <dgm:cxn modelId="{BA50BE56-AE8B-9F47-8C55-B3BEDE563CC2}" type="presParOf" srcId="{1207CBB6-C43D-E242-86A9-4AA77570AFEE}" destId="{A0186A1E-EF60-D743-A2F3-504DF1E4FEF7}" srcOrd="3" destOrd="0" presId="urn:microsoft.com/office/officeart/2005/8/layout/cycle3"/>
    <dgm:cxn modelId="{16C72D23-8716-A94D-AE3E-39766918C3DB}" type="presParOf" srcId="{1207CBB6-C43D-E242-86A9-4AA77570AFEE}" destId="{C601974B-E904-AD4B-8EB2-5D8184181159}" srcOrd="4" destOrd="0" presId="urn:microsoft.com/office/officeart/2005/8/layout/cycle3"/>
    <dgm:cxn modelId="{3A6355EC-2282-3A41-81F2-4BCCB3253FB3}" type="presParOf" srcId="{1207CBB6-C43D-E242-86A9-4AA77570AFEE}" destId="{AEDAD4A1-9904-D147-BE63-E622D85CDE0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F6344-8896-C140-86F7-A69157FB65BB}">
      <dsp:nvSpPr>
        <dsp:cNvPr id="0" name=""/>
        <dsp:cNvSpPr/>
      </dsp:nvSpPr>
      <dsp:spPr>
        <a:xfrm>
          <a:off x="1020730" y="68579"/>
          <a:ext cx="4054539" cy="4054539"/>
        </a:xfrm>
        <a:prstGeom prst="circularArrow">
          <a:avLst>
            <a:gd name="adj1" fmla="val 5544"/>
            <a:gd name="adj2" fmla="val 330680"/>
            <a:gd name="adj3" fmla="val 14214479"/>
            <a:gd name="adj4" fmla="val 1712444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276263-FF81-A64C-A8CC-513E4592049F}">
      <dsp:nvSpPr>
        <dsp:cNvPr id="0" name=""/>
        <dsp:cNvSpPr/>
      </dsp:nvSpPr>
      <dsp:spPr>
        <a:xfrm>
          <a:off x="2283906" y="94765"/>
          <a:ext cx="1528186" cy="7466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Advertisement</a:t>
          </a:r>
          <a:endParaRPr lang="en-US" sz="1600" kern="1200" dirty="0"/>
        </a:p>
      </dsp:txBody>
      <dsp:txXfrm>
        <a:off x="2320355" y="131214"/>
        <a:ext cx="1455288" cy="673754"/>
      </dsp:txXfrm>
    </dsp:sp>
    <dsp:sp modelId="{BCCB1445-DC28-2640-B79B-14C53087D26B}">
      <dsp:nvSpPr>
        <dsp:cNvPr id="0" name=""/>
        <dsp:cNvSpPr/>
      </dsp:nvSpPr>
      <dsp:spPr>
        <a:xfrm>
          <a:off x="3928297" y="1289485"/>
          <a:ext cx="1528186" cy="7466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Discovery</a:t>
          </a:r>
          <a:endParaRPr lang="en-US" sz="1600" kern="1200" dirty="0"/>
        </a:p>
      </dsp:txBody>
      <dsp:txXfrm>
        <a:off x="3964746" y="1325934"/>
        <a:ext cx="1455288" cy="673754"/>
      </dsp:txXfrm>
    </dsp:sp>
    <dsp:sp modelId="{A0186A1E-EF60-D743-A2F3-504DF1E4FEF7}">
      <dsp:nvSpPr>
        <dsp:cNvPr id="0" name=""/>
        <dsp:cNvSpPr/>
      </dsp:nvSpPr>
      <dsp:spPr>
        <a:xfrm>
          <a:off x="3821015" y="2893674"/>
          <a:ext cx="1528186" cy="7466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Negotiation</a:t>
          </a:r>
          <a:endParaRPr lang="en-US" sz="1600" kern="1200" dirty="0"/>
        </a:p>
      </dsp:txBody>
      <dsp:txXfrm>
        <a:off x="3857464" y="2930123"/>
        <a:ext cx="1455288" cy="673754"/>
      </dsp:txXfrm>
    </dsp:sp>
    <dsp:sp modelId="{C601974B-E904-AD4B-8EB2-5D8184181159}">
      <dsp:nvSpPr>
        <dsp:cNvPr id="0" name=""/>
        <dsp:cNvSpPr/>
      </dsp:nvSpPr>
      <dsp:spPr>
        <a:xfrm>
          <a:off x="929533" y="2930215"/>
          <a:ext cx="1528186" cy="7466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Monitoring &amp; Utilization</a:t>
          </a:r>
          <a:endParaRPr lang="en-US" sz="1600" kern="1200" dirty="0"/>
        </a:p>
      </dsp:txBody>
      <dsp:txXfrm>
        <a:off x="965982" y="2966664"/>
        <a:ext cx="1455288" cy="673754"/>
      </dsp:txXfrm>
    </dsp:sp>
    <dsp:sp modelId="{AEDAD4A1-9904-D147-BE63-E622D85CDE06}">
      <dsp:nvSpPr>
        <dsp:cNvPr id="0" name=""/>
        <dsp:cNvSpPr/>
      </dsp:nvSpPr>
      <dsp:spPr>
        <a:xfrm>
          <a:off x="639516" y="1289485"/>
          <a:ext cx="1528186" cy="7466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Adaptation</a:t>
          </a:r>
          <a:endParaRPr lang="en-US" sz="1600" kern="1200"/>
        </a:p>
      </dsp:txBody>
      <dsp:txXfrm>
        <a:off x="675965" y="1325934"/>
        <a:ext cx="1455288" cy="673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01/09/16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2608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63448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0832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33130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74487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1" idx="1"/>
            <a:endCxn id="56" idx="3"/>
          </p:cNvCxnSpPr>
          <p:nvPr/>
        </p:nvCxnSpPr>
        <p:spPr>
          <a:xfrm flipH="1" flipV="1">
            <a:off x="6181218" y="3413812"/>
            <a:ext cx="464402" cy="46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485141" cy="293570"/>
          </a:xfrm>
          <a:prstGeom prst="bentConnector3">
            <a:avLst>
              <a:gd name="adj1" fmla="val 9759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63565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63565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63565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2199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15308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15308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15308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04344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63565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86123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210547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02243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60765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85854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6034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645620" y="3750173"/>
            <a:ext cx="1879598" cy="491491"/>
            <a:chOff x="7721601" y="3576319"/>
            <a:chExt cx="1859278" cy="491491"/>
          </a:xfrm>
        </p:grpSpPr>
        <p:sp>
          <p:nvSpPr>
            <p:cNvPr id="81" name="Rounded Rectangle 80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857394" y="51930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cxnSp>
        <p:nvCxnSpPr>
          <p:cNvPr id="115" name="Elbow Connector 114"/>
          <p:cNvCxnSpPr>
            <a:stCxn id="81" idx="3"/>
          </p:cNvCxnSpPr>
          <p:nvPr/>
        </p:nvCxnSpPr>
        <p:spPr>
          <a:xfrm flipV="1">
            <a:off x="8525218" y="31901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108791" y="350510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398107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41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423715" cy="276528"/>
          </a:xfrm>
          <a:prstGeom prst="bentConnector3">
            <a:avLst>
              <a:gd name="adj1" fmla="val 96322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94043" y="552193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88796" y="37007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2" idx="3"/>
          </p:cNvCxnSpPr>
          <p:nvPr/>
        </p:nvCxnSpPr>
        <p:spPr>
          <a:xfrm flipV="1">
            <a:off x="8525218" y="34210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338920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75" idx="3"/>
            <a:endCxn id="10" idx="1"/>
          </p:cNvCxnSpPr>
          <p:nvPr/>
        </p:nvCxnSpPr>
        <p:spPr>
          <a:xfrm>
            <a:off x="2892572" y="2536998"/>
            <a:ext cx="446348" cy="2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1383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984080" y="2686537"/>
            <a:ext cx="281021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629240" y="2539218"/>
            <a:ext cx="2575124" cy="661501"/>
          </a:xfrm>
          <a:prstGeom prst="bentConnector3">
            <a:avLst>
              <a:gd name="adj1" fmla="val -21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288827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369351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142279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329541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457290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2903952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587783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015279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015279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62980" y="351766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13680" y="3840834"/>
            <a:ext cx="277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2842824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6" y="1466501"/>
            <a:ext cx="1810874" cy="1376322"/>
          </a:xfrm>
          <a:prstGeom prst="bentConnector3">
            <a:avLst>
              <a:gd name="adj1" fmla="val 90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1962706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587783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212155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017617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359078" y="1744867"/>
            <a:ext cx="877016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0259"/>
              </p:ext>
            </p:extLst>
          </p:nvPr>
        </p:nvGraphicFramePr>
        <p:xfrm>
          <a:off x="1331769" y="1475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801091" y="2008899"/>
            <a:ext cx="3024910" cy="2277938"/>
            <a:chOff x="1801091" y="2008899"/>
            <a:chExt cx="3024910" cy="2277938"/>
          </a:xfrm>
        </p:grpSpPr>
        <p:sp>
          <p:nvSpPr>
            <p:cNvPr id="4" name="Rectangle 3"/>
            <p:cNvSpPr/>
            <p:nvPr/>
          </p:nvSpPr>
          <p:spPr>
            <a:xfrm>
              <a:off x="1801092" y="2008900"/>
              <a:ext cx="1189181" cy="501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Prior expectations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0725" y="2008899"/>
              <a:ext cx="1735276" cy="501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Experiences (=perceived performance)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1091" y="2752434"/>
              <a:ext cx="3024909" cy="572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Match between expectations and experiences (=disconfirmation)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44800" y="3587185"/>
              <a:ext cx="930563" cy="699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Service Quality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flipH="1">
              <a:off x="3310082" y="3325091"/>
              <a:ext cx="3464" cy="26209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2"/>
            </p:cNvCxnSpPr>
            <p:nvPr/>
          </p:nvCxnSpPr>
          <p:spPr>
            <a:xfrm>
              <a:off x="2395683" y="2509954"/>
              <a:ext cx="0" cy="2424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</p:cNvCxnSpPr>
            <p:nvPr/>
          </p:nvCxnSpPr>
          <p:spPr>
            <a:xfrm>
              <a:off x="3958363" y="2509954"/>
              <a:ext cx="0" cy="2424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62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268849" y="1087227"/>
            <a:ext cx="4446954" cy="4119733"/>
            <a:chOff x="2268849" y="1087227"/>
            <a:chExt cx="4446954" cy="4119733"/>
          </a:xfrm>
        </p:grpSpPr>
        <p:sp>
          <p:nvSpPr>
            <p:cNvPr id="4" name="Rectangle 3"/>
            <p:cNvSpPr/>
            <p:nvPr/>
          </p:nvSpPr>
          <p:spPr>
            <a:xfrm>
              <a:off x="2669120" y="1087229"/>
              <a:ext cx="1095384" cy="42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Word-of-mouth Communications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839" y="1087229"/>
              <a:ext cx="676654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Personal Needs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4282" y="1087227"/>
              <a:ext cx="805927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Past Experiences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1565" y="1772459"/>
              <a:ext cx="713202" cy="414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Expected 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92428" y="2463907"/>
              <a:ext cx="740614" cy="414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Perceived Service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63994" y="3128715"/>
              <a:ext cx="1397984" cy="52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 delivery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(pre and post contacts)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1425" y="3073899"/>
              <a:ext cx="1059909" cy="623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External communications to Consumers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63994" y="3920664"/>
              <a:ext cx="1397984" cy="52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Translation of Perception into Service Quality Specifications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63994" y="4681124"/>
              <a:ext cx="1397984" cy="52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Management Perceptions of Consumer Expectations</a:t>
              </a:r>
            </a:p>
          </p:txBody>
        </p:sp>
        <p:cxnSp>
          <p:nvCxnSpPr>
            <p:cNvPr id="14" name="Elbow Connector 13"/>
            <p:cNvCxnSpPr>
              <a:stCxn id="4" idx="2"/>
              <a:endCxn id="7" idx="1"/>
            </p:cNvCxnSpPr>
            <p:nvPr/>
          </p:nvCxnSpPr>
          <p:spPr>
            <a:xfrm rot="16200000" flipH="1">
              <a:off x="3376211" y="1354326"/>
              <a:ext cx="465954" cy="78475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2"/>
              <a:endCxn id="7" idx="3"/>
            </p:cNvCxnSpPr>
            <p:nvPr/>
          </p:nvCxnSpPr>
          <p:spPr>
            <a:xfrm rot="5400000">
              <a:off x="4728030" y="1500463"/>
              <a:ext cx="465955" cy="492479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0" idx="0"/>
            </p:cNvCxnSpPr>
            <p:nvPr/>
          </p:nvCxnSpPr>
          <p:spPr>
            <a:xfrm rot="16200000" flipV="1">
              <a:off x="4878895" y="1931414"/>
              <a:ext cx="996635" cy="1288336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0"/>
              <a:endCxn id="8" idx="2"/>
            </p:cNvCxnSpPr>
            <p:nvPr/>
          </p:nvCxnSpPr>
          <p:spPr>
            <a:xfrm rot="16200000" flipV="1">
              <a:off x="4237678" y="3003406"/>
              <a:ext cx="250366" cy="25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2"/>
              <a:endCxn id="8" idx="0"/>
            </p:cNvCxnSpPr>
            <p:nvPr/>
          </p:nvCxnSpPr>
          <p:spPr>
            <a:xfrm>
              <a:off x="4358166" y="2186901"/>
              <a:ext cx="4569" cy="2770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2"/>
              <a:endCxn id="7" idx="0"/>
            </p:cNvCxnSpPr>
            <p:nvPr/>
          </p:nvCxnSpPr>
          <p:spPr>
            <a:xfrm>
              <a:off x="4358166" y="1513727"/>
              <a:ext cx="0" cy="2587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028978" y="3643658"/>
              <a:ext cx="1" cy="2770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028979" y="4446500"/>
              <a:ext cx="0" cy="2346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684171" y="3654552"/>
              <a:ext cx="0" cy="26611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684171" y="4446500"/>
              <a:ext cx="0" cy="2346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1" idx="3"/>
              <a:endCxn id="10" idx="2"/>
            </p:cNvCxnSpPr>
            <p:nvPr/>
          </p:nvCxnSpPr>
          <p:spPr>
            <a:xfrm flipV="1">
              <a:off x="5061978" y="3697701"/>
              <a:ext cx="959402" cy="48588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endCxn id="12" idx="1"/>
            </p:cNvCxnSpPr>
            <p:nvPr/>
          </p:nvCxnSpPr>
          <p:spPr>
            <a:xfrm rot="5400000">
              <a:off x="2422232" y="3373844"/>
              <a:ext cx="2811960" cy="328436"/>
            </a:xfrm>
            <a:prstGeom prst="bentConnector4">
              <a:avLst>
                <a:gd name="adj1" fmla="val -812"/>
                <a:gd name="adj2" fmla="val 241935"/>
              </a:avLst>
            </a:prstGeom>
            <a:ln w="12700" cmpd="sng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57384" y="3005871"/>
              <a:ext cx="4358419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68849" y="2608650"/>
              <a:ext cx="8130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CONSUMER</a:t>
              </a:r>
              <a:endParaRPr lang="en-US" sz="1000" u="sng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68849" y="3073899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MARKETER</a:t>
              </a:r>
              <a:endParaRPr lang="en-US" sz="1000" u="sn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47225" y="443882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2</a:t>
              </a:r>
              <a:endParaRPr 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29136" y="4002743"/>
              <a:ext cx="488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1</a:t>
              </a:r>
              <a:endParaRPr 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74636" y="365095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3</a:t>
              </a:r>
              <a:endParaRPr lang="en-US" sz="1000" dirty="0"/>
            </a:p>
          </p:txBody>
        </p:sp>
        <p:cxnSp>
          <p:nvCxnSpPr>
            <p:cNvPr id="83" name="Straight Arrow Connector 82"/>
            <p:cNvCxnSpPr>
              <a:stCxn id="10" idx="1"/>
              <a:endCxn id="9" idx="3"/>
            </p:cNvCxnSpPr>
            <p:nvPr/>
          </p:nvCxnSpPr>
          <p:spPr>
            <a:xfrm flipH="1">
              <a:off x="5061978" y="3385800"/>
              <a:ext cx="429447" cy="583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024984" y="3104677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4</a:t>
              </a:r>
              <a:endParaRPr 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17772" y="2238580"/>
              <a:ext cx="488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Gap 5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22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910733" y="1087227"/>
            <a:ext cx="4847818" cy="2585600"/>
            <a:chOff x="1910733" y="1087227"/>
            <a:chExt cx="4847818" cy="2585600"/>
          </a:xfrm>
        </p:grpSpPr>
        <p:sp>
          <p:nvSpPr>
            <p:cNvPr id="5" name="Rectangle 4"/>
            <p:cNvSpPr/>
            <p:nvPr/>
          </p:nvSpPr>
          <p:spPr>
            <a:xfrm>
              <a:off x="1910733" y="1087230"/>
              <a:ext cx="1561381" cy="2585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Determinants of Service Quality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Access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Communication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Competence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Courtesy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Credibility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Reliability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Responsiveness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Security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Tangibles</a:t>
              </a:r>
            </a:p>
            <a:p>
              <a:pPr marL="228600" indent="-228600" algn="ctr">
                <a:buFont typeface="+mj-lt"/>
                <a:buAutoNum type="arabicPeriod"/>
              </a:pPr>
              <a:r>
                <a:rPr lang="en-US" sz="1000" dirty="0" smtClean="0">
                  <a:solidFill>
                    <a:schemeClr val="tx1"/>
                  </a:solidFill>
                </a:rPr>
                <a:t>Understanding /knowing the customer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91972" y="1087229"/>
              <a:ext cx="1095384" cy="42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Word-of-mouth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42182" y="1087229"/>
              <a:ext cx="676654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Personal Needs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5031" y="1087227"/>
              <a:ext cx="805927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Past Experiences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42182" y="2052757"/>
              <a:ext cx="676654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Expected 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7002" y="2780760"/>
              <a:ext cx="767518" cy="426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Perceived Service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1033" y="2403629"/>
              <a:ext cx="767518" cy="5785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Perceived Service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Quality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6" idx="2"/>
              <a:endCxn id="9" idx="0"/>
            </p:cNvCxnSpPr>
            <p:nvPr/>
          </p:nvCxnSpPr>
          <p:spPr>
            <a:xfrm rot="16200000" flipH="1">
              <a:off x="4390571" y="1262818"/>
              <a:ext cx="539031" cy="1040845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5354736" y="1339498"/>
              <a:ext cx="539032" cy="88748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endCxn id="9" idx="1"/>
            </p:cNvCxnSpPr>
            <p:nvPr/>
          </p:nvCxnSpPr>
          <p:spPr>
            <a:xfrm flipV="1">
              <a:off x="3472114" y="2266006"/>
              <a:ext cx="1370068" cy="35613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10" idx="1"/>
            </p:cNvCxnSpPr>
            <p:nvPr/>
          </p:nvCxnSpPr>
          <p:spPr>
            <a:xfrm>
              <a:off x="3472114" y="2622143"/>
              <a:ext cx="1324888" cy="37186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" idx="3"/>
              <a:endCxn id="11" idx="1"/>
            </p:cNvCxnSpPr>
            <p:nvPr/>
          </p:nvCxnSpPr>
          <p:spPr>
            <a:xfrm>
              <a:off x="5518836" y="2266006"/>
              <a:ext cx="472197" cy="426882"/>
            </a:xfrm>
            <a:prstGeom prst="bentConnector3">
              <a:avLst>
                <a:gd name="adj1" fmla="val 55805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0" idx="3"/>
              <a:endCxn id="11" idx="1"/>
            </p:cNvCxnSpPr>
            <p:nvPr/>
          </p:nvCxnSpPr>
          <p:spPr>
            <a:xfrm flipV="1">
              <a:off x="5564520" y="2692888"/>
              <a:ext cx="426513" cy="30112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7" idx="2"/>
              <a:endCxn id="9" idx="0"/>
            </p:cNvCxnSpPr>
            <p:nvPr/>
          </p:nvCxnSpPr>
          <p:spPr>
            <a:xfrm>
              <a:off x="5180509" y="1513727"/>
              <a:ext cx="0" cy="53903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41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84288" y="1373701"/>
            <a:ext cx="3737092" cy="2472718"/>
            <a:chOff x="2284288" y="1373701"/>
            <a:chExt cx="3737092" cy="2472718"/>
          </a:xfrm>
        </p:grpSpPr>
        <p:sp>
          <p:nvSpPr>
            <p:cNvPr id="7" name="Rectangle 6"/>
            <p:cNvSpPr/>
            <p:nvPr/>
          </p:nvSpPr>
          <p:spPr>
            <a:xfrm>
              <a:off x="2284288" y="1373701"/>
              <a:ext cx="3737092" cy="2472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6287" y="1525014"/>
              <a:ext cx="1189181" cy="603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Model Division 2501n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6287" y="2128778"/>
              <a:ext cx="1189181" cy="61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Management Division 2500n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287" y="2740916"/>
              <a:ext cx="1189181" cy="676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Measurement Division 2502n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9618" y="1525014"/>
              <a:ext cx="1106669" cy="188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Requirements Division 2503n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468" y="1529021"/>
              <a:ext cx="1139717" cy="1887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 Evaluation Division 2504n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69064" y="3488643"/>
              <a:ext cx="2567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Extension Division 25050 - 25099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95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251284" y="804599"/>
            <a:ext cx="6761994" cy="2694639"/>
            <a:chOff x="1251284" y="804599"/>
            <a:chExt cx="6761994" cy="2694639"/>
          </a:xfrm>
        </p:grpSpPr>
        <p:sp>
          <p:nvSpPr>
            <p:cNvPr id="4" name="Rectangle 3"/>
            <p:cNvSpPr/>
            <p:nvPr/>
          </p:nvSpPr>
          <p:spPr>
            <a:xfrm>
              <a:off x="3705356" y="804599"/>
              <a:ext cx="1379058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Quality in Use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1284" y="1474258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Effectiveness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26705" y="1474258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Efficiency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5027" y="1474639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Satisfaction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0778" y="1474639"/>
              <a:ext cx="1428831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Freedom from risk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25283" y="1474258"/>
              <a:ext cx="1287995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Context coverage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1284" y="1973031"/>
              <a:ext cx="1139717" cy="1526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Effectiveness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26705" y="1973030"/>
              <a:ext cx="1139717" cy="1526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Efficiency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5027" y="1973030"/>
              <a:ext cx="1139717" cy="1526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Usefulness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Trust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Pleasure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Comfort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40778" y="1973030"/>
              <a:ext cx="1428831" cy="1526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Economic risk migration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Health and safety risk mitigation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Environmental risk migration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43052" y="1973031"/>
              <a:ext cx="1270226" cy="1526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Context completeness</a:t>
              </a: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Flexibility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Elbow Connector 15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2978455" y="57828"/>
              <a:ext cx="259118" cy="257374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0"/>
              <a:endCxn id="4" idx="2"/>
            </p:cNvCxnSpPr>
            <p:nvPr/>
          </p:nvCxnSpPr>
          <p:spPr>
            <a:xfrm rot="16200000" flipV="1">
              <a:off x="5752524" y="-142499"/>
              <a:ext cx="259118" cy="297439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3616165" y="695539"/>
              <a:ext cx="259118" cy="129832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0"/>
              <a:endCxn id="4" idx="2"/>
            </p:cNvCxnSpPr>
            <p:nvPr/>
          </p:nvCxnSpPr>
          <p:spPr>
            <a:xfrm rot="16200000" flipV="1">
              <a:off x="4995291" y="614735"/>
              <a:ext cx="259499" cy="14603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7" idx="0"/>
              <a:endCxn id="4" idx="2"/>
            </p:cNvCxnSpPr>
            <p:nvPr/>
          </p:nvCxnSpPr>
          <p:spPr>
            <a:xfrm rot="16200000" flipV="1">
              <a:off x="4265137" y="1344889"/>
              <a:ext cx="259499" cy="1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95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28444" y="804599"/>
            <a:ext cx="8707692" cy="3755222"/>
            <a:chOff x="228444" y="804599"/>
            <a:chExt cx="8707692" cy="3755222"/>
          </a:xfrm>
        </p:grpSpPr>
        <p:sp>
          <p:nvSpPr>
            <p:cNvPr id="4" name="Rectangle 3"/>
            <p:cNvSpPr/>
            <p:nvPr/>
          </p:nvSpPr>
          <p:spPr>
            <a:xfrm>
              <a:off x="3705356" y="804599"/>
              <a:ext cx="1379058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System/Software Product Quality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444" y="1474258"/>
              <a:ext cx="107816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Suitability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57170" y="1474258"/>
              <a:ext cx="983944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Performance Efficiency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518" y="1474639"/>
              <a:ext cx="1087258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Compatibility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3529" y="1474639"/>
              <a:ext cx="1072456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2048" y="1474258"/>
              <a:ext cx="1013849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Reliability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444" y="1973030"/>
              <a:ext cx="1078168" cy="2576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completeness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correctness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Functional appropriateness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57170" y="1973030"/>
              <a:ext cx="983944" cy="2576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Time-behavior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Resource utilization capacity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518" y="1973030"/>
              <a:ext cx="1087258" cy="25768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Co-existence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Interoperability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3529" y="1973029"/>
              <a:ext cx="1072456" cy="25768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Appropriateness</a:t>
              </a: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recognisability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Learnability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Operability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 error protection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 interface aesthetics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Accessibility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50679" y="1973031"/>
              <a:ext cx="996081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Maturity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Availability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Fault tolerance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Recoverability</a:t>
              </a:r>
            </a:p>
          </p:txBody>
        </p:sp>
        <p:cxnSp>
          <p:nvCxnSpPr>
            <p:cNvPr id="16" name="Elbow Connector 15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2451647" y="-468979"/>
              <a:ext cx="259118" cy="362735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0"/>
              <a:endCxn id="4" idx="2"/>
            </p:cNvCxnSpPr>
            <p:nvPr/>
          </p:nvCxnSpPr>
          <p:spPr>
            <a:xfrm rot="16200000" flipV="1">
              <a:off x="4642370" y="967655"/>
              <a:ext cx="259118" cy="75408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2992454" y="71828"/>
              <a:ext cx="259118" cy="254574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0"/>
              <a:endCxn id="4" idx="2"/>
            </p:cNvCxnSpPr>
            <p:nvPr/>
          </p:nvCxnSpPr>
          <p:spPr>
            <a:xfrm rot="5400000" flipH="1" flipV="1">
              <a:off x="4097572" y="1177326"/>
              <a:ext cx="259499" cy="33512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3534767" y="614521"/>
              <a:ext cx="259499" cy="146073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09741" y="1474258"/>
              <a:ext cx="1103324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Security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09741" y="1973031"/>
              <a:ext cx="1096615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Confidentiality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Integrity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Non-repudiation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Accountability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Authenticity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61178" y="1474258"/>
              <a:ext cx="98712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Maintainability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60673" y="1973031"/>
              <a:ext cx="969358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Modularity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Reusability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Analysability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Modifiability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Testability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94501" y="1484158"/>
              <a:ext cx="1041635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Portability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12269" y="1982931"/>
              <a:ext cx="1023867" cy="2576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Adaptability</a:t>
              </a: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Instalability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Repleacesibilly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0" name="Elbow Connector 59"/>
            <p:cNvCxnSpPr>
              <a:stCxn id="21" idx="0"/>
              <a:endCxn id="4" idx="2"/>
            </p:cNvCxnSpPr>
            <p:nvPr/>
          </p:nvCxnSpPr>
          <p:spPr>
            <a:xfrm rot="16200000" flipV="1">
              <a:off x="5198585" y="411440"/>
              <a:ext cx="259118" cy="18665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43" idx="0"/>
              <a:endCxn id="4" idx="2"/>
            </p:cNvCxnSpPr>
            <p:nvPr/>
          </p:nvCxnSpPr>
          <p:spPr>
            <a:xfrm rot="16200000" flipV="1">
              <a:off x="5745255" y="-135230"/>
              <a:ext cx="259118" cy="295985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47" idx="0"/>
              <a:endCxn id="4" idx="2"/>
            </p:cNvCxnSpPr>
            <p:nvPr/>
          </p:nvCxnSpPr>
          <p:spPr>
            <a:xfrm rot="16200000" flipV="1">
              <a:off x="6270593" y="-660568"/>
              <a:ext cx="269018" cy="4020434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9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6-08-22 at 03.1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2478" y="1339275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906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1788" y="572712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22 at 03.1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7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2223" y="1397000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631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8053" y="577330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233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85258"/>
              </p:ext>
            </p:extLst>
          </p:nvPr>
        </p:nvGraphicFramePr>
        <p:xfrm>
          <a:off x="1670050" y="1181100"/>
          <a:ext cx="519727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Document" r:id="rId3" imgW="5803900" imgH="4495800" progId="Word.Document.12">
                  <p:embed/>
                </p:oleObj>
              </mc:Choice>
              <mc:Fallback>
                <p:oleObj name="Document" r:id="rId3" imgW="5803900" imgH="449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1181100"/>
                        <a:ext cx="519727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695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247738" y="849682"/>
            <a:ext cx="4678220" cy="4036732"/>
            <a:chOff x="2247738" y="849682"/>
            <a:chExt cx="4678220" cy="4036732"/>
          </a:xfrm>
        </p:grpSpPr>
        <p:sp>
          <p:nvSpPr>
            <p:cNvPr id="14" name="Rectangle 13"/>
            <p:cNvSpPr/>
            <p:nvPr/>
          </p:nvSpPr>
          <p:spPr>
            <a:xfrm>
              <a:off x="2640636" y="2429697"/>
              <a:ext cx="4285322" cy="16908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40636" y="1679528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Business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6241" y="1688449"/>
              <a:ext cx="1139717" cy="410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Citizen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69971" y="2832661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Country-Level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83802" y="2832661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State-Level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73158" y="2832661"/>
              <a:ext cx="1139717" cy="410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Local-Level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69971" y="3597202"/>
              <a:ext cx="4042904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Supranational Level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83802" y="4475873"/>
              <a:ext cx="1139717" cy="41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NPO / NGO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3"/>
              <a:endCxn id="6" idx="1"/>
            </p:cNvCxnSpPr>
            <p:nvPr/>
          </p:nvCxnSpPr>
          <p:spPr>
            <a:xfrm>
              <a:off x="3780353" y="1884799"/>
              <a:ext cx="2005888" cy="892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2"/>
            </p:cNvCxnSpPr>
            <p:nvPr/>
          </p:nvCxnSpPr>
          <p:spPr>
            <a:xfrm>
              <a:off x="3210495" y="2090069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78154" y="2090069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751741" y="4117973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298935" y="3243202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724754" y="3257574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86782" y="3243202"/>
              <a:ext cx="0" cy="33962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1"/>
              <a:endCxn id="8" idx="3"/>
            </p:cNvCxnSpPr>
            <p:nvPr/>
          </p:nvCxnSpPr>
          <p:spPr>
            <a:xfrm flipH="1">
              <a:off x="3909688" y="3037932"/>
              <a:ext cx="274114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1"/>
              <a:endCxn id="9" idx="3"/>
            </p:cNvCxnSpPr>
            <p:nvPr/>
          </p:nvCxnSpPr>
          <p:spPr>
            <a:xfrm flipH="1">
              <a:off x="5323519" y="3037932"/>
              <a:ext cx="349639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4" idx="1"/>
              <a:endCxn id="12" idx="1"/>
            </p:cNvCxnSpPr>
            <p:nvPr/>
          </p:nvCxnSpPr>
          <p:spPr>
            <a:xfrm rot="10800000" flipH="1" flipV="1">
              <a:off x="2640636" y="1884798"/>
              <a:ext cx="1543166" cy="2796345"/>
            </a:xfrm>
            <a:prstGeom prst="bentConnector3">
              <a:avLst>
                <a:gd name="adj1" fmla="val -27840"/>
              </a:avLst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6" idx="3"/>
              <a:endCxn id="12" idx="3"/>
            </p:cNvCxnSpPr>
            <p:nvPr/>
          </p:nvCxnSpPr>
          <p:spPr>
            <a:xfrm flipH="1">
              <a:off x="5323519" y="1893720"/>
              <a:ext cx="1602439" cy="2787424"/>
            </a:xfrm>
            <a:prstGeom prst="bentConnector3">
              <a:avLst>
                <a:gd name="adj1" fmla="val -21679"/>
              </a:avLst>
            </a:prstGeom>
            <a:ln w="1270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261863" y="2438833"/>
              <a:ext cx="979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Government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4113" y="2146932"/>
              <a:ext cx="400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B2G</a:t>
              </a:r>
              <a:endParaRPr lang="en-US" sz="1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39488" y="2146932"/>
              <a:ext cx="3992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C2G</a:t>
              </a:r>
              <a:endParaRPr lang="en-US" sz="1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61543" y="3257574"/>
              <a:ext cx="4130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G2G</a:t>
              </a:r>
              <a:endParaRPr lang="en-US" sz="1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72838" y="3257574"/>
              <a:ext cx="4130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G2G</a:t>
              </a:r>
              <a:endParaRPr 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78848" y="4159310"/>
              <a:ext cx="4158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N2G</a:t>
              </a:r>
              <a:endParaRPr lang="en-US" sz="1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47738" y="849682"/>
              <a:ext cx="30212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What is E-government?</a:t>
              </a:r>
            </a:p>
            <a:p>
              <a:pPr marL="171450" indent="-171450">
                <a:buFontTx/>
                <a:buChar char="•"/>
              </a:pPr>
              <a:r>
                <a:rPr lang="en-US" sz="900" dirty="0" smtClean="0"/>
                <a:t>Registering your car’s license plate online (C2G) </a:t>
              </a:r>
            </a:p>
            <a:p>
              <a:pPr marL="171450" indent="-171450">
                <a:buFontTx/>
                <a:buChar char="•"/>
              </a:pPr>
              <a:r>
                <a:rPr lang="en-US" sz="900" dirty="0" smtClean="0"/>
                <a:t>Transferring company tax data online (B2G)</a:t>
              </a:r>
            </a:p>
            <a:p>
              <a:pPr marL="171450" indent="-171450">
                <a:buFontTx/>
                <a:buChar char="•"/>
              </a:pPr>
              <a:r>
                <a:rPr lang="en-US" sz="900" dirty="0" smtClean="0"/>
                <a:t> Online archives and central registers (G2G)	      </a:t>
              </a:r>
            </a:p>
            <a:p>
              <a:pPr marL="171450" indent="-171450">
                <a:buFontTx/>
                <a:buChar char="•"/>
              </a:pPr>
              <a:r>
                <a:rPr lang="en-US" sz="900" dirty="0" smtClean="0"/>
                <a:t> Pubic tendering for social projects (N2G)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681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9726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2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70796" y="2912362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8" y="3450665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>
            <a:off x="4434209" y="3343321"/>
            <a:ext cx="1523999" cy="2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434209" y="3039362"/>
            <a:ext cx="1536587" cy="30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3999" cy="1057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24306</TotalTime>
  <Words>1227</Words>
  <Application>Microsoft Macintosh PowerPoint</Application>
  <PresentationFormat>On-screen Show (4:3)</PresentationFormat>
  <Paragraphs>644</Paragraphs>
  <Slides>34</Slides>
  <Notes>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Equation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263</cp:revision>
  <dcterms:created xsi:type="dcterms:W3CDTF">2016-08-11T11:00:09Z</dcterms:created>
  <dcterms:modified xsi:type="dcterms:W3CDTF">2016-09-01T20:11:24Z</dcterms:modified>
</cp:coreProperties>
</file>