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7" r:id="rId3"/>
    <p:sldId id="259" r:id="rId4"/>
    <p:sldId id="266" r:id="rId5"/>
    <p:sldId id="278" r:id="rId6"/>
    <p:sldId id="261" r:id="rId7"/>
    <p:sldId id="265" r:id="rId8"/>
    <p:sldId id="269" r:id="rId9"/>
    <p:sldId id="282" r:id="rId10"/>
    <p:sldId id="268" r:id="rId11"/>
    <p:sldId id="274" r:id="rId12"/>
    <p:sldId id="270" r:id="rId13"/>
    <p:sldId id="271" r:id="rId14"/>
    <p:sldId id="283" r:id="rId15"/>
    <p:sldId id="272" r:id="rId16"/>
    <p:sldId id="275" r:id="rId17"/>
    <p:sldId id="285" r:id="rId18"/>
    <p:sldId id="280" r:id="rId19"/>
    <p:sldId id="276" r:id="rId20"/>
    <p:sldId id="273" r:id="rId21"/>
    <p:sldId id="277" r:id="rId22"/>
    <p:sldId id="279" r:id="rId23"/>
    <p:sldId id="281" r:id="rId24"/>
    <p:sldId id="284" r:id="rId25"/>
    <p:sldId id="287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80" autoAdjust="0"/>
  </p:normalViewPr>
  <p:slideViewPr>
    <p:cSldViewPr snapToGrid="0" snapToObjects="1">
      <p:cViewPr>
        <p:scale>
          <a:sx n="110" d="100"/>
          <a:sy n="110" d="100"/>
        </p:scale>
        <p:origin x="-1056" y="-80"/>
      </p:cViewPr>
      <p:guideLst>
        <p:guide orient="horz" pos="2160"/>
        <p:guide pos="8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47E4F-D071-144D-90E1-7DE722D5B9D7}" type="datetimeFigureOut">
              <a:rPr lang="en-US" smtClean="0"/>
              <a:t>19/08/16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11B02-4A6E-3F4E-9C80-F33BAD61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11B02-4A6E-3F4E-9C80-F33BAD617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9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7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9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007-1232-7342-B707-C90C2F451591}" type="datetimeFigureOut">
              <a:rPr lang="en-US" smtClean="0"/>
              <a:t>18/08/16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158E-A5D5-494E-AA2C-C1F1E79E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18712" y="746624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26767" y="750199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332483" y="7537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349683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5915395" y="212763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619618" y="2135035"/>
            <a:ext cx="1361441" cy="323973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394" y="569266"/>
            <a:ext cx="13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053315" y="677346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3" name="Plus 2"/>
          <p:cNvSpPr/>
          <p:nvPr/>
        </p:nvSpPr>
        <p:spPr>
          <a:xfrm>
            <a:off x="3499506" y="74404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11"/>
          <p:cNvSpPr/>
          <p:nvPr/>
        </p:nvSpPr>
        <p:spPr>
          <a:xfrm>
            <a:off x="4994691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1846623" y="744044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lus 15"/>
          <p:cNvSpPr/>
          <p:nvPr/>
        </p:nvSpPr>
        <p:spPr>
          <a:xfrm>
            <a:off x="6673904" y="753774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75394" y="1951074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Quality</a:t>
            </a:r>
          </a:p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4025403" y="215287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5520588" y="2162601"/>
            <a:ext cx="297256" cy="297220"/>
          </a:xfrm>
          <a:prstGeom prst="mathPlus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 20"/>
          <p:cNvSpPr/>
          <p:nvPr/>
        </p:nvSpPr>
        <p:spPr>
          <a:xfrm>
            <a:off x="2210376" y="2112341"/>
            <a:ext cx="359664" cy="337749"/>
          </a:xfrm>
          <a:prstGeom prst="mathEqual">
            <a:avLst/>
          </a:prstGeom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741737"/>
              </p:ext>
            </p:extLst>
          </p:nvPr>
        </p:nvGraphicFramePr>
        <p:xfrm>
          <a:off x="1592917" y="3255904"/>
          <a:ext cx="5851383" cy="315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3" imgW="3771900" imgH="203200" progId="Equation.3">
                  <p:embed/>
                </p:oleObj>
              </mc:Choice>
              <mc:Fallback>
                <p:oleObj name="Equation" r:id="rId3" imgW="3771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917" y="3255904"/>
                        <a:ext cx="5851383" cy="315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151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451556" y="2095784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41700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4941701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4941701" y="3286812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4941701" y="5026086"/>
            <a:ext cx="1239517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6770502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6770502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6760342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6699382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6699382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6699382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6628262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6597782" y="3363561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6628262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6656267" y="563448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6653727" y="440832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6666427" y="533130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6661625" y="474487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6181219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6181219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6181219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6181219" y="1524661"/>
            <a:ext cx="518163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6181219" y="1890709"/>
            <a:ext cx="518163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1"/>
            <a:endCxn id="56" idx="3"/>
          </p:cNvCxnSpPr>
          <p:nvPr/>
        </p:nvCxnSpPr>
        <p:spPr>
          <a:xfrm flipH="1">
            <a:off x="6181218" y="3063641"/>
            <a:ext cx="44704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7580917" y="1154465"/>
            <a:ext cx="8319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7756756" y="2032660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7777592" y="165674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3"/>
            <a:endCxn id="58" idx="3"/>
          </p:cNvCxnSpPr>
          <p:nvPr/>
        </p:nvCxnSpPr>
        <p:spPr>
          <a:xfrm flipH="1" flipV="1">
            <a:off x="8404307" y="1010467"/>
            <a:ext cx="276127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1"/>
            <a:endCxn id="56" idx="3"/>
          </p:cNvCxnSpPr>
          <p:nvPr/>
        </p:nvCxnSpPr>
        <p:spPr>
          <a:xfrm flipH="1">
            <a:off x="6181218" y="2705500"/>
            <a:ext cx="44704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1"/>
            <a:endCxn id="56" idx="3"/>
          </p:cNvCxnSpPr>
          <p:nvPr/>
        </p:nvCxnSpPr>
        <p:spPr>
          <a:xfrm flipH="1" flipV="1">
            <a:off x="6181218" y="3413812"/>
            <a:ext cx="416564" cy="8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1" idx="1"/>
            <a:endCxn id="56" idx="3"/>
          </p:cNvCxnSpPr>
          <p:nvPr/>
        </p:nvCxnSpPr>
        <p:spPr>
          <a:xfrm flipH="1" flipV="1">
            <a:off x="6181218" y="3413812"/>
            <a:ext cx="464402" cy="466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3"/>
          </p:cNvCxnSpPr>
          <p:nvPr/>
        </p:nvCxnSpPr>
        <p:spPr>
          <a:xfrm flipV="1">
            <a:off x="7994780" y="3202071"/>
            <a:ext cx="485141" cy="293570"/>
          </a:xfrm>
          <a:prstGeom prst="bentConnector3">
            <a:avLst>
              <a:gd name="adj1" fmla="val 9759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6181219" y="1905660"/>
            <a:ext cx="518163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3"/>
          </p:cNvCxnSpPr>
          <p:nvPr/>
        </p:nvCxnSpPr>
        <p:spPr>
          <a:xfrm flipV="1">
            <a:off x="7676688" y="4635658"/>
            <a:ext cx="184484" cy="22288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3"/>
          </p:cNvCxnSpPr>
          <p:nvPr/>
        </p:nvCxnSpPr>
        <p:spPr>
          <a:xfrm flipV="1">
            <a:off x="7698560" y="4635658"/>
            <a:ext cx="621916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3"/>
          </p:cNvCxnSpPr>
          <p:nvPr/>
        </p:nvCxnSpPr>
        <p:spPr>
          <a:xfrm flipV="1">
            <a:off x="7709007" y="4635659"/>
            <a:ext cx="83085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1"/>
            <a:endCxn id="57" idx="3"/>
          </p:cNvCxnSpPr>
          <p:nvPr/>
        </p:nvCxnSpPr>
        <p:spPr>
          <a:xfrm flipH="1">
            <a:off x="6181218" y="4521992"/>
            <a:ext cx="47250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1"/>
            <a:endCxn id="57" idx="3"/>
          </p:cNvCxnSpPr>
          <p:nvPr/>
        </p:nvCxnSpPr>
        <p:spPr>
          <a:xfrm flipH="1" flipV="1">
            <a:off x="6181218" y="5153086"/>
            <a:ext cx="48520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1"/>
            <a:endCxn id="57" idx="3"/>
          </p:cNvCxnSpPr>
          <p:nvPr/>
        </p:nvCxnSpPr>
        <p:spPr>
          <a:xfrm flipH="1" flipV="1">
            <a:off x="6181218" y="5153086"/>
            <a:ext cx="47504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1"/>
            <a:endCxn id="57" idx="3"/>
          </p:cNvCxnSpPr>
          <p:nvPr/>
        </p:nvCxnSpPr>
        <p:spPr>
          <a:xfrm flipH="1">
            <a:off x="6181218" y="5153086"/>
            <a:ext cx="490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3"/>
          </p:cNvCxnSpPr>
          <p:nvPr/>
        </p:nvCxnSpPr>
        <p:spPr>
          <a:xfrm flipH="1" flipV="1">
            <a:off x="8390500" y="1154465"/>
            <a:ext cx="89421" cy="1551035"/>
          </a:xfrm>
          <a:prstGeom prst="bentConnector4">
            <a:avLst>
              <a:gd name="adj1" fmla="val -255645"/>
              <a:gd name="adj2" fmla="val 10140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7549814" y="645160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671508" y="504344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3"/>
          </p:cNvCxnSpPr>
          <p:nvPr/>
        </p:nvCxnSpPr>
        <p:spPr>
          <a:xfrm flipV="1">
            <a:off x="7683740" y="4635658"/>
            <a:ext cx="366314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210836" y="5861236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4957124" y="6210547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4933418" y="6022435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933418" y="5607655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1"/>
            <a:endCxn id="57" idx="3"/>
          </p:cNvCxnSpPr>
          <p:nvPr/>
        </p:nvCxnSpPr>
        <p:spPr>
          <a:xfrm flipH="1">
            <a:off x="6181218" y="4858540"/>
            <a:ext cx="480407" cy="294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169938" y="228524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7806821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7986659" y="170687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741317" y="60346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645620" y="3750173"/>
            <a:ext cx="1879598" cy="491491"/>
            <a:chOff x="7721601" y="3576319"/>
            <a:chExt cx="1859278" cy="491491"/>
          </a:xfrm>
        </p:grpSpPr>
        <p:sp>
          <p:nvSpPr>
            <p:cNvPr id="81" name="Rounded Rectangle 80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857394" y="519300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cxnSp>
        <p:nvCxnSpPr>
          <p:cNvPr id="115" name="Elbow Connector 114"/>
          <p:cNvCxnSpPr>
            <a:stCxn id="81" idx="3"/>
          </p:cNvCxnSpPr>
          <p:nvPr/>
        </p:nvCxnSpPr>
        <p:spPr>
          <a:xfrm flipV="1">
            <a:off x="8525218" y="31901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108791" y="3505101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</p:spTree>
    <p:extLst>
      <p:ext uri="{BB962C8B-B14F-4D97-AF65-F5344CB8AC3E}">
        <p14:creationId xmlns:p14="http://schemas.microsoft.com/office/powerpoint/2010/main" val="41146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1"/>
          <p:cNvSpPr txBox="1"/>
          <p:nvPr/>
        </p:nvSpPr>
        <p:spPr>
          <a:xfrm rot="16200000">
            <a:off x="-2050764" y="154724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DIMENSIONS, COMPONENTS</a:t>
            </a:r>
          </a:p>
          <a:p>
            <a:r>
              <a:rPr lang="en-US" dirty="0" smtClean="0"/>
              <a:t>AND RELATIONSHIPS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266" y="1109089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5" name="Rounded Rectangle 54"/>
          <p:cNvSpPr/>
          <p:nvPr/>
        </p:nvSpPr>
        <p:spPr>
          <a:xfrm>
            <a:off x="913307" y="263365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291179" y="133128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7271303" y="338621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58" name="Rounded Rectangle 57"/>
          <p:cNvSpPr/>
          <p:nvPr/>
        </p:nvSpPr>
        <p:spPr>
          <a:xfrm>
            <a:off x="2161021" y="1474542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161021" y="79793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2150861" y="1139569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2089901" y="225933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2089901" y="257362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2089901" y="3056297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64" name="Rounded Rectangle 63"/>
          <p:cNvSpPr/>
          <p:nvPr/>
        </p:nvSpPr>
        <p:spPr>
          <a:xfrm>
            <a:off x="4901449" y="93832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65" name="Rounded Rectangle 64"/>
          <p:cNvSpPr/>
          <p:nvPr/>
        </p:nvSpPr>
        <p:spPr>
          <a:xfrm>
            <a:off x="5564750" y="169905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52434" y="2206991"/>
            <a:ext cx="1879598" cy="491491"/>
            <a:chOff x="7721601" y="3576319"/>
            <a:chExt cx="1859278" cy="491491"/>
          </a:xfrm>
        </p:grpSpPr>
        <p:sp>
          <p:nvSpPr>
            <p:cNvPr id="67" name="Rounded Rectangle 66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70" name="Rounded Rectangle 69"/>
          <p:cNvSpPr/>
          <p:nvPr/>
        </p:nvSpPr>
        <p:spPr>
          <a:xfrm>
            <a:off x="5113111" y="59161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5779894" y="133520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5950712" y="399750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74" name="Rounded Rectangle 73"/>
          <p:cNvSpPr/>
          <p:nvPr/>
        </p:nvSpPr>
        <p:spPr>
          <a:xfrm>
            <a:off x="5103567" y="2811292"/>
            <a:ext cx="1828466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75" name="Rounded Rectangle 74"/>
          <p:cNvSpPr/>
          <p:nvPr/>
        </p:nvSpPr>
        <p:spPr>
          <a:xfrm>
            <a:off x="5960872" y="369433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76" name="Rounded Rectangle 75"/>
          <p:cNvSpPr/>
          <p:nvPr/>
        </p:nvSpPr>
        <p:spPr>
          <a:xfrm>
            <a:off x="5944311" y="310789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77" name="Straight Connector 76"/>
          <p:cNvCxnSpPr>
            <a:stCxn id="59" idx="1"/>
            <a:endCxn id="54" idx="3"/>
          </p:cNvCxnSpPr>
          <p:nvPr/>
        </p:nvCxnSpPr>
        <p:spPr>
          <a:xfrm flipH="1">
            <a:off x="1959785" y="911604"/>
            <a:ext cx="201236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0" idx="1"/>
            <a:endCxn id="54" idx="3"/>
          </p:cNvCxnSpPr>
          <p:nvPr/>
        </p:nvCxnSpPr>
        <p:spPr>
          <a:xfrm flipH="1" flipV="1">
            <a:off x="1959785" y="1248789"/>
            <a:ext cx="191076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8" idx="1"/>
            <a:endCxn id="54" idx="3"/>
          </p:cNvCxnSpPr>
          <p:nvPr/>
        </p:nvCxnSpPr>
        <p:spPr>
          <a:xfrm flipH="1" flipV="1">
            <a:off x="1959785" y="1248789"/>
            <a:ext cx="201236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1" idx="1"/>
            <a:endCxn id="55" idx="3"/>
          </p:cNvCxnSpPr>
          <p:nvPr/>
        </p:nvCxnSpPr>
        <p:spPr>
          <a:xfrm flipH="1">
            <a:off x="1888666" y="2391411"/>
            <a:ext cx="201235" cy="369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2" idx="1"/>
            <a:endCxn id="55" idx="3"/>
          </p:cNvCxnSpPr>
          <p:nvPr/>
        </p:nvCxnSpPr>
        <p:spPr>
          <a:xfrm flipH="1">
            <a:off x="1888666" y="2757459"/>
            <a:ext cx="201235" cy="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4" idx="3"/>
            <a:endCxn id="56" idx="1"/>
          </p:cNvCxnSpPr>
          <p:nvPr/>
        </p:nvCxnSpPr>
        <p:spPr>
          <a:xfrm>
            <a:off x="6967427" y="1076760"/>
            <a:ext cx="323752" cy="3815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0"/>
            <a:endCxn id="58" idx="2"/>
          </p:cNvCxnSpPr>
          <p:nvPr/>
        </p:nvCxnSpPr>
        <p:spPr>
          <a:xfrm flipH="1" flipV="1">
            <a:off x="2971020" y="1762539"/>
            <a:ext cx="9151" cy="496792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63" idx="3"/>
          </p:cNvCxnSpPr>
          <p:nvPr/>
        </p:nvCxnSpPr>
        <p:spPr>
          <a:xfrm flipH="1" flipV="1">
            <a:off x="3147275" y="2946442"/>
            <a:ext cx="416481" cy="262718"/>
          </a:xfrm>
          <a:prstGeom prst="bentConnector3">
            <a:avLst>
              <a:gd name="adj1" fmla="val -49899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</p:cNvCxnSpPr>
          <p:nvPr/>
        </p:nvCxnSpPr>
        <p:spPr>
          <a:xfrm flipV="1">
            <a:off x="3168111" y="2523491"/>
            <a:ext cx="228199" cy="233968"/>
          </a:xfrm>
          <a:prstGeom prst="bentConnector3">
            <a:avLst>
              <a:gd name="adj1" fmla="val 93286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64" idx="1"/>
            <a:endCxn id="58" idx="3"/>
          </p:cNvCxnSpPr>
          <p:nvPr/>
        </p:nvCxnSpPr>
        <p:spPr>
          <a:xfrm rot="10800000" flipV="1">
            <a:off x="3781019" y="1076759"/>
            <a:ext cx="1120430" cy="541781"/>
          </a:xfrm>
          <a:prstGeom prst="bentConnector3">
            <a:avLst>
              <a:gd name="adj1" fmla="val 50000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0" idx="3"/>
            <a:endCxn id="56" idx="1"/>
          </p:cNvCxnSpPr>
          <p:nvPr/>
        </p:nvCxnSpPr>
        <p:spPr>
          <a:xfrm>
            <a:off x="6964770" y="718619"/>
            <a:ext cx="326409" cy="73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5" idx="3"/>
            <a:endCxn id="56" idx="1"/>
          </p:cNvCxnSpPr>
          <p:nvPr/>
        </p:nvCxnSpPr>
        <p:spPr>
          <a:xfrm flipV="1">
            <a:off x="6961748" y="1458289"/>
            <a:ext cx="329431" cy="372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3"/>
            <a:endCxn id="56" idx="1"/>
          </p:cNvCxnSpPr>
          <p:nvPr/>
        </p:nvCxnSpPr>
        <p:spPr>
          <a:xfrm>
            <a:off x="6958454" y="1448869"/>
            <a:ext cx="332725" cy="9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7" idx="3"/>
            <a:endCxn id="56" idx="1"/>
          </p:cNvCxnSpPr>
          <p:nvPr/>
        </p:nvCxnSpPr>
        <p:spPr>
          <a:xfrm flipV="1">
            <a:off x="6932032" y="1458289"/>
            <a:ext cx="359147" cy="879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1" idx="1"/>
          </p:cNvCxnSpPr>
          <p:nvPr/>
        </p:nvCxnSpPr>
        <p:spPr>
          <a:xfrm rot="10800000">
            <a:off x="5488482" y="1221671"/>
            <a:ext cx="291413" cy="227198"/>
          </a:xfrm>
          <a:prstGeom prst="bentConnector3">
            <a:avLst>
              <a:gd name="adj1" fmla="val 9438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5" idx="1"/>
          </p:cNvCxnSpPr>
          <p:nvPr/>
        </p:nvCxnSpPr>
        <p:spPr>
          <a:xfrm rot="10800000">
            <a:off x="5113112" y="1221671"/>
            <a:ext cx="451639" cy="60946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63" idx="1"/>
            <a:endCxn id="55" idx="3"/>
          </p:cNvCxnSpPr>
          <p:nvPr/>
        </p:nvCxnSpPr>
        <p:spPr>
          <a:xfrm flipH="1" flipV="1">
            <a:off x="1888666" y="2760652"/>
            <a:ext cx="201235" cy="448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7" idx="0"/>
          </p:cNvCxnSpPr>
          <p:nvPr/>
        </p:nvCxnSpPr>
        <p:spPr>
          <a:xfrm flipV="1">
            <a:off x="5992233" y="1963217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76" idx="1"/>
          </p:cNvCxnSpPr>
          <p:nvPr/>
        </p:nvCxnSpPr>
        <p:spPr>
          <a:xfrm rot="10800000">
            <a:off x="5779895" y="3038623"/>
            <a:ext cx="164417" cy="18293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75" idx="1"/>
          </p:cNvCxnSpPr>
          <p:nvPr/>
        </p:nvCxnSpPr>
        <p:spPr>
          <a:xfrm rot="10800000">
            <a:off x="5391886" y="3038623"/>
            <a:ext cx="568987" cy="769372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72" idx="1"/>
          </p:cNvCxnSpPr>
          <p:nvPr/>
        </p:nvCxnSpPr>
        <p:spPr>
          <a:xfrm rot="10800000">
            <a:off x="5256220" y="3038626"/>
            <a:ext cx="694492" cy="107916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4" idx="3"/>
            <a:endCxn id="57" idx="1"/>
          </p:cNvCxnSpPr>
          <p:nvPr/>
        </p:nvCxnSpPr>
        <p:spPr>
          <a:xfrm>
            <a:off x="6932033" y="2924957"/>
            <a:ext cx="339270" cy="5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5" idx="3"/>
            <a:endCxn id="57" idx="1"/>
          </p:cNvCxnSpPr>
          <p:nvPr/>
        </p:nvCxnSpPr>
        <p:spPr>
          <a:xfrm flipV="1">
            <a:off x="6961909" y="3513210"/>
            <a:ext cx="309394" cy="29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2" idx="3"/>
            <a:endCxn id="57" idx="1"/>
          </p:cNvCxnSpPr>
          <p:nvPr/>
        </p:nvCxnSpPr>
        <p:spPr>
          <a:xfrm flipV="1">
            <a:off x="6961909" y="3513210"/>
            <a:ext cx="309394" cy="604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6" idx="3"/>
            <a:endCxn id="57" idx="1"/>
          </p:cNvCxnSpPr>
          <p:nvPr/>
        </p:nvCxnSpPr>
        <p:spPr>
          <a:xfrm flipV="1">
            <a:off x="6959870" y="3513210"/>
            <a:ext cx="311433" cy="2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0" idx="1"/>
          </p:cNvCxnSpPr>
          <p:nvPr/>
        </p:nvCxnSpPr>
        <p:spPr>
          <a:xfrm rot="10800000" flipV="1">
            <a:off x="3749881" y="718619"/>
            <a:ext cx="1363231" cy="689080"/>
          </a:xfrm>
          <a:prstGeom prst="bentConnector3">
            <a:avLst>
              <a:gd name="adj1" fmla="val 9744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endCxn id="60" idx="3"/>
          </p:cNvCxnSpPr>
          <p:nvPr/>
        </p:nvCxnSpPr>
        <p:spPr>
          <a:xfrm rot="10800000">
            <a:off x="2940333" y="1253234"/>
            <a:ext cx="346254" cy="221308"/>
          </a:xfrm>
          <a:prstGeom prst="bentConnector3">
            <a:avLst>
              <a:gd name="adj1" fmla="val 50000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965953" y="340646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107" name="Elbow Connector 106"/>
          <p:cNvCxnSpPr>
            <a:stCxn id="106" idx="1"/>
          </p:cNvCxnSpPr>
          <p:nvPr/>
        </p:nvCxnSpPr>
        <p:spPr>
          <a:xfrm rot="10800000">
            <a:off x="5659043" y="3038625"/>
            <a:ext cx="306910" cy="4774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2972" y="3766674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989260" y="4104440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965554" y="3927873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65554" y="3513093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117" name="Straight Connector 116"/>
          <p:cNvCxnSpPr>
            <a:stCxn id="76" idx="3"/>
            <a:endCxn id="57" idx="1"/>
          </p:cNvCxnSpPr>
          <p:nvPr/>
        </p:nvCxnSpPr>
        <p:spPr>
          <a:xfrm>
            <a:off x="6950150" y="3221561"/>
            <a:ext cx="321153" cy="29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415402" y="194901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31669" y="82136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13916" y="17978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91964" y="254641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34741" y="14912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88482" y="352650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105385" y="116147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</p:spTree>
    <p:extLst>
      <p:ext uri="{BB962C8B-B14F-4D97-AF65-F5344CB8AC3E}">
        <p14:creationId xmlns:p14="http://schemas.microsoft.com/office/powerpoint/2010/main" val="382182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850640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850640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50640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53441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853441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701041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829285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53441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1991361" y="640715"/>
            <a:ext cx="16662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1991361" y="660400"/>
            <a:ext cx="18592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1991361" y="640715"/>
            <a:ext cx="16662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1991361" y="1488441"/>
            <a:ext cx="18592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1991361" y="660400"/>
            <a:ext cx="18592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1991361" y="2385695"/>
            <a:ext cx="18592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1967205" y="3413812"/>
            <a:ext cx="18834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1967205" y="1905660"/>
            <a:ext cx="18834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1967205" y="640715"/>
            <a:ext cx="16903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1991361" y="5583027"/>
            <a:ext cx="18592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486401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5486401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5476241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5415281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5415281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5415281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5344161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13681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5318761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344161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5328922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372166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369626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382326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377524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897118" y="303530"/>
            <a:ext cx="589283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4897118" y="640715"/>
            <a:ext cx="579123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4897118" y="640715"/>
            <a:ext cx="589283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4825999" y="1524661"/>
            <a:ext cx="589282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4825999" y="1890709"/>
            <a:ext cx="589282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4825999" y="3063641"/>
            <a:ext cx="518162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6296400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6482082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6482081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7106399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4825999" y="2705500"/>
            <a:ext cx="518162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4825999" y="3413812"/>
            <a:ext cx="487682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4825999" y="3413812"/>
            <a:ext cx="502923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4825999" y="3413812"/>
            <a:ext cx="492762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6522720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6710679" y="3202071"/>
            <a:ext cx="269241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4825999" y="1905660"/>
            <a:ext cx="589282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6258560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6383363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6383363" y="5085919"/>
            <a:ext cx="655042" cy="8093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6383363" y="5085920"/>
            <a:ext cx="873481" cy="1119114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825999" y="4972253"/>
            <a:ext cx="543627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825999" y="5603347"/>
            <a:ext cx="556327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825999" y="5603347"/>
            <a:ext cx="546167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4825999" y="5603347"/>
            <a:ext cx="561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629920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endCxn id="4" idx="1"/>
          </p:cNvCxnSpPr>
          <p:nvPr/>
        </p:nvCxnSpPr>
        <p:spPr>
          <a:xfrm flipV="1">
            <a:off x="1991361" y="640715"/>
            <a:ext cx="1666238" cy="3020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1991361" y="3413812"/>
            <a:ext cx="18592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1991361" y="3474142"/>
            <a:ext cx="18592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701041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7108939" y="992345"/>
            <a:ext cx="86881" cy="1713155"/>
          </a:xfrm>
          <a:prstGeom prst="bentConnector4">
            <a:avLst>
              <a:gd name="adj1" fmla="val -263119"/>
              <a:gd name="adj2" fmla="val 100234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6248401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5387407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6381324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6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9964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48158" y="4685363"/>
            <a:ext cx="124311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43570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14795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207836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38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207836" cy="276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26640"/>
            <a:ext cx="1207835" cy="140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62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21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26640"/>
            <a:ext cx="366074" cy="391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26640"/>
            <a:ext cx="381315" cy="9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26640"/>
            <a:ext cx="371154" cy="89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48158" y="3240744"/>
            <a:ext cx="1267270" cy="375747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787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26640"/>
            <a:ext cx="1183679" cy="1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28618"/>
            <a:ext cx="1183679" cy="2174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83820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422949" y="660400"/>
            <a:ext cx="425209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422949" y="1488441"/>
            <a:ext cx="401691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422949" y="1489661"/>
            <a:ext cx="402159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92892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32021" y="3428618"/>
            <a:ext cx="416137" cy="1397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32021" y="4826259"/>
            <a:ext cx="416137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32021" y="4826259"/>
            <a:ext cx="416137" cy="756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755312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99107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99107" y="358121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106066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299107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90464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74451" y="501015"/>
            <a:ext cx="1337208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74450" y="1827505"/>
            <a:ext cx="1345396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174450" y="3578961"/>
            <a:ext cx="1239518" cy="23155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106067" y="5362319"/>
            <a:ext cx="1239518" cy="2366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48158" y="513080"/>
            <a:ext cx="1243113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4640" y="1341121"/>
            <a:ext cx="1290788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4640" y="4685363"/>
            <a:ext cx="1266632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48158" y="5326217"/>
            <a:ext cx="126727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091271" y="640715"/>
            <a:ext cx="108318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091271" y="660400"/>
            <a:ext cx="1083179" cy="1294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059023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059022" cy="220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091271" y="660400"/>
            <a:ext cx="1083179" cy="3034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990639" cy="3094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694738"/>
            <a:ext cx="1083178" cy="113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54505"/>
            <a:ext cx="1083178" cy="287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83179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473537"/>
            <a:ext cx="990639" cy="7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72571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24105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314419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565499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3981073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79748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5964308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738149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661131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074697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511659" y="303530"/>
            <a:ext cx="30160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511659" y="640715"/>
            <a:ext cx="29144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511659" y="640715"/>
            <a:ext cx="30160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519846" y="1524661"/>
            <a:ext cx="222294" cy="4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 flipV="1">
            <a:off x="6519846" y="1954505"/>
            <a:ext cx="222294" cy="1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413968" y="3282621"/>
            <a:ext cx="257052" cy="41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0" y="2085686"/>
            <a:ext cx="427879" cy="308233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7659"/>
            <a:ext cx="243839" cy="298744"/>
          </a:xfrm>
          <a:prstGeom prst="bentConnector2">
            <a:avLst/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272154"/>
          </a:xfrm>
          <a:prstGeom prst="bentConnector3">
            <a:avLst>
              <a:gd name="adj1" fmla="val -430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413968" y="2924480"/>
            <a:ext cx="257052" cy="770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413968" y="3694738"/>
            <a:ext cx="226572" cy="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413968" y="3694738"/>
            <a:ext cx="231652" cy="41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421051"/>
            <a:ext cx="423715" cy="276528"/>
          </a:xfrm>
          <a:prstGeom prst="bentConnector3">
            <a:avLst>
              <a:gd name="adj1" fmla="val 96322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519846" y="1954505"/>
            <a:ext cx="222294" cy="439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4965479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4965480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4965479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345585" y="4851814"/>
            <a:ext cx="350900" cy="628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345585" y="5480639"/>
            <a:ext cx="363600" cy="294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345585" y="5480639"/>
            <a:ext cx="353440" cy="6039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 flipV="1">
            <a:off x="6345585" y="5480639"/>
            <a:ext cx="368681" cy="2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4640" y="3537983"/>
            <a:ext cx="1255806" cy="298879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080446" y="640715"/>
            <a:ext cx="1094005" cy="304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080446" y="3687423"/>
            <a:ext cx="1094004" cy="7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080446" y="3687423"/>
            <a:ext cx="1025621" cy="1793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61253" y="1154465"/>
            <a:ext cx="61426" cy="1770015"/>
          </a:xfrm>
          <a:prstGeom prst="bentConnector4">
            <a:avLst>
              <a:gd name="adj1" fmla="val -372155"/>
              <a:gd name="adj2" fmla="val 99398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373268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4965480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40124" y="1027996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 </a:t>
            </a:r>
          </a:p>
          <a:p>
            <a:pPr algn="ctr"/>
            <a:r>
              <a:rPr lang="en-US" dirty="0" smtClean="0"/>
              <a:t>Quality </a:t>
            </a:r>
          </a:p>
          <a:p>
            <a:pPr algn="ctr"/>
            <a:r>
              <a:rPr lang="en-US" dirty="0" smtClean="0"/>
              <a:t>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579253" y="660400"/>
            <a:ext cx="268905" cy="82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579253" y="1488441"/>
            <a:ext cx="245387" cy="1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579253" y="1489661"/>
            <a:ext cx="245855" cy="896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39427" y="4364594"/>
            <a:ext cx="10391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E-Service</a:t>
            </a:r>
          </a:p>
          <a:p>
            <a:pPr algn="ctr"/>
            <a:r>
              <a:rPr lang="en-US" dirty="0" smtClean="0"/>
              <a:t>Product </a:t>
            </a:r>
          </a:p>
          <a:p>
            <a:pPr algn="ctr"/>
            <a:r>
              <a:rPr lang="en-US" dirty="0" smtClean="0"/>
              <a:t>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578556" y="3687423"/>
            <a:ext cx="246084" cy="113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578556" y="4826259"/>
            <a:ext cx="246084" cy="6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578556" y="4826259"/>
            <a:ext cx="269602" cy="647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806957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144723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5968156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66988" y="562392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94043" y="552193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38794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87926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88796" y="370077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H4.8.5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H4.8.1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72139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10963" y="378924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272139" y="814202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22722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  <p:cxnSp>
        <p:nvCxnSpPr>
          <p:cNvPr id="96" name="Straight Connector 95"/>
          <p:cNvCxnSpPr>
            <a:stCxn id="141" idx="1"/>
            <a:endCxn id="7" idx="3"/>
          </p:cNvCxnSpPr>
          <p:nvPr/>
        </p:nvCxnSpPr>
        <p:spPr>
          <a:xfrm flipH="1">
            <a:off x="6345585" y="5188362"/>
            <a:ext cx="358798" cy="29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2" idx="3"/>
          </p:cNvCxnSpPr>
          <p:nvPr/>
        </p:nvCxnSpPr>
        <p:spPr>
          <a:xfrm flipV="1">
            <a:off x="8525218" y="3421051"/>
            <a:ext cx="107875" cy="690515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00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435318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35319" y="177866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35319" y="3345602"/>
            <a:ext cx="1239518" cy="2591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435319" y="547634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825108" y="513080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825108" y="134112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825108" y="4685363"/>
            <a:ext cx="1266164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825108" y="5435707"/>
            <a:ext cx="12903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1319890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319891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1319890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319891" cy="1986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319891" cy="2814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319891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75168"/>
            <a:ext cx="1344047" cy="1357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344047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344046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319891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825108" y="3279228"/>
            <a:ext cx="1290320" cy="3607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Compatibility</a:t>
            </a: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1319890" cy="2818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>
            <a:off x="4115428" y="3459618"/>
            <a:ext cx="1319891" cy="1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59618"/>
            <a:ext cx="1319891" cy="214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34861" y="1165275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326300" y="660400"/>
            <a:ext cx="498808" cy="828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>
            <a:off x="2326300" y="1488441"/>
            <a:ext cx="498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326300" y="1488441"/>
            <a:ext cx="498808" cy="89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04949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484" idx="1"/>
          </p:cNvCxnSpPr>
          <p:nvPr/>
        </p:nvCxnSpPr>
        <p:spPr>
          <a:xfrm flipV="1">
            <a:off x="2455649" y="3459618"/>
            <a:ext cx="369459" cy="1370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455649" y="4830303"/>
            <a:ext cx="369459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455649" y="4830303"/>
            <a:ext cx="369459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463733" y="2085686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51974" y="3628250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35318" y="83275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3733" y="5172257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H4.6.4</a:t>
            </a:r>
          </a:p>
        </p:txBody>
      </p:sp>
    </p:spTree>
    <p:extLst>
      <p:ext uri="{BB962C8B-B14F-4D97-AF65-F5344CB8AC3E}">
        <p14:creationId xmlns:p14="http://schemas.microsoft.com/office/powerpoint/2010/main" val="38396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3246174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338920" y="2391897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75" idx="3"/>
            <a:endCxn id="10" idx="1"/>
          </p:cNvCxnSpPr>
          <p:nvPr/>
        </p:nvCxnSpPr>
        <p:spPr>
          <a:xfrm>
            <a:off x="2892572" y="2536998"/>
            <a:ext cx="446348" cy="2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687436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815185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3261847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945678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373174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373174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01133" y="2213832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27119" y="3200719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211" name="Straight Connector 210"/>
          <p:cNvCxnSpPr>
            <a:stCxn id="7" idx="0"/>
            <a:endCxn id="10" idx="2"/>
          </p:cNvCxnSpPr>
          <p:nvPr/>
        </p:nvCxnSpPr>
        <p:spPr>
          <a:xfrm flipH="1" flipV="1">
            <a:off x="3984080" y="2686537"/>
            <a:ext cx="281021" cy="559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7" y="1466502"/>
            <a:ext cx="1810873" cy="1734225"/>
          </a:xfrm>
          <a:prstGeom prst="bentConnector3">
            <a:avLst>
              <a:gd name="adj1" fmla="val 1299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Elbow Connector 322"/>
          <p:cNvCxnSpPr>
            <a:endCxn id="10" idx="3"/>
          </p:cNvCxnSpPr>
          <p:nvPr/>
        </p:nvCxnSpPr>
        <p:spPr>
          <a:xfrm rot="10800000">
            <a:off x="4629240" y="2539218"/>
            <a:ext cx="2575124" cy="661501"/>
          </a:xfrm>
          <a:prstGeom prst="bentConnector3">
            <a:avLst>
              <a:gd name="adj1" fmla="val -21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945678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570050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375512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180131" y="1923815"/>
            <a:ext cx="1234911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83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99618" y="133604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777421" y="2888279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191536" y="3693514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62" name="Straight Connector 61"/>
          <p:cNvCxnSpPr>
            <a:stCxn id="12" idx="0"/>
            <a:endCxn id="7" idx="2"/>
          </p:cNvCxnSpPr>
          <p:nvPr/>
        </p:nvCxnSpPr>
        <p:spPr>
          <a:xfrm flipV="1">
            <a:off x="3760496" y="3142279"/>
            <a:ext cx="504605" cy="551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5034773" y="1364594"/>
            <a:ext cx="1103363" cy="20381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5034774" y="3329541"/>
            <a:ext cx="1044567" cy="2807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5035566" y="2457290"/>
            <a:ext cx="1062700" cy="2609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5034774" y="2903952"/>
            <a:ext cx="103440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4739137" y="1466501"/>
            <a:ext cx="295636" cy="9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4752780" y="2587783"/>
            <a:ext cx="282786" cy="427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4752780" y="3015279"/>
            <a:ext cx="281994" cy="2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4752780" y="3015279"/>
            <a:ext cx="281994" cy="454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62980" y="3517668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913680" y="3840834"/>
            <a:ext cx="277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27119" y="2842824"/>
            <a:ext cx="1659829" cy="369332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316" name="Elbow Connector 315"/>
          <p:cNvCxnSpPr>
            <a:endCxn id="125" idx="3"/>
          </p:cNvCxnSpPr>
          <p:nvPr/>
        </p:nvCxnSpPr>
        <p:spPr>
          <a:xfrm rot="10800000">
            <a:off x="6138136" y="1466501"/>
            <a:ext cx="1810874" cy="1376322"/>
          </a:xfrm>
          <a:prstGeom prst="bentConnector3">
            <a:avLst>
              <a:gd name="adj1" fmla="val 90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Elbow Connector 318"/>
          <p:cNvCxnSpPr>
            <a:stCxn id="95" idx="2"/>
            <a:endCxn id="12" idx="3"/>
          </p:cNvCxnSpPr>
          <p:nvPr/>
        </p:nvCxnSpPr>
        <p:spPr>
          <a:xfrm rot="5400000">
            <a:off x="5578906" y="1962706"/>
            <a:ext cx="628678" cy="3127578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endCxn id="139" idx="3"/>
          </p:cNvCxnSpPr>
          <p:nvPr/>
        </p:nvCxnSpPr>
        <p:spPr>
          <a:xfrm rot="10800000">
            <a:off x="6098266" y="2587783"/>
            <a:ext cx="839474" cy="255040"/>
          </a:xfrm>
          <a:prstGeom prst="bentConnector3">
            <a:avLst>
              <a:gd name="adj1" fmla="val -1828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Elbow Connector 333"/>
          <p:cNvCxnSpPr>
            <a:endCxn id="138" idx="3"/>
          </p:cNvCxnSpPr>
          <p:nvPr/>
        </p:nvCxnSpPr>
        <p:spPr>
          <a:xfrm rot="10800000" flipV="1">
            <a:off x="6079342" y="3212155"/>
            <a:ext cx="858399" cy="257771"/>
          </a:xfrm>
          <a:prstGeom prst="bentConnector3">
            <a:avLst>
              <a:gd name="adj1" fmla="val -2055"/>
            </a:avLst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>
            <a:stCxn id="95" idx="1"/>
            <a:endCxn id="140" idx="3"/>
          </p:cNvCxnSpPr>
          <p:nvPr/>
        </p:nvCxnSpPr>
        <p:spPr>
          <a:xfrm flipH="1" flipV="1">
            <a:off x="6069181" y="3017617"/>
            <a:ext cx="557938" cy="987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Rounded Rectangle 364"/>
          <p:cNvSpPr/>
          <p:nvPr/>
        </p:nvSpPr>
        <p:spPr>
          <a:xfrm>
            <a:off x="3760496" y="1838808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366" name="Rounded Rectangle 365"/>
          <p:cNvSpPr/>
          <p:nvPr/>
        </p:nvSpPr>
        <p:spPr>
          <a:xfrm>
            <a:off x="5035567" y="1838808"/>
            <a:ext cx="1102570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cxnSp>
        <p:nvCxnSpPr>
          <p:cNvPr id="367" name="Straight Connector 366"/>
          <p:cNvCxnSpPr>
            <a:stCxn id="366" idx="1"/>
            <a:endCxn id="365" idx="3"/>
          </p:cNvCxnSpPr>
          <p:nvPr/>
        </p:nvCxnSpPr>
        <p:spPr>
          <a:xfrm flipH="1">
            <a:off x="4735855" y="1965808"/>
            <a:ext cx="299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Elbow Connector 374"/>
          <p:cNvCxnSpPr>
            <a:stCxn id="95" idx="0"/>
            <a:endCxn id="366" idx="3"/>
          </p:cNvCxnSpPr>
          <p:nvPr/>
        </p:nvCxnSpPr>
        <p:spPr>
          <a:xfrm rot="16200000" flipV="1">
            <a:off x="6359078" y="1744867"/>
            <a:ext cx="877016" cy="1318897"/>
          </a:xfrm>
          <a:prstGeom prst="bentConnector2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132660" y="1568408"/>
            <a:ext cx="108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Depends on</a:t>
            </a:r>
            <a:endParaRPr lang="en-US" sz="1200" dirty="0"/>
          </a:p>
        </p:txBody>
      </p:sp>
      <p:sp>
        <p:nvSpPr>
          <p:cNvPr id="385" name="TextBox 384"/>
          <p:cNvSpPr txBox="1"/>
          <p:nvPr/>
        </p:nvSpPr>
        <p:spPr>
          <a:xfrm>
            <a:off x="1636313" y="1314827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cxnSp>
        <p:nvCxnSpPr>
          <p:cNvPr id="421" name="Straight Arrow Connector 420"/>
          <p:cNvCxnSpPr/>
          <p:nvPr/>
        </p:nvCxnSpPr>
        <p:spPr>
          <a:xfrm flipH="1">
            <a:off x="1749643" y="1732595"/>
            <a:ext cx="30313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8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06066" y="501015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ACCESSIBILITY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99107" y="1778660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299107" y="3286812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299107" y="5476347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SECURITY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77508" y="513080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Convenience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77508" y="1341121"/>
            <a:ext cx="11379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Performance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5108" y="2238375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Trustworthiness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53352" y="4685363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Functionality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77508" y="5435707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rgbClr val="FF0000"/>
                </a:solidFill>
              </a:rPr>
              <a:t>Reliability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 flipV="1">
            <a:off x="4115428" y="640715"/>
            <a:ext cx="990638" cy="19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4115428" y="660400"/>
            <a:ext cx="1183679" cy="1245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4115428" y="640715"/>
            <a:ext cx="990638" cy="847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4115428" y="1488441"/>
            <a:ext cx="1183679" cy="1925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4115428" y="660400"/>
            <a:ext cx="1183679" cy="275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4115428" y="2385695"/>
            <a:ext cx="1183679" cy="3217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 flipV="1">
            <a:off x="4091272" y="3413812"/>
            <a:ext cx="1207835" cy="1418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091272" y="1905660"/>
            <a:ext cx="1207835" cy="2927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091272" y="640715"/>
            <a:ext cx="1014794" cy="4191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115428" y="5583027"/>
            <a:ext cx="1183679" cy="20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6813260" y="866468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125" name="Rounded Rectangle 124"/>
          <p:cNvSpPr/>
          <p:nvPr/>
        </p:nvSpPr>
        <p:spPr>
          <a:xfrm>
            <a:off x="6813260" y="18986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126" name="Rounded Rectangle 125"/>
          <p:cNvSpPr/>
          <p:nvPr/>
        </p:nvSpPr>
        <p:spPr>
          <a:xfrm>
            <a:off x="6803100" y="531495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6742140" y="1392581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128" name="Rounded Rectangle 127"/>
          <p:cNvSpPr/>
          <p:nvPr/>
        </p:nvSpPr>
        <p:spPr>
          <a:xfrm>
            <a:off x="6742140" y="1706877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6742140" y="2142515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130" name="Rounded Rectangle 129"/>
          <p:cNvSpPr/>
          <p:nvPr/>
        </p:nvSpPr>
        <p:spPr>
          <a:xfrm>
            <a:off x="6671020" y="2925210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640540" y="3685938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645620" y="4193872"/>
            <a:ext cx="1879598" cy="491491"/>
            <a:chOff x="7721601" y="3576319"/>
            <a:chExt cx="1859278" cy="491491"/>
          </a:xfrm>
        </p:grpSpPr>
        <p:sp>
          <p:nvSpPr>
            <p:cNvPr id="132" name="Rounded Rectangle 131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6671020" y="2578500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137" name="Rounded Rectangle 136"/>
          <p:cNvSpPr/>
          <p:nvPr/>
        </p:nvSpPr>
        <p:spPr>
          <a:xfrm>
            <a:off x="6655781" y="3322085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99025" y="6084747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139" name="Rounded Rectangle 138"/>
          <p:cNvSpPr/>
          <p:nvPr/>
        </p:nvSpPr>
        <p:spPr>
          <a:xfrm>
            <a:off x="6696485" y="4858588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140" name="Rounded Rectangle 139"/>
          <p:cNvSpPr/>
          <p:nvPr/>
        </p:nvSpPr>
        <p:spPr>
          <a:xfrm>
            <a:off x="6709185" y="5781570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141" name="Rounded Rectangle 140"/>
          <p:cNvSpPr/>
          <p:nvPr/>
        </p:nvSpPr>
        <p:spPr>
          <a:xfrm>
            <a:off x="6704383" y="5195136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150" name="Straight Connector 149"/>
          <p:cNvCxnSpPr>
            <a:stCxn id="125" idx="1"/>
            <a:endCxn id="4" idx="3"/>
          </p:cNvCxnSpPr>
          <p:nvPr/>
        </p:nvCxnSpPr>
        <p:spPr>
          <a:xfrm flipH="1">
            <a:off x="6345585" y="303530"/>
            <a:ext cx="467675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26" idx="1"/>
            <a:endCxn id="4" idx="3"/>
          </p:cNvCxnSpPr>
          <p:nvPr/>
        </p:nvCxnSpPr>
        <p:spPr>
          <a:xfrm flipH="1" flipV="1">
            <a:off x="6345585" y="640715"/>
            <a:ext cx="457515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4" idx="1"/>
            <a:endCxn id="4" idx="3"/>
          </p:cNvCxnSpPr>
          <p:nvPr/>
        </p:nvCxnSpPr>
        <p:spPr>
          <a:xfrm flipH="1" flipV="1">
            <a:off x="6345585" y="640715"/>
            <a:ext cx="467675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7" idx="1"/>
            <a:endCxn id="5" idx="3"/>
          </p:cNvCxnSpPr>
          <p:nvPr/>
        </p:nvCxnSpPr>
        <p:spPr>
          <a:xfrm flipH="1">
            <a:off x="6274466" y="1524661"/>
            <a:ext cx="467674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8" idx="1"/>
            <a:endCxn id="5" idx="3"/>
          </p:cNvCxnSpPr>
          <p:nvPr/>
        </p:nvCxnSpPr>
        <p:spPr>
          <a:xfrm flipH="1">
            <a:off x="6274466" y="1890709"/>
            <a:ext cx="467674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30" idx="1"/>
            <a:endCxn id="6" idx="3"/>
          </p:cNvCxnSpPr>
          <p:nvPr/>
        </p:nvCxnSpPr>
        <p:spPr>
          <a:xfrm flipH="1">
            <a:off x="6274466" y="3063641"/>
            <a:ext cx="3965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7" idx="0"/>
            <a:endCxn id="124" idx="2"/>
          </p:cNvCxnSpPr>
          <p:nvPr/>
        </p:nvCxnSpPr>
        <p:spPr>
          <a:xfrm flipH="1" flipV="1">
            <a:off x="7623259" y="1154465"/>
            <a:ext cx="9151" cy="238116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29" idx="3"/>
          </p:cNvCxnSpPr>
          <p:nvPr/>
        </p:nvCxnSpPr>
        <p:spPr>
          <a:xfrm flipH="1" flipV="1">
            <a:off x="7808941" y="2032660"/>
            <a:ext cx="427878" cy="262718"/>
          </a:xfrm>
          <a:prstGeom prst="bentConnector3">
            <a:avLst>
              <a:gd name="adj1" fmla="val -53426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28" idx="3"/>
          </p:cNvCxnSpPr>
          <p:nvPr/>
        </p:nvCxnSpPr>
        <p:spPr>
          <a:xfrm flipV="1">
            <a:off x="7808940" y="1656741"/>
            <a:ext cx="243839" cy="233968"/>
          </a:xfrm>
          <a:prstGeom prst="bentConnector3">
            <a:avLst>
              <a:gd name="adj1" fmla="val 104827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130" idx="3"/>
            <a:endCxn id="124" idx="3"/>
          </p:cNvCxnSpPr>
          <p:nvPr/>
        </p:nvCxnSpPr>
        <p:spPr>
          <a:xfrm flipH="1" flipV="1">
            <a:off x="8433258" y="1010467"/>
            <a:ext cx="303740" cy="2053174"/>
          </a:xfrm>
          <a:prstGeom prst="bentConnector3">
            <a:avLst>
              <a:gd name="adj1" fmla="val -75262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36" idx="1"/>
            <a:endCxn id="6" idx="3"/>
          </p:cNvCxnSpPr>
          <p:nvPr/>
        </p:nvCxnSpPr>
        <p:spPr>
          <a:xfrm flipH="1">
            <a:off x="6274466" y="2705500"/>
            <a:ext cx="3965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31" idx="1"/>
            <a:endCxn id="6" idx="3"/>
          </p:cNvCxnSpPr>
          <p:nvPr/>
        </p:nvCxnSpPr>
        <p:spPr>
          <a:xfrm flipH="1" flipV="1">
            <a:off x="6274466" y="3413812"/>
            <a:ext cx="3660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37" idx="1"/>
            <a:endCxn id="6" idx="3"/>
          </p:cNvCxnSpPr>
          <p:nvPr/>
        </p:nvCxnSpPr>
        <p:spPr>
          <a:xfrm flipH="1" flipV="1">
            <a:off x="6274466" y="3413812"/>
            <a:ext cx="3813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132" idx="1"/>
            <a:endCxn id="6" idx="3"/>
          </p:cNvCxnSpPr>
          <p:nvPr/>
        </p:nvCxnSpPr>
        <p:spPr>
          <a:xfrm flipH="1" flipV="1">
            <a:off x="6274466" y="3413812"/>
            <a:ext cx="3711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/>
          <p:nvPr/>
        </p:nvCxnSpPr>
        <p:spPr>
          <a:xfrm flipV="1">
            <a:off x="7849579" y="3202071"/>
            <a:ext cx="243839" cy="259079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131" idx="3"/>
          </p:cNvCxnSpPr>
          <p:nvPr/>
        </p:nvCxnSpPr>
        <p:spPr>
          <a:xfrm flipV="1">
            <a:off x="8037538" y="3202071"/>
            <a:ext cx="489229" cy="615947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stCxn id="129" idx="1"/>
            <a:endCxn id="5" idx="3"/>
          </p:cNvCxnSpPr>
          <p:nvPr/>
        </p:nvCxnSpPr>
        <p:spPr>
          <a:xfrm flipH="1" flipV="1">
            <a:off x="6274466" y="1905660"/>
            <a:ext cx="467674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132" idx="0"/>
          </p:cNvCxnSpPr>
          <p:nvPr/>
        </p:nvCxnSpPr>
        <p:spPr>
          <a:xfrm flipV="1">
            <a:off x="7585419" y="3950098"/>
            <a:ext cx="0" cy="243774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Elbow Connector 425"/>
          <p:cNvCxnSpPr>
            <a:stCxn id="141" idx="3"/>
          </p:cNvCxnSpPr>
          <p:nvPr/>
        </p:nvCxnSpPr>
        <p:spPr>
          <a:xfrm flipV="1">
            <a:off x="7710222" y="5085918"/>
            <a:ext cx="197842" cy="222883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Elbow Connector 426"/>
          <p:cNvCxnSpPr>
            <a:stCxn id="140" idx="3"/>
          </p:cNvCxnSpPr>
          <p:nvPr/>
        </p:nvCxnSpPr>
        <p:spPr>
          <a:xfrm flipV="1">
            <a:off x="7710222" y="5085919"/>
            <a:ext cx="814996" cy="809316"/>
          </a:xfrm>
          <a:prstGeom prst="bentConnector3">
            <a:avLst>
              <a:gd name="adj1" fmla="val 98480"/>
            </a:avLst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138" idx="3"/>
          </p:cNvCxnSpPr>
          <p:nvPr/>
        </p:nvCxnSpPr>
        <p:spPr>
          <a:xfrm flipV="1">
            <a:off x="7710222" y="5085918"/>
            <a:ext cx="1026776" cy="1119116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>
            <a:stCxn id="139" idx="1"/>
            <a:endCxn id="7" idx="3"/>
          </p:cNvCxnSpPr>
          <p:nvPr/>
        </p:nvCxnSpPr>
        <p:spPr>
          <a:xfrm flipH="1">
            <a:off x="6274466" y="4972253"/>
            <a:ext cx="422019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stCxn id="140" idx="1"/>
            <a:endCxn id="7" idx="3"/>
          </p:cNvCxnSpPr>
          <p:nvPr/>
        </p:nvCxnSpPr>
        <p:spPr>
          <a:xfrm flipH="1" flipV="1">
            <a:off x="6274466" y="5603347"/>
            <a:ext cx="434719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>
            <a:stCxn id="138" idx="1"/>
            <a:endCxn id="7" idx="3"/>
          </p:cNvCxnSpPr>
          <p:nvPr/>
        </p:nvCxnSpPr>
        <p:spPr>
          <a:xfrm flipH="1" flipV="1">
            <a:off x="6274466" y="5603347"/>
            <a:ext cx="424559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stCxn id="80" idx="1"/>
            <a:endCxn id="7" idx="3"/>
          </p:cNvCxnSpPr>
          <p:nvPr/>
        </p:nvCxnSpPr>
        <p:spPr>
          <a:xfrm flipH="1">
            <a:off x="6274466" y="5603347"/>
            <a:ext cx="439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Rounded Rectangle 483"/>
          <p:cNvSpPr/>
          <p:nvPr/>
        </p:nvSpPr>
        <p:spPr>
          <a:xfrm>
            <a:off x="2753987" y="3243954"/>
            <a:ext cx="1361441" cy="460375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Compatibility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5" name="Straight Connector 484"/>
          <p:cNvCxnSpPr>
            <a:stCxn id="484" idx="3"/>
            <a:endCxn id="4" idx="1"/>
          </p:cNvCxnSpPr>
          <p:nvPr/>
        </p:nvCxnSpPr>
        <p:spPr>
          <a:xfrm flipV="1">
            <a:off x="4115428" y="640715"/>
            <a:ext cx="990638" cy="2833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484" idx="3"/>
            <a:endCxn id="6" idx="1"/>
          </p:cNvCxnSpPr>
          <p:nvPr/>
        </p:nvCxnSpPr>
        <p:spPr>
          <a:xfrm flipV="1">
            <a:off x="4115428" y="3413812"/>
            <a:ext cx="1183679" cy="60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484" idx="3"/>
            <a:endCxn id="7" idx="1"/>
          </p:cNvCxnSpPr>
          <p:nvPr/>
        </p:nvCxnSpPr>
        <p:spPr>
          <a:xfrm>
            <a:off x="4115428" y="3474142"/>
            <a:ext cx="1183679" cy="212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2825108" y="3327775"/>
            <a:ext cx="1209040" cy="29464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>
            <a:stCxn id="136" idx="3"/>
          </p:cNvCxnSpPr>
          <p:nvPr/>
        </p:nvCxnSpPr>
        <p:spPr>
          <a:xfrm flipH="1" flipV="1">
            <a:off x="8433258" y="1154465"/>
            <a:ext cx="89421" cy="1551035"/>
          </a:xfrm>
          <a:prstGeom prst="bentConnector4">
            <a:avLst>
              <a:gd name="adj1" fmla="val -255645"/>
              <a:gd name="adj2" fmla="val 99583"/>
            </a:avLst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126" idx="3"/>
          </p:cNvCxnSpPr>
          <p:nvPr/>
        </p:nvCxnSpPr>
        <p:spPr>
          <a:xfrm rot="10800000">
            <a:off x="7575260" y="645160"/>
            <a:ext cx="365761" cy="221308"/>
          </a:xfrm>
          <a:prstGeom prst="bentConnector3">
            <a:avLst>
              <a:gd name="adj1" fmla="val -134"/>
            </a:avLst>
          </a:prstGeom>
          <a:ln w="3175" cmpd="sng"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584" y="6488668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DEPENDABILITY PURPOSES COMPLETE MODEL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714266" y="5493707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81" name="Elbow Connector 80"/>
          <p:cNvCxnSpPr>
            <a:stCxn id="80" idx="3"/>
          </p:cNvCxnSpPr>
          <p:nvPr/>
        </p:nvCxnSpPr>
        <p:spPr>
          <a:xfrm flipV="1">
            <a:off x="7708183" y="5085919"/>
            <a:ext cx="387840" cy="517428"/>
          </a:xfrm>
          <a:prstGeom prst="bentConnector2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0184" y="1562466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E-Service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Quality in Use</a:t>
            </a:r>
          </a:p>
        </p:txBody>
      </p:sp>
      <p:cxnSp>
        <p:nvCxnSpPr>
          <p:cNvPr id="76" name="Straight Connector 75"/>
          <p:cNvCxnSpPr>
            <a:stCxn id="75" idx="3"/>
            <a:endCxn id="8" idx="1"/>
          </p:cNvCxnSpPr>
          <p:nvPr/>
        </p:nvCxnSpPr>
        <p:spPr>
          <a:xfrm flipV="1">
            <a:off x="2261623" y="660400"/>
            <a:ext cx="715885" cy="122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5" idx="3"/>
            <a:endCxn id="9" idx="1"/>
          </p:cNvCxnSpPr>
          <p:nvPr/>
        </p:nvCxnSpPr>
        <p:spPr>
          <a:xfrm flipV="1">
            <a:off x="2261623" y="1488441"/>
            <a:ext cx="715885" cy="397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5" idx="3"/>
            <a:endCxn id="10" idx="1"/>
          </p:cNvCxnSpPr>
          <p:nvPr/>
        </p:nvCxnSpPr>
        <p:spPr>
          <a:xfrm>
            <a:off x="2261623" y="1885632"/>
            <a:ext cx="563485" cy="500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3"/>
            <a:endCxn id="484" idx="1"/>
          </p:cNvCxnSpPr>
          <p:nvPr/>
        </p:nvCxnSpPr>
        <p:spPr>
          <a:xfrm>
            <a:off x="2261623" y="1885632"/>
            <a:ext cx="492364" cy="1588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75600" y="4507137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85" name="Straight Connector 84"/>
          <p:cNvCxnSpPr>
            <a:stCxn id="84" idx="3"/>
            <a:endCxn id="533" idx="1"/>
          </p:cNvCxnSpPr>
          <p:nvPr/>
        </p:nvCxnSpPr>
        <p:spPr>
          <a:xfrm flipV="1">
            <a:off x="2326300" y="3475095"/>
            <a:ext cx="498808" cy="135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4" idx="3"/>
            <a:endCxn id="11" idx="1"/>
          </p:cNvCxnSpPr>
          <p:nvPr/>
        </p:nvCxnSpPr>
        <p:spPr>
          <a:xfrm>
            <a:off x="2326300" y="4830303"/>
            <a:ext cx="627052" cy="2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4" idx="3"/>
            <a:endCxn id="12" idx="1"/>
          </p:cNvCxnSpPr>
          <p:nvPr/>
        </p:nvCxnSpPr>
        <p:spPr>
          <a:xfrm>
            <a:off x="2326300" y="4830303"/>
            <a:ext cx="651208" cy="75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934810" y="5938345"/>
            <a:ext cx="3541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Contributes to key component on same dimension</a:t>
            </a:r>
          </a:p>
          <a:p>
            <a:r>
              <a:rPr lang="en-US" sz="1200" dirty="0" smtClean="0"/>
              <a:t>Contributes to key component in another dimension</a:t>
            </a:r>
            <a:endParaRPr lang="en-US" sz="1200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2681098" y="6276111"/>
            <a:ext cx="263174" cy="0"/>
          </a:xfrm>
          <a:prstGeom prst="straightConnector1">
            <a:avLst/>
          </a:prstGeom>
          <a:ln w="1270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2657392" y="6099544"/>
            <a:ext cx="291815" cy="0"/>
          </a:xfrm>
          <a:prstGeom prst="straightConnector1">
            <a:avLst/>
          </a:prstGeom>
          <a:ln w="3175" cmpd="sng"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90506" y="5684764"/>
            <a:ext cx="452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Key: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600809" y="3936224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H4.7.6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215570" y="227845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35059" y="1154465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057889" y="1679663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02465" y="3453828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H4.7.5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82532" y="561420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36951" y="583159"/>
            <a:ext cx="5243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H4.7.1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3865" y="2834849"/>
            <a:ext cx="16598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DEPENDABILITY</a:t>
            </a:r>
          </a:p>
        </p:txBody>
      </p:sp>
      <p:cxnSp>
        <p:nvCxnSpPr>
          <p:cNvPr id="96" name="Straight Connector 95"/>
          <p:cNvCxnSpPr>
            <a:stCxn id="95" idx="3"/>
            <a:endCxn id="125" idx="1"/>
          </p:cNvCxnSpPr>
          <p:nvPr/>
        </p:nvCxnSpPr>
        <p:spPr>
          <a:xfrm flipV="1">
            <a:off x="2033694" y="303530"/>
            <a:ext cx="4779566" cy="2715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5" idx="3"/>
            <a:endCxn id="12" idx="1"/>
          </p:cNvCxnSpPr>
          <p:nvPr/>
        </p:nvCxnSpPr>
        <p:spPr>
          <a:xfrm>
            <a:off x="2033694" y="3019515"/>
            <a:ext cx="943814" cy="2563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5" idx="3"/>
            <a:endCxn id="138" idx="1"/>
          </p:cNvCxnSpPr>
          <p:nvPr/>
        </p:nvCxnSpPr>
        <p:spPr>
          <a:xfrm>
            <a:off x="2033694" y="3019515"/>
            <a:ext cx="4665331" cy="3185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95" idx="3"/>
            <a:endCxn id="140" idx="1"/>
          </p:cNvCxnSpPr>
          <p:nvPr/>
        </p:nvCxnSpPr>
        <p:spPr>
          <a:xfrm>
            <a:off x="2033694" y="3019515"/>
            <a:ext cx="4675491" cy="2875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5" idx="3"/>
            <a:endCxn id="10" idx="1"/>
          </p:cNvCxnSpPr>
          <p:nvPr/>
        </p:nvCxnSpPr>
        <p:spPr>
          <a:xfrm flipV="1">
            <a:off x="2033694" y="2385695"/>
            <a:ext cx="791414" cy="633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95" idx="3"/>
            <a:endCxn id="139" idx="1"/>
          </p:cNvCxnSpPr>
          <p:nvPr/>
        </p:nvCxnSpPr>
        <p:spPr>
          <a:xfrm>
            <a:off x="2033694" y="3019515"/>
            <a:ext cx="4662791" cy="19527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59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18914" y="77005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1518914" y="1337674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518914" y="1890061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504396" y="1064698"/>
            <a:ext cx="24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1259" y="1319942"/>
            <a:ext cx="2398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Quality in Use</a:t>
            </a:r>
          </a:p>
        </p:txBody>
      </p:sp>
      <p:cxnSp>
        <p:nvCxnSpPr>
          <p:cNvPr id="11" name="Straight Connector 10"/>
          <p:cNvCxnSpPr>
            <a:stCxn id="8" idx="3"/>
            <a:endCxn id="3" idx="1"/>
          </p:cNvCxnSpPr>
          <p:nvPr/>
        </p:nvCxnSpPr>
        <p:spPr>
          <a:xfrm>
            <a:off x="2809234" y="917378"/>
            <a:ext cx="462025" cy="58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3"/>
            <a:endCxn id="3" idx="1"/>
          </p:cNvCxnSpPr>
          <p:nvPr/>
        </p:nvCxnSpPr>
        <p:spPr>
          <a:xfrm>
            <a:off x="2809234" y="1484994"/>
            <a:ext cx="462025" cy="19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3"/>
            <a:endCxn id="3" idx="1"/>
          </p:cNvCxnSpPr>
          <p:nvPr/>
        </p:nvCxnSpPr>
        <p:spPr>
          <a:xfrm flipV="1">
            <a:off x="2809234" y="1504608"/>
            <a:ext cx="462025" cy="53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77848" y="3999778"/>
            <a:ext cx="304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Quality in Use model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4396" y="2222047"/>
            <a:ext cx="191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2680" y="6020974"/>
            <a:ext cx="878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4 e-services characteristics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2" y="15671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7079"/>
              </p:ext>
            </p:extLst>
          </p:nvPr>
        </p:nvGraphicFramePr>
        <p:xfrm>
          <a:off x="1720850" y="4420570"/>
          <a:ext cx="5702300" cy="1397000"/>
        </p:xfrm>
        <a:graphic>
          <a:graphicData uri="http://schemas.openxmlformats.org/drawingml/2006/table">
            <a:tbl>
              <a:tblPr/>
              <a:tblGrid>
                <a:gridCol w="2311400"/>
                <a:gridCol w="3390900"/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Information Technology Services (IT 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 Electronic-Commerce (e-commerce)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Quality of 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Electronic-Government (e-government)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Electronic-Services (e-services)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Electronic-Infrastructure (e-infrastructure)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Quality of e-services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0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3994"/>
              </p:ext>
            </p:extLst>
          </p:nvPr>
        </p:nvGraphicFramePr>
        <p:xfrm>
          <a:off x="807432" y="811336"/>
          <a:ext cx="4965700" cy="2552700"/>
        </p:xfrm>
        <a:graphic>
          <a:graphicData uri="http://schemas.openxmlformats.org/drawingml/2006/table">
            <a:tbl>
              <a:tblPr/>
              <a:tblGrid>
                <a:gridCol w="2159000"/>
                <a:gridCol w="2806700"/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dimensions to evaluate e-SQ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Common consistent dimensions to evaluate s-SQ in e-commerce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Reliability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Reliability/fulfilment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Web design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Web design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Responsiveness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Responsiveness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Customer service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Privacy/security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Personalization</a:t>
                      </a:r>
                    </a:p>
                  </a:txBody>
                  <a:tcPr marL="1524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Ease of use/usability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    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Information quality/benefit</a:t>
                      </a:r>
                    </a:p>
                  </a:txBody>
                  <a:tcPr marL="4572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8-16 at 15.2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0539"/>
            <a:ext cx="8724900" cy="2705100"/>
          </a:xfrm>
          <a:prstGeom prst="rect">
            <a:avLst/>
          </a:prstGeom>
        </p:spPr>
      </p:pic>
      <p:pic>
        <p:nvPicPr>
          <p:cNvPr id="6" name="Picture 5" descr="Screen Shot 2016-08-16 at 15.24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4415"/>
            <a:ext cx="8839693" cy="31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6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9950" y="2491581"/>
          <a:ext cx="4864100" cy="2743200"/>
        </p:xfrm>
        <a:graphic>
          <a:graphicData uri="http://schemas.openxmlformats.org/drawingml/2006/table">
            <a:tbl>
              <a:tblPr/>
              <a:tblGrid>
                <a:gridCol w="1765300"/>
                <a:gridCol w="3098800"/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 Services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 IT-Services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 Quality concept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8. E-Commerce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3. 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9. E-Government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 Definitions of e-service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 E-Infrastructure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 ISO/IEC 25010:2011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 E-Services Providers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 e-service quality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12.Online and traditional business environment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0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6-08-22 at 03.16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9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52478" y="1339275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4906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01788" y="572712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597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8-22 at 03.19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76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2223" y="1397000"/>
            <a:ext cx="77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6313" y="2588552"/>
            <a:ext cx="76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B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98053" y="5773303"/>
            <a:ext cx="75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Part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7233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791057"/>
              </p:ext>
            </p:extLst>
          </p:nvPr>
        </p:nvGraphicFramePr>
        <p:xfrm>
          <a:off x="1670050" y="1181100"/>
          <a:ext cx="519727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3" imgW="5803900" imgH="4495800" progId="Word.Document.12">
                  <p:embed/>
                </p:oleObj>
              </mc:Choice>
              <mc:Fallback>
                <p:oleObj name="Document" r:id="rId3" imgW="5803900" imgH="4495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050" y="1181100"/>
                        <a:ext cx="519727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69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672750" y="1789975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654113" y="2371669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sp>
        <p:nvSpPr>
          <p:cNvPr id="533" name="Rounded Rectangle 532"/>
          <p:cNvSpPr/>
          <p:nvPr/>
        </p:nvSpPr>
        <p:spPr>
          <a:xfrm>
            <a:off x="1654112" y="1175825"/>
            <a:ext cx="1156557" cy="314280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04396" y="1064698"/>
            <a:ext cx="238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871" y="1614129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7" name="Straight Connector 6"/>
          <p:cNvCxnSpPr>
            <a:stCxn id="533" idx="3"/>
            <a:endCxn id="6" idx="1"/>
          </p:cNvCxnSpPr>
          <p:nvPr/>
        </p:nvCxnSpPr>
        <p:spPr>
          <a:xfrm>
            <a:off x="2810669" y="1332965"/>
            <a:ext cx="666202" cy="604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3"/>
            <a:endCxn id="6" idx="1"/>
          </p:cNvCxnSpPr>
          <p:nvPr/>
        </p:nvCxnSpPr>
        <p:spPr>
          <a:xfrm>
            <a:off x="2810670" y="1937295"/>
            <a:ext cx="6662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3"/>
            <a:endCxn id="6" idx="1"/>
          </p:cNvCxnSpPr>
          <p:nvPr/>
        </p:nvCxnSpPr>
        <p:spPr>
          <a:xfrm flipV="1">
            <a:off x="2792033" y="1937295"/>
            <a:ext cx="684838" cy="581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9377" y="3743464"/>
            <a:ext cx="3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E-Service Product Quality Model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1982" y="2666309"/>
            <a:ext cx="135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2680" y="6020974"/>
            <a:ext cx="83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Hypothesis: This 3 e-services properties positively influence the user quality perception.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599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657600" y="1927270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3657600" y="2444287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57600" y="2978908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41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45444" y="1406184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4485618" y="1927270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85618" y="2444287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85618" y="2978908"/>
            <a:ext cx="1199345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184342" y="780415"/>
            <a:ext cx="195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INFLUENCING CUSTOMER SATISFACTION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34310" y="1406184"/>
            <a:ext cx="1239519" cy="1826724"/>
          </a:xfrm>
          <a:prstGeom prst="roundRect">
            <a:avLst>
              <a:gd name="adj" fmla="val 30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 SAISFACTION</a:t>
            </a:r>
            <a:endParaRPr lang="en-US" sz="1200" dirty="0"/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3473829" y="2571287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5" idx="1"/>
          </p:cNvCxnSpPr>
          <p:nvPr/>
        </p:nvCxnSpPr>
        <p:spPr>
          <a:xfrm>
            <a:off x="3473829" y="2054270"/>
            <a:ext cx="1011789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7" idx="1"/>
          </p:cNvCxnSpPr>
          <p:nvPr/>
        </p:nvCxnSpPr>
        <p:spPr>
          <a:xfrm>
            <a:off x="3363040" y="3105908"/>
            <a:ext cx="112257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" idx="1"/>
          </p:cNvCxnSpPr>
          <p:nvPr/>
        </p:nvCxnSpPr>
        <p:spPr>
          <a:xfrm>
            <a:off x="3363040" y="1545884"/>
            <a:ext cx="10824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26506" y="1288671"/>
            <a:ext cx="40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H.A.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26506" y="1817327"/>
            <a:ext cx="41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H.U.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38265" y="2295652"/>
            <a:ext cx="391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52312" y="2854339"/>
            <a:ext cx="38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H.S.</a:t>
            </a:r>
          </a:p>
        </p:txBody>
      </p:sp>
    </p:spTree>
    <p:extLst>
      <p:ext uri="{BB962C8B-B14F-4D97-AF65-F5344CB8AC3E}">
        <p14:creationId xmlns:p14="http://schemas.microsoft.com/office/powerpoint/2010/main" val="3022510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654798" y="2597200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6654799" y="3209699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654799" y="3780926"/>
            <a:ext cx="1239518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6654799" y="4345834"/>
            <a:ext cx="1239518" cy="27668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932952" y="2581960"/>
            <a:ext cx="1313837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Convenience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56470" y="3498973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956470" y="4327878"/>
            <a:ext cx="1290320" cy="294640"/>
          </a:xfrm>
          <a:prstGeom prst="roundRect">
            <a:avLst/>
          </a:prstGeom>
          <a:ln w="38100" cmpd="dbl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Trustworthiness</a:t>
            </a:r>
            <a:endParaRPr lang="en-US" sz="1200" dirty="0"/>
          </a:p>
        </p:txBody>
      </p:sp>
      <p:cxnSp>
        <p:nvCxnSpPr>
          <p:cNvPr id="36" name="Straight Connector 35"/>
          <p:cNvCxnSpPr>
            <a:stCxn id="8" idx="3"/>
            <a:endCxn id="4" idx="1"/>
          </p:cNvCxnSpPr>
          <p:nvPr/>
        </p:nvCxnSpPr>
        <p:spPr>
          <a:xfrm>
            <a:off x="5246789" y="2729280"/>
            <a:ext cx="1408009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8" idx="3"/>
            <a:endCxn id="5" idx="1"/>
          </p:cNvCxnSpPr>
          <p:nvPr/>
        </p:nvCxnSpPr>
        <p:spPr>
          <a:xfrm>
            <a:off x="5246789" y="2729280"/>
            <a:ext cx="1408010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3"/>
            <a:endCxn id="4" idx="1"/>
          </p:cNvCxnSpPr>
          <p:nvPr/>
        </p:nvCxnSpPr>
        <p:spPr>
          <a:xfrm flipV="1">
            <a:off x="5246790" y="2736900"/>
            <a:ext cx="1408008" cy="909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6" idx="1"/>
          </p:cNvCxnSpPr>
          <p:nvPr/>
        </p:nvCxnSpPr>
        <p:spPr>
          <a:xfrm>
            <a:off x="5246790" y="3646293"/>
            <a:ext cx="1408009" cy="261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3"/>
            <a:endCxn id="6" idx="1"/>
          </p:cNvCxnSpPr>
          <p:nvPr/>
        </p:nvCxnSpPr>
        <p:spPr>
          <a:xfrm>
            <a:off x="5246789" y="2729280"/>
            <a:ext cx="1408010" cy="11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" idx="3"/>
            <a:endCxn id="7" idx="1"/>
          </p:cNvCxnSpPr>
          <p:nvPr/>
        </p:nvCxnSpPr>
        <p:spPr>
          <a:xfrm>
            <a:off x="5246790" y="4475198"/>
            <a:ext cx="1408009" cy="8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42545" y="807720"/>
            <a:ext cx="2499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PERCEPTION</a:t>
            </a:r>
          </a:p>
          <a:p>
            <a:r>
              <a:rPr lang="en-US" dirty="0" smtClean="0"/>
              <a:t> AND DIMENSIONS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3491" y="3325641"/>
            <a:ext cx="14914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 </a:t>
            </a:r>
          </a:p>
          <a:p>
            <a:r>
              <a:rPr lang="en-US" dirty="0" smtClean="0"/>
              <a:t>Quality in Use</a:t>
            </a:r>
          </a:p>
        </p:txBody>
      </p:sp>
      <p:cxnSp>
        <p:nvCxnSpPr>
          <p:cNvPr id="39" name="Straight Connector 38"/>
          <p:cNvCxnSpPr>
            <a:stCxn id="38" idx="3"/>
            <a:endCxn id="8" idx="1"/>
          </p:cNvCxnSpPr>
          <p:nvPr/>
        </p:nvCxnSpPr>
        <p:spPr>
          <a:xfrm flipV="1">
            <a:off x="3084930" y="2729280"/>
            <a:ext cx="848022" cy="919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3"/>
            <a:endCxn id="9" idx="1"/>
          </p:cNvCxnSpPr>
          <p:nvPr/>
        </p:nvCxnSpPr>
        <p:spPr>
          <a:xfrm flipV="1">
            <a:off x="3084930" y="3646293"/>
            <a:ext cx="871540" cy="2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10" idx="1"/>
          </p:cNvCxnSpPr>
          <p:nvPr/>
        </p:nvCxnSpPr>
        <p:spPr>
          <a:xfrm>
            <a:off x="3084930" y="3648807"/>
            <a:ext cx="871540" cy="82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654798" y="230199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535775" y="2932700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654798" y="3516614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535775" y="4068835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H4</a:t>
            </a:r>
          </a:p>
        </p:txBody>
      </p:sp>
    </p:spTree>
    <p:extLst>
      <p:ext uri="{BB962C8B-B14F-4D97-AF65-F5344CB8AC3E}">
        <p14:creationId xmlns:p14="http://schemas.microsoft.com/office/powerpoint/2010/main" val="183272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58208" y="23742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970796" y="2912362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958208" y="3450665"/>
            <a:ext cx="1239518" cy="23818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5958210" y="4005976"/>
            <a:ext cx="1239518" cy="256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296289" y="3196001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Functionality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296289" y="3979432"/>
            <a:ext cx="1137920" cy="294640"/>
          </a:xfrm>
          <a:prstGeom prst="roundRect">
            <a:avLst/>
          </a:prstGeom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Reliability</a:t>
            </a:r>
            <a:endParaRPr lang="en-US" sz="1200" dirty="0"/>
          </a:p>
        </p:txBody>
      </p:sp>
      <p:cxnSp>
        <p:nvCxnSpPr>
          <p:cNvPr id="53" name="Straight Connector 52"/>
          <p:cNvCxnSpPr>
            <a:stCxn id="11" idx="3"/>
            <a:endCxn id="6" idx="1"/>
          </p:cNvCxnSpPr>
          <p:nvPr/>
        </p:nvCxnSpPr>
        <p:spPr>
          <a:xfrm>
            <a:off x="4434209" y="3343321"/>
            <a:ext cx="1523999" cy="226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3"/>
            <a:endCxn id="5" idx="1"/>
          </p:cNvCxnSpPr>
          <p:nvPr/>
        </p:nvCxnSpPr>
        <p:spPr>
          <a:xfrm flipV="1">
            <a:off x="4434209" y="3039362"/>
            <a:ext cx="1536587" cy="30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3"/>
            <a:endCxn id="4" idx="1"/>
          </p:cNvCxnSpPr>
          <p:nvPr/>
        </p:nvCxnSpPr>
        <p:spPr>
          <a:xfrm flipV="1">
            <a:off x="4434209" y="2513963"/>
            <a:ext cx="1523999" cy="829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2" idx="3"/>
            <a:endCxn id="7" idx="1"/>
          </p:cNvCxnSpPr>
          <p:nvPr/>
        </p:nvCxnSpPr>
        <p:spPr>
          <a:xfrm>
            <a:off x="4434209" y="4126752"/>
            <a:ext cx="1524001" cy="7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>
            <a:stCxn id="533" idx="3"/>
            <a:endCxn id="4" idx="1"/>
          </p:cNvCxnSpPr>
          <p:nvPr/>
        </p:nvCxnSpPr>
        <p:spPr>
          <a:xfrm>
            <a:off x="4434209" y="2512235"/>
            <a:ext cx="1523999" cy="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>
            <a:stCxn id="533" idx="3"/>
            <a:endCxn id="6" idx="1"/>
          </p:cNvCxnSpPr>
          <p:nvPr/>
        </p:nvCxnSpPr>
        <p:spPr>
          <a:xfrm>
            <a:off x="4434209" y="2512235"/>
            <a:ext cx="1523999" cy="1057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>
            <a:stCxn id="533" idx="3"/>
            <a:endCxn id="7" idx="1"/>
          </p:cNvCxnSpPr>
          <p:nvPr/>
        </p:nvCxnSpPr>
        <p:spPr>
          <a:xfrm>
            <a:off x="4434209" y="2512235"/>
            <a:ext cx="1524001" cy="16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3296289" y="2338989"/>
            <a:ext cx="1137920" cy="346492"/>
          </a:xfrm>
          <a:prstGeom prst="roundRect">
            <a:avLst/>
          </a:prstGeom>
          <a:solidFill>
            <a:schemeClr val="lt1">
              <a:alpha val="0"/>
            </a:schemeClr>
          </a:solidFill>
          <a:ln w="28575" cmpd="sng">
            <a:solidFill>
              <a:srgbClr val="00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Compatibility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090587" y="640295"/>
            <a:ext cx="2388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PROVIDER PERCEPTION </a:t>
            </a:r>
          </a:p>
          <a:p>
            <a:r>
              <a:rPr lang="en-US" dirty="0" smtClean="0"/>
              <a:t>AND DIMENSIONS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31265" y="3023495"/>
            <a:ext cx="16507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E-Service</a:t>
            </a:r>
          </a:p>
          <a:p>
            <a:r>
              <a:rPr lang="en-US" dirty="0" smtClean="0"/>
              <a:t>Product Quality</a:t>
            </a:r>
            <a:endParaRPr lang="en-US" dirty="0"/>
          </a:p>
        </p:txBody>
      </p:sp>
      <p:cxnSp>
        <p:nvCxnSpPr>
          <p:cNvPr id="57" name="Straight Connector 56"/>
          <p:cNvCxnSpPr>
            <a:stCxn id="55" idx="3"/>
            <a:endCxn id="533" idx="1"/>
          </p:cNvCxnSpPr>
          <p:nvPr/>
        </p:nvCxnSpPr>
        <p:spPr>
          <a:xfrm flipV="1">
            <a:off x="2681965" y="2512235"/>
            <a:ext cx="614324" cy="83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3"/>
            <a:endCxn id="11" idx="1"/>
          </p:cNvCxnSpPr>
          <p:nvPr/>
        </p:nvCxnSpPr>
        <p:spPr>
          <a:xfrm flipV="1">
            <a:off x="2681965" y="3343321"/>
            <a:ext cx="614324" cy="3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3"/>
            <a:endCxn id="12" idx="1"/>
          </p:cNvCxnSpPr>
          <p:nvPr/>
        </p:nvCxnSpPr>
        <p:spPr>
          <a:xfrm>
            <a:off x="2681965" y="3346661"/>
            <a:ext cx="614324" cy="780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839186" y="208550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70796" y="2664516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839186" y="3170181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70796" y="3735028"/>
            <a:ext cx="358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H8</a:t>
            </a:r>
          </a:p>
        </p:txBody>
      </p:sp>
    </p:spTree>
    <p:extLst>
      <p:ext uri="{BB962C8B-B14F-4D97-AF65-F5344CB8AC3E}">
        <p14:creationId xmlns:p14="http://schemas.microsoft.com/office/powerpoint/2010/main" val="41273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9644" y="2072321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910752" y="422369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4156372" y="2097721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4191649" y="4287256"/>
            <a:ext cx="97535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292712" y="2437774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2292712" y="176117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2282552" y="2102801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2181418" y="3837612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1418" y="4151908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2181418" y="4587546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508785" y="1736119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78305" y="2496847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83385" y="3004781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508785" y="1389409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493546" y="2132994"/>
            <a:ext cx="1178560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Customer Service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4895656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3669497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4592479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4006045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2009163" y="1874836"/>
            <a:ext cx="283549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2009163" y="2212021"/>
            <a:ext cx="273389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2009163" y="2212021"/>
            <a:ext cx="283549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1886111" y="3969692"/>
            <a:ext cx="295307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1886111" y="4335740"/>
            <a:ext cx="295307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5131731" y="1874550"/>
            <a:ext cx="377054" cy="350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5131731" y="1516409"/>
            <a:ext cx="377054" cy="7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5131731" y="2224721"/>
            <a:ext cx="346574" cy="40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8" idx="1"/>
            <a:endCxn id="43" idx="3"/>
          </p:cNvCxnSpPr>
          <p:nvPr/>
        </p:nvCxnSpPr>
        <p:spPr>
          <a:xfrm flipH="1" flipV="1">
            <a:off x="5131731" y="2224721"/>
            <a:ext cx="361815" cy="21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5131731" y="2224721"/>
            <a:ext cx="351654" cy="91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1886111" y="4350691"/>
            <a:ext cx="295307" cy="38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5167008" y="3783162"/>
            <a:ext cx="367242" cy="631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5167008" y="4414256"/>
            <a:ext cx="379942" cy="291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5167008" y="4414256"/>
            <a:ext cx="369782" cy="601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>
            <a:off x="5167008" y="4414256"/>
            <a:ext cx="385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4304616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214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 rot="16200000">
            <a:off x="-1301464" y="655133"/>
            <a:ext cx="19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DIMENSIONS AND</a:t>
            </a:r>
          </a:p>
          <a:p>
            <a:r>
              <a:rPr lang="en-US" dirty="0" smtClean="0"/>
              <a:t>KEY COMPONENTS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3701048" y="849463"/>
            <a:ext cx="1239519" cy="279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ACCESSIBILITY</a:t>
            </a:r>
            <a:endParaRPr lang="en-US" sz="1200" dirty="0"/>
          </a:p>
        </p:txBody>
      </p:sp>
      <p:sp>
        <p:nvSpPr>
          <p:cNvPr id="42" name="Rounded Rectangle 41"/>
          <p:cNvSpPr/>
          <p:nvPr/>
        </p:nvSpPr>
        <p:spPr>
          <a:xfrm>
            <a:off x="3701048" y="2106779"/>
            <a:ext cx="1239519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USABILITY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3701048" y="3501278"/>
            <a:ext cx="1183743" cy="254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EFFICIENCY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3701049" y="5308051"/>
            <a:ext cx="1239518" cy="290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SECURITY</a:t>
            </a:r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5435778" y="1214916"/>
            <a:ext cx="1619998" cy="28799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Operability</a:t>
            </a:r>
            <a:endParaRPr lang="en-US" sz="1000" dirty="0"/>
          </a:p>
        </p:txBody>
      </p:sp>
      <p:sp>
        <p:nvSpPr>
          <p:cNvPr id="46" name="Rounded Rectangle 45"/>
          <p:cNvSpPr/>
          <p:nvPr/>
        </p:nvSpPr>
        <p:spPr>
          <a:xfrm>
            <a:off x="5435778" y="53831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Availability</a:t>
            </a:r>
            <a:endParaRPr lang="en-US" sz="1000" dirty="0"/>
          </a:p>
        </p:txBody>
      </p:sp>
      <p:sp>
        <p:nvSpPr>
          <p:cNvPr id="47" name="Rounded Rectangle 46"/>
          <p:cNvSpPr/>
          <p:nvPr/>
        </p:nvSpPr>
        <p:spPr>
          <a:xfrm>
            <a:off x="5425618" y="879943"/>
            <a:ext cx="77215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Maturity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5462315" y="1691393"/>
            <a:ext cx="1780539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Ease of Use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462315" y="2034996"/>
            <a:ext cx="1066800" cy="3676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Learnability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5462315" y="2499941"/>
            <a:ext cx="1494679" cy="3057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interface aesthetics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5489247" y="3325287"/>
            <a:ext cx="2065978" cy="27686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Responsiveness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>
            <a:off x="5488074" y="3714793"/>
            <a:ext cx="1396998" cy="26416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 behavior</a:t>
            </a:r>
            <a:endParaRPr lang="en-US" sz="10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493154" y="4093389"/>
            <a:ext cx="1879598" cy="491491"/>
            <a:chOff x="7721601" y="3576319"/>
            <a:chExt cx="1859278" cy="491491"/>
          </a:xfrm>
        </p:grpSpPr>
        <p:sp>
          <p:nvSpPr>
            <p:cNvPr id="54" name="Rounded Rectangle 53"/>
            <p:cNvSpPr/>
            <p:nvPr/>
          </p:nvSpPr>
          <p:spPr>
            <a:xfrm>
              <a:off x="7721601" y="3576319"/>
              <a:ext cx="1859278" cy="260985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Transaction Capability</a:t>
              </a:r>
              <a:endParaRPr lang="en-US" sz="10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721601" y="3840480"/>
              <a:ext cx="955039" cy="224154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Completeness</a:t>
              </a:r>
              <a:endParaRPr lang="en-US" sz="10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8676640" y="3840480"/>
              <a:ext cx="904239" cy="22733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Correctness</a:t>
              </a:r>
              <a:endParaRPr lang="en-US" sz="1000" dirty="0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5489247" y="2978577"/>
            <a:ext cx="1851659" cy="254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Fault Tolerance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36790" y="5970331"/>
            <a:ext cx="1011197" cy="24057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Confidentiality</a:t>
            </a:r>
            <a:endParaRPr lang="en-US" sz="1000" dirty="0"/>
          </a:p>
        </p:txBody>
      </p:sp>
      <p:sp>
        <p:nvSpPr>
          <p:cNvPr id="60" name="Rounded Rectangle 59"/>
          <p:cNvSpPr/>
          <p:nvPr/>
        </p:nvSpPr>
        <p:spPr>
          <a:xfrm>
            <a:off x="5534250" y="4744172"/>
            <a:ext cx="209899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Safety</a:t>
            </a:r>
            <a:endParaRPr lang="en-US" sz="1000" dirty="0"/>
          </a:p>
        </p:txBody>
      </p:sp>
      <p:sp>
        <p:nvSpPr>
          <p:cNvPr id="61" name="Rounded Rectangle 60"/>
          <p:cNvSpPr/>
          <p:nvPr/>
        </p:nvSpPr>
        <p:spPr>
          <a:xfrm>
            <a:off x="5546950" y="5667154"/>
            <a:ext cx="1001037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Integrity</a:t>
            </a:r>
            <a:endParaRPr lang="en-US" sz="1000" dirty="0"/>
          </a:p>
        </p:txBody>
      </p:sp>
      <p:sp>
        <p:nvSpPr>
          <p:cNvPr id="62" name="Rounded Rectangle 61"/>
          <p:cNvSpPr/>
          <p:nvPr/>
        </p:nvSpPr>
        <p:spPr>
          <a:xfrm>
            <a:off x="5542148" y="5080720"/>
            <a:ext cx="1005839" cy="2273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Authenticity</a:t>
            </a:r>
            <a:endParaRPr lang="en-US" sz="1000" dirty="0"/>
          </a:p>
        </p:txBody>
      </p:sp>
      <p:cxnSp>
        <p:nvCxnSpPr>
          <p:cNvPr id="63" name="Straight Connector 62"/>
          <p:cNvCxnSpPr>
            <a:stCxn id="46" idx="1"/>
            <a:endCxn id="41" idx="3"/>
          </p:cNvCxnSpPr>
          <p:nvPr/>
        </p:nvCxnSpPr>
        <p:spPr>
          <a:xfrm flipH="1">
            <a:off x="4940567" y="651978"/>
            <a:ext cx="495211" cy="33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7" idx="1"/>
            <a:endCxn id="41" idx="3"/>
          </p:cNvCxnSpPr>
          <p:nvPr/>
        </p:nvCxnSpPr>
        <p:spPr>
          <a:xfrm flipH="1" flipV="1">
            <a:off x="4940567" y="989163"/>
            <a:ext cx="485051" cy="4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1"/>
            <a:endCxn id="41" idx="3"/>
          </p:cNvCxnSpPr>
          <p:nvPr/>
        </p:nvCxnSpPr>
        <p:spPr>
          <a:xfrm flipH="1" flipV="1">
            <a:off x="4940567" y="989163"/>
            <a:ext cx="495211" cy="36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8" idx="1"/>
            <a:endCxn id="42" idx="3"/>
          </p:cNvCxnSpPr>
          <p:nvPr/>
        </p:nvCxnSpPr>
        <p:spPr>
          <a:xfrm flipH="1">
            <a:off x="4940567" y="1823473"/>
            <a:ext cx="521748" cy="41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9" idx="1"/>
            <a:endCxn id="42" idx="3"/>
          </p:cNvCxnSpPr>
          <p:nvPr/>
        </p:nvCxnSpPr>
        <p:spPr>
          <a:xfrm flipH="1">
            <a:off x="4940567" y="2218828"/>
            <a:ext cx="521748" cy="14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1" idx="1"/>
            <a:endCxn id="43" idx="3"/>
          </p:cNvCxnSpPr>
          <p:nvPr/>
        </p:nvCxnSpPr>
        <p:spPr>
          <a:xfrm flipH="1">
            <a:off x="4884791" y="3463718"/>
            <a:ext cx="604456" cy="164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7" idx="1"/>
            <a:endCxn id="43" idx="3"/>
          </p:cNvCxnSpPr>
          <p:nvPr/>
        </p:nvCxnSpPr>
        <p:spPr>
          <a:xfrm flipH="1">
            <a:off x="4884791" y="3105577"/>
            <a:ext cx="604456" cy="522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1"/>
            <a:endCxn id="43" idx="3"/>
          </p:cNvCxnSpPr>
          <p:nvPr/>
        </p:nvCxnSpPr>
        <p:spPr>
          <a:xfrm flipH="1" flipV="1">
            <a:off x="4884791" y="3628278"/>
            <a:ext cx="603283" cy="218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4" idx="1"/>
            <a:endCxn id="43" idx="3"/>
          </p:cNvCxnSpPr>
          <p:nvPr/>
        </p:nvCxnSpPr>
        <p:spPr>
          <a:xfrm flipH="1" flipV="1">
            <a:off x="4884791" y="3628278"/>
            <a:ext cx="608363" cy="595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1"/>
            <a:endCxn id="42" idx="3"/>
          </p:cNvCxnSpPr>
          <p:nvPr/>
        </p:nvCxnSpPr>
        <p:spPr>
          <a:xfrm flipH="1" flipV="1">
            <a:off x="4940567" y="2233779"/>
            <a:ext cx="521748" cy="41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1"/>
            <a:endCxn id="44" idx="3"/>
          </p:cNvCxnSpPr>
          <p:nvPr/>
        </p:nvCxnSpPr>
        <p:spPr>
          <a:xfrm flipH="1">
            <a:off x="4940567" y="4857837"/>
            <a:ext cx="593683" cy="595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1" idx="1"/>
            <a:endCxn id="44" idx="3"/>
          </p:cNvCxnSpPr>
          <p:nvPr/>
        </p:nvCxnSpPr>
        <p:spPr>
          <a:xfrm flipH="1" flipV="1">
            <a:off x="4940567" y="5453311"/>
            <a:ext cx="606383" cy="327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44" idx="3"/>
          </p:cNvCxnSpPr>
          <p:nvPr/>
        </p:nvCxnSpPr>
        <p:spPr>
          <a:xfrm flipH="1" flipV="1">
            <a:off x="4940567" y="5453311"/>
            <a:ext cx="596223" cy="637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2" idx="1"/>
            <a:endCxn id="44" idx="3"/>
          </p:cNvCxnSpPr>
          <p:nvPr/>
        </p:nvCxnSpPr>
        <p:spPr>
          <a:xfrm flipH="1" flipV="1">
            <a:off x="4940567" y="5453311"/>
            <a:ext cx="611464" cy="35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5552031" y="5379291"/>
            <a:ext cx="993917" cy="21927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Privacy</a:t>
            </a:r>
            <a:endParaRPr lang="en-US" sz="1000" dirty="0"/>
          </a:p>
        </p:txBody>
      </p:sp>
      <p:cxnSp>
        <p:nvCxnSpPr>
          <p:cNvPr id="69" name="Straight Connector 68"/>
          <p:cNvCxnSpPr>
            <a:stCxn id="62" idx="1"/>
            <a:endCxn id="44" idx="3"/>
          </p:cNvCxnSpPr>
          <p:nvPr/>
        </p:nvCxnSpPr>
        <p:spPr>
          <a:xfrm flipH="1">
            <a:off x="4940567" y="5194385"/>
            <a:ext cx="601581" cy="258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16223</TotalTime>
  <Words>944</Words>
  <Application>Microsoft Macintosh PowerPoint</Application>
  <PresentationFormat>On-screen Show (4:3)</PresentationFormat>
  <Paragraphs>491</Paragraphs>
  <Slides>26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Equation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c</dc:creator>
  <cp:lastModifiedBy>Israel Cuautle</cp:lastModifiedBy>
  <cp:revision>221</cp:revision>
  <dcterms:created xsi:type="dcterms:W3CDTF">2016-08-11T11:00:09Z</dcterms:created>
  <dcterms:modified xsi:type="dcterms:W3CDTF">2016-08-23T01:39:57Z</dcterms:modified>
</cp:coreProperties>
</file>