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8" r:id="rId25"/>
    <p:sldId id="289" r:id="rId26"/>
    <p:sldId id="290" r:id="rId27"/>
    <p:sldId id="291" r:id="rId28"/>
    <p:sldId id="292" r:id="rId29"/>
    <p:sldId id="293" r:id="rId30"/>
    <p:sldId id="284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39" d="100"/>
          <a:sy n="139" d="100"/>
        </p:scale>
        <p:origin x="-224" y="432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27/08/16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2608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63448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33130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74487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8" y="3413812"/>
            <a:ext cx="464402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2199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15308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15308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210547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60765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6034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0" y="3750173"/>
            <a:ext cx="1879598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8" y="31901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398107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8" y="34210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0259"/>
              </p:ext>
            </p:extLst>
          </p:nvPr>
        </p:nvGraphicFramePr>
        <p:xfrm>
          <a:off x="1331769" y="1475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801091" y="2008899"/>
            <a:ext cx="3024910" cy="2277938"/>
            <a:chOff x="1801091" y="2008899"/>
            <a:chExt cx="3024910" cy="2277938"/>
          </a:xfrm>
        </p:grpSpPr>
        <p:sp>
          <p:nvSpPr>
            <p:cNvPr id="4" name="Rectangle 3"/>
            <p:cNvSpPr/>
            <p:nvPr/>
          </p:nvSpPr>
          <p:spPr>
            <a:xfrm>
              <a:off x="1801092" y="2008900"/>
              <a:ext cx="1189181" cy="501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Prior expectations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25" y="2008899"/>
              <a:ext cx="1735276" cy="501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Experiences (=perceived performance)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1091" y="2752434"/>
              <a:ext cx="3024909" cy="572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Match between expectations and experiences (=disconfirmation)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4800" y="3587185"/>
              <a:ext cx="930563" cy="699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Service Quality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3310082" y="3325091"/>
              <a:ext cx="3464" cy="26209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</p:cNvCxnSpPr>
            <p:nvPr/>
          </p:nvCxnSpPr>
          <p:spPr>
            <a:xfrm>
              <a:off x="2395683" y="2509954"/>
              <a:ext cx="0" cy="242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>
              <a:off x="3958363" y="2509954"/>
              <a:ext cx="0" cy="242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62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268849" y="1087227"/>
            <a:ext cx="4446954" cy="4119733"/>
            <a:chOff x="2268849" y="1087227"/>
            <a:chExt cx="4446954" cy="4119733"/>
          </a:xfrm>
        </p:grpSpPr>
        <p:sp>
          <p:nvSpPr>
            <p:cNvPr id="4" name="Rectangle 3"/>
            <p:cNvSpPr/>
            <p:nvPr/>
          </p:nvSpPr>
          <p:spPr>
            <a:xfrm>
              <a:off x="2669120" y="1087229"/>
              <a:ext cx="1095384" cy="42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Word-of-mouth Communications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839" y="1087229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Personal Needs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4282" y="1087227"/>
              <a:ext cx="805927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Past Experiences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1565" y="1772459"/>
              <a:ext cx="713202" cy="414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Expected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92428" y="2463907"/>
              <a:ext cx="740614" cy="414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63994" y="3128715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 delivery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(pre and post contacts)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1425" y="3073899"/>
              <a:ext cx="1059909" cy="62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External communications to Consumers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3994" y="3920664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Translation of Perception into Service Quality Specifications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3994" y="4681124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Management Perceptions of Consumer Expectations</a:t>
              </a:r>
            </a:p>
          </p:txBody>
        </p:sp>
        <p:cxnSp>
          <p:nvCxnSpPr>
            <p:cNvPr id="14" name="Elbow Connector 13"/>
            <p:cNvCxnSpPr>
              <a:stCxn id="4" idx="2"/>
              <a:endCxn id="7" idx="1"/>
            </p:cNvCxnSpPr>
            <p:nvPr/>
          </p:nvCxnSpPr>
          <p:spPr>
            <a:xfrm rot="16200000" flipH="1">
              <a:off x="3376211" y="1354326"/>
              <a:ext cx="465954" cy="78475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7" idx="3"/>
            </p:cNvCxnSpPr>
            <p:nvPr/>
          </p:nvCxnSpPr>
          <p:spPr>
            <a:xfrm rot="5400000">
              <a:off x="4728030" y="1500463"/>
              <a:ext cx="465955" cy="492479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0"/>
            </p:cNvCxnSpPr>
            <p:nvPr/>
          </p:nvCxnSpPr>
          <p:spPr>
            <a:xfrm rot="16200000" flipV="1">
              <a:off x="4878895" y="1931414"/>
              <a:ext cx="996635" cy="1288336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0"/>
              <a:endCxn id="8" idx="2"/>
            </p:cNvCxnSpPr>
            <p:nvPr/>
          </p:nvCxnSpPr>
          <p:spPr>
            <a:xfrm rot="16200000" flipV="1">
              <a:off x="4237678" y="3003406"/>
              <a:ext cx="250366" cy="25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8" idx="0"/>
            </p:cNvCxnSpPr>
            <p:nvPr/>
          </p:nvCxnSpPr>
          <p:spPr>
            <a:xfrm>
              <a:off x="4358166" y="2186901"/>
              <a:ext cx="4569" cy="2770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2"/>
              <a:endCxn id="7" idx="0"/>
            </p:cNvCxnSpPr>
            <p:nvPr/>
          </p:nvCxnSpPr>
          <p:spPr>
            <a:xfrm>
              <a:off x="4358166" y="1513727"/>
              <a:ext cx="0" cy="2587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028978" y="3643658"/>
              <a:ext cx="1" cy="2770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028979" y="4446500"/>
              <a:ext cx="0" cy="2346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684171" y="3654552"/>
              <a:ext cx="0" cy="26611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684171" y="4446500"/>
              <a:ext cx="0" cy="2346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1" idx="3"/>
              <a:endCxn id="10" idx="2"/>
            </p:cNvCxnSpPr>
            <p:nvPr/>
          </p:nvCxnSpPr>
          <p:spPr>
            <a:xfrm flipV="1">
              <a:off x="5061978" y="3697701"/>
              <a:ext cx="959402" cy="48588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endCxn id="12" idx="1"/>
            </p:cNvCxnSpPr>
            <p:nvPr/>
          </p:nvCxnSpPr>
          <p:spPr>
            <a:xfrm rot="5400000">
              <a:off x="2422232" y="3373844"/>
              <a:ext cx="2811960" cy="328436"/>
            </a:xfrm>
            <a:prstGeom prst="bentConnector4">
              <a:avLst>
                <a:gd name="adj1" fmla="val -812"/>
                <a:gd name="adj2" fmla="val 241935"/>
              </a:avLst>
            </a:prstGeom>
            <a:ln w="12700" cmpd="sng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57384" y="3005871"/>
              <a:ext cx="4358419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68849" y="2608650"/>
              <a:ext cx="8130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CONSUMER</a:t>
              </a:r>
              <a:endParaRPr lang="en-US" sz="1000" u="sng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68849" y="3073899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MARKETER</a:t>
              </a:r>
              <a:endParaRPr lang="en-US" sz="1000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47225" y="443882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2</a:t>
              </a:r>
              <a:endParaRPr 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29136" y="4002743"/>
              <a:ext cx="488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1</a:t>
              </a:r>
              <a:endParaRPr 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4636" y="365095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3</a:t>
              </a:r>
              <a:endParaRPr lang="en-US" sz="1000" dirty="0"/>
            </a:p>
          </p:txBody>
        </p:sp>
        <p:cxnSp>
          <p:nvCxnSpPr>
            <p:cNvPr id="83" name="Straight Arrow Connector 82"/>
            <p:cNvCxnSpPr>
              <a:stCxn id="10" idx="1"/>
              <a:endCxn id="9" idx="3"/>
            </p:cNvCxnSpPr>
            <p:nvPr/>
          </p:nvCxnSpPr>
          <p:spPr>
            <a:xfrm flipH="1">
              <a:off x="5061978" y="3385800"/>
              <a:ext cx="429447" cy="58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024984" y="3104677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4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17772" y="2238580"/>
              <a:ext cx="488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22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910733" y="1087227"/>
            <a:ext cx="4847818" cy="2585600"/>
            <a:chOff x="1910733" y="1087227"/>
            <a:chExt cx="4847818" cy="2585600"/>
          </a:xfrm>
        </p:grpSpPr>
        <p:sp>
          <p:nvSpPr>
            <p:cNvPr id="5" name="Rectangle 4"/>
            <p:cNvSpPr/>
            <p:nvPr/>
          </p:nvSpPr>
          <p:spPr>
            <a:xfrm>
              <a:off x="1910733" y="1087230"/>
              <a:ext cx="1561381" cy="2585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Determinants of Service Quality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Access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Communication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Competence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Courtesy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Credibility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Reliability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Responsiveness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Security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Tangibles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Understanding /knowing the customer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91972" y="1087229"/>
              <a:ext cx="1095384" cy="42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Word-of-mouth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2182" y="1087229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Personal Needs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5031" y="1087227"/>
              <a:ext cx="805927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Past Experiences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2182" y="2052757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Expected 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7002" y="2780760"/>
              <a:ext cx="767518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1033" y="2403629"/>
              <a:ext cx="767518" cy="5785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Quality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6" idx="2"/>
              <a:endCxn id="9" idx="0"/>
            </p:cNvCxnSpPr>
            <p:nvPr/>
          </p:nvCxnSpPr>
          <p:spPr>
            <a:xfrm rot="16200000" flipH="1">
              <a:off x="4390571" y="1262818"/>
              <a:ext cx="539031" cy="1040845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5354736" y="1339498"/>
              <a:ext cx="539032" cy="88748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endCxn id="9" idx="1"/>
            </p:cNvCxnSpPr>
            <p:nvPr/>
          </p:nvCxnSpPr>
          <p:spPr>
            <a:xfrm flipV="1">
              <a:off x="3472114" y="2266006"/>
              <a:ext cx="1370068" cy="35613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0" idx="1"/>
            </p:cNvCxnSpPr>
            <p:nvPr/>
          </p:nvCxnSpPr>
          <p:spPr>
            <a:xfrm>
              <a:off x="3472114" y="2622143"/>
              <a:ext cx="1324888" cy="37186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1" idx="1"/>
            </p:cNvCxnSpPr>
            <p:nvPr/>
          </p:nvCxnSpPr>
          <p:spPr>
            <a:xfrm>
              <a:off x="5518836" y="2266006"/>
              <a:ext cx="472197" cy="426882"/>
            </a:xfrm>
            <a:prstGeom prst="bentConnector3">
              <a:avLst>
                <a:gd name="adj1" fmla="val 55805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0" idx="3"/>
              <a:endCxn id="11" idx="1"/>
            </p:cNvCxnSpPr>
            <p:nvPr/>
          </p:nvCxnSpPr>
          <p:spPr>
            <a:xfrm flipV="1">
              <a:off x="5564520" y="2692888"/>
              <a:ext cx="426513" cy="30112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" idx="2"/>
              <a:endCxn id="9" idx="0"/>
            </p:cNvCxnSpPr>
            <p:nvPr/>
          </p:nvCxnSpPr>
          <p:spPr>
            <a:xfrm>
              <a:off x="5180509" y="1513727"/>
              <a:ext cx="0" cy="53903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41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84288" y="1373701"/>
            <a:ext cx="3737092" cy="2472718"/>
            <a:chOff x="2284288" y="1373701"/>
            <a:chExt cx="3737092" cy="2472718"/>
          </a:xfrm>
        </p:grpSpPr>
        <p:sp>
          <p:nvSpPr>
            <p:cNvPr id="7" name="Rectangle 6"/>
            <p:cNvSpPr/>
            <p:nvPr/>
          </p:nvSpPr>
          <p:spPr>
            <a:xfrm>
              <a:off x="2284288" y="1373701"/>
              <a:ext cx="3737092" cy="2472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6287" y="1525014"/>
              <a:ext cx="1189181" cy="60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Model Division 2501n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6287" y="2128778"/>
              <a:ext cx="1189181" cy="61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Management Division 2500n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287" y="2740916"/>
              <a:ext cx="1189181" cy="676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Measurement Division 2502n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9618" y="1525014"/>
              <a:ext cx="1106669" cy="188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Requirements Division 2503n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468" y="1529021"/>
              <a:ext cx="1139717" cy="188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Evaluation Division 2504n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69064" y="3488643"/>
              <a:ext cx="2567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Extension Division 25050 - 25099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5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51284" y="804599"/>
            <a:ext cx="6761994" cy="2694639"/>
            <a:chOff x="1251284" y="804599"/>
            <a:chExt cx="6761994" cy="2694639"/>
          </a:xfrm>
        </p:grpSpPr>
        <p:sp>
          <p:nvSpPr>
            <p:cNvPr id="4" name="Rectangle 3"/>
            <p:cNvSpPr/>
            <p:nvPr/>
          </p:nvSpPr>
          <p:spPr>
            <a:xfrm>
              <a:off x="3705356" y="804599"/>
              <a:ext cx="13790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Quality in Use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1284" y="147425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Effectiveness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26705" y="147425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Efficiency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5027" y="1474639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Satisfaction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0778" y="1474639"/>
              <a:ext cx="1428831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Freedom from risk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5283" y="1474258"/>
              <a:ext cx="1287995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Context coverage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1284" y="1973031"/>
              <a:ext cx="1139717" cy="1526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Effectiveness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26705" y="1973030"/>
              <a:ext cx="1139717" cy="1526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Efficiency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027" y="1973030"/>
              <a:ext cx="1139717" cy="152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Usefulness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Trust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Pleasure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Comfort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0778" y="1973030"/>
              <a:ext cx="1428831" cy="1526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Economic risk migration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Health and safety risk mitigation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Environmental risk migration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3052" y="1973031"/>
              <a:ext cx="1270226" cy="1526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Context completeness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Flexibility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2978455" y="57828"/>
              <a:ext cx="259118" cy="257374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4" idx="2"/>
            </p:cNvCxnSpPr>
            <p:nvPr/>
          </p:nvCxnSpPr>
          <p:spPr>
            <a:xfrm rot="16200000" flipV="1">
              <a:off x="5752524" y="-142499"/>
              <a:ext cx="259118" cy="297439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3616165" y="695539"/>
              <a:ext cx="259118" cy="129832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0"/>
              <a:endCxn id="4" idx="2"/>
            </p:cNvCxnSpPr>
            <p:nvPr/>
          </p:nvCxnSpPr>
          <p:spPr>
            <a:xfrm rot="16200000" flipV="1">
              <a:off x="4995291" y="614735"/>
              <a:ext cx="259499" cy="14603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0"/>
              <a:endCxn id="4" idx="2"/>
            </p:cNvCxnSpPr>
            <p:nvPr/>
          </p:nvCxnSpPr>
          <p:spPr>
            <a:xfrm rot="16200000" flipV="1">
              <a:off x="4265137" y="1344889"/>
              <a:ext cx="259499" cy="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9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8444" y="804599"/>
            <a:ext cx="8707692" cy="3755222"/>
            <a:chOff x="228444" y="804599"/>
            <a:chExt cx="8707692" cy="3755222"/>
          </a:xfrm>
        </p:grpSpPr>
        <p:sp>
          <p:nvSpPr>
            <p:cNvPr id="4" name="Rectangle 3"/>
            <p:cNvSpPr/>
            <p:nvPr/>
          </p:nvSpPr>
          <p:spPr>
            <a:xfrm>
              <a:off x="3705356" y="804599"/>
              <a:ext cx="13790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System/Software Product Quality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444" y="1474258"/>
              <a:ext cx="107816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Suitability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7170" y="1474258"/>
              <a:ext cx="98394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Performance Efficiency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518" y="1474639"/>
              <a:ext cx="10872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Compatibility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3529" y="1474639"/>
              <a:ext cx="1072456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2048" y="1474258"/>
              <a:ext cx="1013849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Reliability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444" y="1973030"/>
              <a:ext cx="1078168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completeness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correctness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appropriateness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57170" y="1973030"/>
              <a:ext cx="983944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Time-behavior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Resource utilization capacity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518" y="1973030"/>
              <a:ext cx="1087258" cy="2576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Co-existence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Interoperability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529" y="1973029"/>
              <a:ext cx="1072456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Appropriateness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recognisability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Learnability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Operability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error protection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interface aesthetics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50679" y="1973031"/>
              <a:ext cx="996081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Maturity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Availability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Fault tolerance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Recoverability</a:t>
              </a:r>
            </a:p>
          </p:txBody>
        </p:sp>
        <p:cxnSp>
          <p:nvCxnSpPr>
            <p:cNvPr id="16" name="Elbow Connector 15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2451647" y="-468979"/>
              <a:ext cx="259118" cy="36273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4" idx="2"/>
            </p:cNvCxnSpPr>
            <p:nvPr/>
          </p:nvCxnSpPr>
          <p:spPr>
            <a:xfrm rot="16200000" flipV="1">
              <a:off x="4642370" y="967655"/>
              <a:ext cx="259118" cy="75408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2992454" y="71828"/>
              <a:ext cx="259118" cy="25457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0"/>
              <a:endCxn id="4" idx="2"/>
            </p:cNvCxnSpPr>
            <p:nvPr/>
          </p:nvCxnSpPr>
          <p:spPr>
            <a:xfrm rot="5400000" flipH="1" flipV="1">
              <a:off x="4097572" y="1177326"/>
              <a:ext cx="259499" cy="33512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3534767" y="614521"/>
              <a:ext cx="259499" cy="146073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09741" y="1474258"/>
              <a:ext cx="110332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Security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09741" y="1973031"/>
              <a:ext cx="1096615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Confidentiality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Integrity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Non-repudiation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Accountability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Authenticity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61178" y="1474258"/>
              <a:ext cx="98712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Maintainability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60673" y="1973031"/>
              <a:ext cx="969358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Modularity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Reusability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Analysability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Modifiability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Testability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94501" y="1484158"/>
              <a:ext cx="1041635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Portability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12269" y="1982931"/>
              <a:ext cx="1023867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Adaptability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Instalability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Repleacesibilly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21" idx="0"/>
              <a:endCxn id="4" idx="2"/>
            </p:cNvCxnSpPr>
            <p:nvPr/>
          </p:nvCxnSpPr>
          <p:spPr>
            <a:xfrm rot="16200000" flipV="1">
              <a:off x="5198585" y="411440"/>
              <a:ext cx="259118" cy="18665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43" idx="0"/>
              <a:endCxn id="4" idx="2"/>
            </p:cNvCxnSpPr>
            <p:nvPr/>
          </p:nvCxnSpPr>
          <p:spPr>
            <a:xfrm rot="16200000" flipV="1">
              <a:off x="5745255" y="-135230"/>
              <a:ext cx="259118" cy="29598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47" idx="0"/>
              <a:endCxn id="4" idx="2"/>
            </p:cNvCxnSpPr>
            <p:nvPr/>
          </p:nvCxnSpPr>
          <p:spPr>
            <a:xfrm rot="16200000" flipV="1">
              <a:off x="6270593" y="-660568"/>
              <a:ext cx="269018" cy="4020434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9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6-08-22 at 03.1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2478" y="133927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906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788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2 at 03.1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223" y="1397000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631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8053" y="577330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23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91057"/>
              </p:ext>
            </p:extLst>
          </p:nvPr>
        </p:nvGraphicFramePr>
        <p:xfrm>
          <a:off x="1670050" y="1181100"/>
          <a:ext cx="519727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3" imgW="5803900" imgH="4495800" progId="Word.Document.12">
                  <p:embed/>
                </p:oleObj>
              </mc:Choice>
              <mc:Fallback>
                <p:oleObj name="Document" r:id="rId3" imgW="5803900" imgH="449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1181100"/>
                        <a:ext cx="519727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6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6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8" y="3450665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09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2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23011</TotalTime>
  <Words>1166</Words>
  <Application>Microsoft Macintosh PowerPoint</Application>
  <PresentationFormat>On-screen Show (4:3)</PresentationFormat>
  <Paragraphs>621</Paragraphs>
  <Slides>32</Slides>
  <Notes>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257</cp:revision>
  <dcterms:created xsi:type="dcterms:W3CDTF">2016-08-11T11:00:09Z</dcterms:created>
  <dcterms:modified xsi:type="dcterms:W3CDTF">2016-08-31T16:00:20Z</dcterms:modified>
</cp:coreProperties>
</file>