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77B1F-9B01-4540-B846-4A235EB94E2F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19893-DA36-467D-A7BD-26AC4073F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5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FSME:</a:t>
            </a:r>
            <a:r>
              <a:rPr lang="sl-SI" baseline="0" dirty="0" smtClean="0"/>
              <a:t> otroci 20 EUR, odrasli 23 EUR</a:t>
            </a:r>
          </a:p>
          <a:p>
            <a:r>
              <a:rPr lang="sl-SI" baseline="0" dirty="0" smtClean="0"/>
              <a:t>Encepur: otroci 22 EUR, odrasli 24 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19893-DA36-467D-A7BD-26AC4073FD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9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4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3A22-6F72-4DD0-AD7F-029B31FD2C44}" type="datetimeFigureOut">
              <a:rPr lang="en-US" smtClean="0"/>
              <a:t>1/15/2014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3F6E-0114-4DDF-BB2A-1CB0AFE2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7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8278688" cy="2592287"/>
          </a:xfrm>
        </p:spPr>
        <p:txBody>
          <a:bodyPr>
            <a:noAutofit/>
          </a:bodyPr>
          <a:lstStyle/>
          <a:p>
            <a:pPr algn="l"/>
            <a:r>
              <a:rPr lang="sl-SI" sz="2800" b="1" dirty="0" smtClean="0"/>
              <a:t>Sklep PSC (sept 2013): </a:t>
            </a:r>
            <a:br>
              <a:rPr lang="sl-SI" sz="2800" b="1" dirty="0" smtClean="0"/>
            </a:br>
            <a:r>
              <a:rPr lang="sl-SI" sz="2800" b="1" dirty="0" smtClean="0"/>
              <a:t>IVZ pripravi o</a:t>
            </a:r>
            <a:r>
              <a:rPr lang="en-US" sz="2800" b="1" dirty="0" err="1" smtClean="0"/>
              <a:t>cen</a:t>
            </a:r>
            <a:r>
              <a:rPr lang="sl-SI" sz="2800" b="1" dirty="0" smtClean="0"/>
              <a:t>o</a:t>
            </a:r>
            <a:r>
              <a:rPr lang="en-US" sz="2800" b="1" dirty="0" smtClean="0"/>
              <a:t> </a:t>
            </a:r>
            <a:r>
              <a:rPr lang="en-US" sz="2800" b="1" dirty="0" err="1"/>
              <a:t>stroškov</a:t>
            </a:r>
            <a:r>
              <a:rPr lang="en-US" sz="2800" b="1" dirty="0"/>
              <a:t> in </a:t>
            </a:r>
            <a:r>
              <a:rPr lang="sl-SI" sz="2800" b="1" dirty="0" smtClean="0"/>
              <a:t/>
            </a:r>
            <a:br>
              <a:rPr lang="sl-SI" sz="2800" b="1" dirty="0" smtClean="0"/>
            </a:br>
            <a:r>
              <a:rPr lang="en-US" sz="2800" b="1" dirty="0" err="1" smtClean="0"/>
              <a:t>ocen</a:t>
            </a:r>
            <a:r>
              <a:rPr lang="sl-SI" sz="2800" b="1" dirty="0" smtClean="0"/>
              <a:t>o</a:t>
            </a:r>
            <a:r>
              <a:rPr lang="en-US" sz="2800" b="1" dirty="0" smtClean="0"/>
              <a:t> </a:t>
            </a:r>
            <a:r>
              <a:rPr lang="en-US" sz="2800" b="1" dirty="0" err="1"/>
              <a:t>zmanjšanja</a:t>
            </a:r>
            <a:r>
              <a:rPr lang="en-US" sz="2800" b="1" dirty="0"/>
              <a:t> </a:t>
            </a:r>
            <a:r>
              <a:rPr lang="en-US" sz="2800" b="1" dirty="0" err="1"/>
              <a:t>števila</a:t>
            </a:r>
            <a:r>
              <a:rPr lang="en-US" sz="2800" b="1" dirty="0"/>
              <a:t> </a:t>
            </a:r>
            <a:r>
              <a:rPr lang="en-US" sz="2800" b="1" dirty="0" err="1"/>
              <a:t>primerov</a:t>
            </a:r>
            <a:r>
              <a:rPr lang="en-US" sz="2800" b="1" dirty="0"/>
              <a:t> </a:t>
            </a:r>
            <a:r>
              <a:rPr lang="en-US" sz="2800" b="1" dirty="0" err="1"/>
              <a:t>bolezni</a:t>
            </a:r>
            <a:r>
              <a:rPr lang="en-US" sz="2800" b="1" dirty="0"/>
              <a:t>, </a:t>
            </a:r>
            <a:r>
              <a:rPr lang="sl-SI" sz="2800" b="1" dirty="0" smtClean="0"/>
              <a:t/>
            </a:r>
            <a:br>
              <a:rPr lang="sl-SI" sz="2800" b="1" dirty="0" smtClean="0"/>
            </a:br>
            <a:r>
              <a:rPr lang="en-US" sz="2800" b="1" dirty="0" err="1" smtClean="0"/>
              <a:t>če</a:t>
            </a:r>
            <a:r>
              <a:rPr lang="en-US" sz="2800" b="1" dirty="0" smtClean="0"/>
              <a:t> </a:t>
            </a:r>
            <a:r>
              <a:rPr lang="en-US" sz="2800" b="1" dirty="0"/>
              <a:t>bi se </a:t>
            </a:r>
            <a:r>
              <a:rPr lang="en-US" sz="2800" b="1" dirty="0" err="1"/>
              <a:t>cepljenje</a:t>
            </a:r>
            <a:r>
              <a:rPr lang="en-US" sz="2800" b="1" dirty="0"/>
              <a:t> </a:t>
            </a:r>
            <a:r>
              <a:rPr lang="en-US" sz="2800" b="1" dirty="0" err="1"/>
              <a:t>proti</a:t>
            </a:r>
            <a:r>
              <a:rPr lang="en-US" sz="2800" b="1" dirty="0"/>
              <a:t> KME </a:t>
            </a:r>
            <a:r>
              <a:rPr lang="en-US" sz="2800" b="1" dirty="0" err="1" smtClean="0"/>
              <a:t>uvedlo</a:t>
            </a:r>
            <a:r>
              <a:rPr lang="sl-SI" sz="2800" b="1" dirty="0" smtClean="0"/>
              <a:t>:</a:t>
            </a:r>
            <a:r>
              <a:rPr lang="en-US" sz="2800" b="1" dirty="0" smtClean="0"/>
              <a:t> </a:t>
            </a:r>
            <a:r>
              <a:rPr lang="sl-SI" sz="2800" b="1" dirty="0" smtClean="0"/>
              <a:t/>
            </a:r>
            <a:br>
              <a:rPr lang="sl-SI" sz="2800" b="1" dirty="0" smtClean="0"/>
            </a:br>
            <a:r>
              <a:rPr lang="sl-SI" sz="2800" b="1" dirty="0" smtClean="0"/>
              <a:t>- </a:t>
            </a:r>
            <a:r>
              <a:rPr lang="en-US" sz="2800" b="1" dirty="0" err="1" smtClean="0"/>
              <a:t>pri</a:t>
            </a:r>
            <a:r>
              <a:rPr lang="en-US" sz="2800" b="1" dirty="0" smtClean="0"/>
              <a:t> </a:t>
            </a:r>
            <a:r>
              <a:rPr lang="en-US" sz="2800" b="1" dirty="0" err="1"/>
              <a:t>otrocih</a:t>
            </a:r>
            <a:r>
              <a:rPr lang="en-US" sz="2800" b="1" dirty="0"/>
              <a:t>, </a:t>
            </a:r>
            <a:r>
              <a:rPr lang="en-US" sz="2800" b="1" dirty="0" err="1"/>
              <a:t>starih</a:t>
            </a:r>
            <a:r>
              <a:rPr lang="en-US" sz="2800" b="1" dirty="0"/>
              <a:t> 6 let (</a:t>
            </a:r>
            <a:r>
              <a:rPr lang="en-US" sz="2800" b="1" dirty="0" err="1"/>
              <a:t>vstopniki</a:t>
            </a:r>
            <a:r>
              <a:rPr lang="en-US" sz="2800" b="1" dirty="0" smtClean="0"/>
              <a:t>)</a:t>
            </a:r>
            <a:r>
              <a:rPr lang="sl-SI" sz="2800" b="1" dirty="0" smtClean="0"/>
              <a:t> </a:t>
            </a:r>
            <a:r>
              <a:rPr lang="en-US" sz="2800" b="1" dirty="0" err="1" smtClean="0"/>
              <a:t>ali</a:t>
            </a:r>
            <a:r>
              <a:rPr lang="en-US" sz="2800" b="1" dirty="0" smtClean="0"/>
              <a:t> </a:t>
            </a:r>
            <a:r>
              <a:rPr lang="sl-SI" sz="2800" b="1" dirty="0" smtClean="0"/>
              <a:t/>
            </a:r>
            <a:br>
              <a:rPr lang="sl-SI" sz="2800" b="1" dirty="0" smtClean="0"/>
            </a:br>
            <a:r>
              <a:rPr lang="sl-SI" sz="2800" b="1" dirty="0" smtClean="0"/>
              <a:t>- </a:t>
            </a:r>
            <a:r>
              <a:rPr lang="en-US" sz="2800" b="1" dirty="0" err="1" smtClean="0"/>
              <a:t>pri</a:t>
            </a:r>
            <a:r>
              <a:rPr lang="en-US" sz="2800" b="1" dirty="0" smtClean="0"/>
              <a:t> </a:t>
            </a:r>
            <a:r>
              <a:rPr lang="en-US" sz="2800" b="1" dirty="0" err="1"/>
              <a:t>odraslih</a:t>
            </a:r>
            <a:r>
              <a:rPr lang="en-US" sz="2800" b="1" dirty="0"/>
              <a:t>, </a:t>
            </a:r>
            <a:r>
              <a:rPr lang="en-US" sz="2800" b="1" dirty="0" err="1"/>
              <a:t>ob</a:t>
            </a:r>
            <a:r>
              <a:rPr lang="en-US" sz="2800" b="1" dirty="0"/>
              <a:t> </a:t>
            </a:r>
            <a:r>
              <a:rPr lang="en-US" sz="2800" b="1" dirty="0" err="1"/>
              <a:t>upoštevanju</a:t>
            </a:r>
            <a:r>
              <a:rPr lang="en-US" sz="2800" b="1" dirty="0"/>
              <a:t> 25% </a:t>
            </a:r>
            <a:r>
              <a:rPr lang="en-US" sz="2800" b="1" dirty="0" err="1"/>
              <a:t>povečanja</a:t>
            </a:r>
            <a:r>
              <a:rPr lang="en-US" sz="2800" b="1" dirty="0"/>
              <a:t> </a:t>
            </a:r>
            <a:r>
              <a:rPr lang="en-US" sz="2800" b="1" dirty="0" err="1"/>
              <a:t>cepljenja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7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l-SI" sz="3600" dirty="0" smtClean="0"/>
              <a:t>Cepljenje otrok starih 6 let </a:t>
            </a:r>
            <a:br>
              <a:rPr lang="sl-SI" sz="3600" dirty="0" smtClean="0"/>
            </a:br>
            <a:r>
              <a:rPr lang="sl-SI" sz="3600" dirty="0" smtClean="0"/>
              <a:t>(vstopniki v šolo)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sz="2600" b="1" dirty="0" smtClean="0"/>
              <a:t>Stroški/leto </a:t>
            </a:r>
            <a:r>
              <a:rPr lang="sl-SI" sz="2600" dirty="0" smtClean="0"/>
              <a:t>(če vsak otrok prejme 3 odmerke na stroške ZZZS):</a:t>
            </a:r>
          </a:p>
          <a:p>
            <a:r>
              <a:rPr lang="sl-SI" sz="2600" dirty="0"/>
              <a:t>Cepivo (trenutno prijavljena cena proizvajalca okrog 20 EUR (nekaj več za odrasle) </a:t>
            </a:r>
            <a:endParaRPr lang="sl-SI" sz="2600" dirty="0" smtClean="0"/>
          </a:p>
          <a:p>
            <a:pPr marL="342900" lvl="2" indent="-342900"/>
            <a:r>
              <a:rPr lang="sl-SI" sz="2600" dirty="0"/>
              <a:t>Aplikacija (ob sistematskem pregledu 1,5 točk, ob namenskem pregledu 4?? točke)</a:t>
            </a:r>
          </a:p>
          <a:p>
            <a:endParaRPr lang="sl-SI" dirty="0" smtClean="0"/>
          </a:p>
          <a:p>
            <a:pPr lvl="1"/>
            <a:r>
              <a:rPr lang="sl-SI" dirty="0" smtClean="0"/>
              <a:t>Ob 50% precepljenosti:</a:t>
            </a:r>
          </a:p>
          <a:p>
            <a:pPr marL="914400" lvl="2" indent="0">
              <a:buNone/>
            </a:pPr>
            <a:r>
              <a:rPr lang="sl-SI" dirty="0" smtClean="0"/>
              <a:t>10.000x 3 odm.=30.000 odm </a:t>
            </a:r>
            <a:r>
              <a:rPr lang="sl-SI" dirty="0" smtClean="0">
                <a:sym typeface="Wingdings"/>
              </a:rPr>
              <a:t> 30.000x 20 EUR = </a:t>
            </a:r>
            <a:r>
              <a:rPr lang="sl-SI" b="1" dirty="0" smtClean="0">
                <a:sym typeface="Wingdings"/>
              </a:rPr>
              <a:t>600.000 EUR</a:t>
            </a:r>
            <a:endParaRPr lang="sl-SI" b="1" dirty="0" smtClean="0"/>
          </a:p>
          <a:p>
            <a:pPr lvl="1"/>
            <a:r>
              <a:rPr lang="sl-SI" dirty="0" smtClean="0"/>
              <a:t>Ob 75% precepljenosti:</a:t>
            </a:r>
          </a:p>
          <a:p>
            <a:pPr marL="914400" lvl="2" indent="0">
              <a:buNone/>
            </a:pPr>
            <a:r>
              <a:rPr lang="sl-SI" dirty="0" smtClean="0"/>
              <a:t>15.000x 3 odm.=45.000 odm</a:t>
            </a:r>
            <a:r>
              <a:rPr lang="sl-SI" dirty="0">
                <a:sym typeface="Wingdings"/>
              </a:rPr>
              <a:t> </a:t>
            </a:r>
            <a:r>
              <a:rPr lang="sl-SI" dirty="0" smtClean="0">
                <a:sym typeface="Wingdings"/>
              </a:rPr>
              <a:t>45.000x 20 EUR = </a:t>
            </a:r>
            <a:r>
              <a:rPr lang="sl-SI" b="1" dirty="0" smtClean="0">
                <a:sym typeface="Wingdings"/>
              </a:rPr>
              <a:t>900.000 EUR</a:t>
            </a:r>
            <a:endParaRPr lang="sl-SI" b="1" dirty="0"/>
          </a:p>
          <a:p>
            <a:pPr lvl="1"/>
            <a:endParaRPr lang="sl-S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Cepljenje otrok starih 6 let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2003-2012: povprečno po 2 primera letno v starosti 6 let</a:t>
            </a:r>
          </a:p>
          <a:p>
            <a:r>
              <a:rPr lang="sl-SI" sz="2400" dirty="0" smtClean="0"/>
              <a:t>Torej če bi cepili 50% otrok starih 6 let, bi preprečili 1 primer KME letno </a:t>
            </a:r>
          </a:p>
          <a:p>
            <a:r>
              <a:rPr lang="sl-SI" sz="2400" dirty="0" smtClean="0"/>
              <a:t>Stroški: 600.000 EUR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5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143000"/>
          </a:xfrm>
        </p:spPr>
        <p:txBody>
          <a:bodyPr>
            <a:noAutofit/>
          </a:bodyPr>
          <a:lstStyle/>
          <a:p>
            <a:r>
              <a:rPr lang="sl-SI" sz="3200" b="1" dirty="0" smtClean="0"/>
              <a:t>Ob omogočenju cepljenja vsem prebivalcem na stroške ZZZS in ob 25% povečanju začetih cepljenj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sl-SI" sz="2600" dirty="0" smtClean="0"/>
              <a:t>S c</a:t>
            </a:r>
            <a:r>
              <a:rPr lang="en-US" sz="2600" dirty="0" err="1" smtClean="0"/>
              <a:t>epljenjem</a:t>
            </a:r>
            <a:r>
              <a:rPr lang="en-US" sz="2600" dirty="0" smtClean="0"/>
              <a:t> </a:t>
            </a:r>
            <a:r>
              <a:rPr lang="en-US" sz="2600" dirty="0" err="1" smtClean="0"/>
              <a:t>začne</a:t>
            </a:r>
            <a:r>
              <a:rPr lang="en-US" sz="2600" dirty="0" smtClean="0"/>
              <a:t> </a:t>
            </a:r>
            <a:r>
              <a:rPr lang="en-US" sz="2600" dirty="0" err="1"/>
              <a:t>okrog</a:t>
            </a:r>
            <a:r>
              <a:rPr lang="en-US" sz="2600" dirty="0"/>
              <a:t> </a:t>
            </a:r>
            <a:r>
              <a:rPr lang="en-US" sz="2600" dirty="0" smtClean="0"/>
              <a:t>25</a:t>
            </a:r>
            <a:r>
              <a:rPr lang="sl-SI" sz="2600" dirty="0" smtClean="0"/>
              <a:t>.</a:t>
            </a:r>
            <a:r>
              <a:rPr lang="en-US" sz="2600" dirty="0" smtClean="0"/>
              <a:t>000 </a:t>
            </a:r>
            <a:r>
              <a:rPr lang="en-US" sz="2600" dirty="0" err="1"/>
              <a:t>oseb</a:t>
            </a:r>
            <a:r>
              <a:rPr lang="en-US" sz="2600" dirty="0"/>
              <a:t> </a:t>
            </a:r>
            <a:r>
              <a:rPr lang="en-US" sz="2600" dirty="0" err="1" smtClean="0"/>
              <a:t>letno</a:t>
            </a:r>
            <a:r>
              <a:rPr lang="en-US" sz="2600" dirty="0" smtClean="0"/>
              <a:t> </a:t>
            </a:r>
            <a:endParaRPr lang="sl-SI" sz="2600" dirty="0" smtClean="0"/>
          </a:p>
          <a:p>
            <a:pPr lvl="1"/>
            <a:r>
              <a:rPr lang="en-US" sz="2600" dirty="0" smtClean="0"/>
              <a:t>19</a:t>
            </a:r>
            <a:r>
              <a:rPr lang="sl-SI" sz="2600" dirty="0" smtClean="0"/>
              <a:t>.</a:t>
            </a:r>
            <a:r>
              <a:rPr lang="en-US" sz="2600" dirty="0" smtClean="0"/>
              <a:t>000 </a:t>
            </a:r>
            <a:r>
              <a:rPr lang="sl-SI" sz="2600" dirty="0" smtClean="0"/>
              <a:t>se </a:t>
            </a:r>
            <a:r>
              <a:rPr lang="en-US" sz="2600" dirty="0" err="1" smtClean="0"/>
              <a:t>odloči</a:t>
            </a:r>
            <a:r>
              <a:rPr lang="en-US" sz="2600" dirty="0" smtClean="0"/>
              <a:t> </a:t>
            </a:r>
            <a:r>
              <a:rPr lang="en-US" sz="2600" dirty="0" err="1"/>
              <a:t>za</a:t>
            </a:r>
            <a:r>
              <a:rPr lang="en-US" sz="2600" dirty="0"/>
              <a:t> </a:t>
            </a:r>
            <a:r>
              <a:rPr lang="en-US" sz="2600" dirty="0" err="1"/>
              <a:t>cepljenje</a:t>
            </a:r>
            <a:r>
              <a:rPr lang="en-US" sz="2600" dirty="0"/>
              <a:t> </a:t>
            </a:r>
            <a:r>
              <a:rPr lang="en-US" sz="2600" dirty="0" err="1"/>
              <a:t>samih</a:t>
            </a:r>
            <a:r>
              <a:rPr lang="en-US" sz="2600" dirty="0"/>
              <a:t>, </a:t>
            </a:r>
            <a:r>
              <a:rPr lang="sl-SI" sz="2600" dirty="0" smtClean="0"/>
              <a:t>6000</a:t>
            </a:r>
            <a:r>
              <a:rPr lang="en-US" sz="2600" dirty="0" smtClean="0"/>
              <a:t> </a:t>
            </a:r>
            <a:r>
              <a:rPr lang="en-US" sz="2600" dirty="0" err="1"/>
              <a:t>obvezniki</a:t>
            </a:r>
            <a:r>
              <a:rPr lang="en-US" sz="2600" dirty="0"/>
              <a:t>. </a:t>
            </a:r>
            <a:endParaRPr lang="sl-SI" sz="2600" dirty="0" smtClean="0"/>
          </a:p>
          <a:p>
            <a:pPr marL="457200" lvl="1" indent="0">
              <a:buNone/>
            </a:pPr>
            <a:endParaRPr lang="sl-SI" sz="2600" dirty="0" smtClean="0"/>
          </a:p>
          <a:p>
            <a:r>
              <a:rPr lang="en-US" sz="2600" dirty="0" smtClean="0"/>
              <a:t>25</a:t>
            </a:r>
            <a:r>
              <a:rPr lang="en-US" sz="2600" dirty="0"/>
              <a:t>% </a:t>
            </a:r>
            <a:r>
              <a:rPr lang="en-US" sz="2600" dirty="0" err="1"/>
              <a:t>povečanje</a:t>
            </a:r>
            <a:r>
              <a:rPr lang="en-US" sz="2600" dirty="0"/>
              <a:t> </a:t>
            </a:r>
            <a:r>
              <a:rPr lang="sl-SI" sz="2600" dirty="0" smtClean="0"/>
              <a:t>– o</a:t>
            </a:r>
            <a:r>
              <a:rPr lang="en-US" sz="2600" dirty="0" err="1" smtClean="0"/>
              <a:t>krog</a:t>
            </a:r>
            <a:r>
              <a:rPr lang="sl-SI" sz="2600" dirty="0" smtClean="0"/>
              <a:t> </a:t>
            </a:r>
            <a:r>
              <a:rPr lang="en-US" sz="2600" dirty="0" smtClean="0"/>
              <a:t>5000 </a:t>
            </a:r>
            <a:r>
              <a:rPr lang="en-US" sz="2600" dirty="0" err="1"/>
              <a:t>dodatnih</a:t>
            </a:r>
            <a:r>
              <a:rPr lang="en-US" sz="2600" dirty="0"/>
              <a:t> </a:t>
            </a:r>
            <a:r>
              <a:rPr lang="en-US" sz="2600" dirty="0" err="1"/>
              <a:t>začetih</a:t>
            </a:r>
            <a:r>
              <a:rPr lang="en-US" sz="2600" dirty="0"/>
              <a:t> </a:t>
            </a:r>
            <a:r>
              <a:rPr lang="en-US" sz="2600" dirty="0" err="1" smtClean="0"/>
              <a:t>cepljenj</a:t>
            </a:r>
            <a:r>
              <a:rPr lang="sl-SI" sz="2600" dirty="0" smtClean="0"/>
              <a:t> –</a:t>
            </a:r>
            <a:r>
              <a:rPr lang="en-US" sz="2600" dirty="0" smtClean="0"/>
              <a:t> </a:t>
            </a:r>
            <a:r>
              <a:rPr lang="en-US" sz="2600" dirty="0" err="1" smtClean="0"/>
              <a:t>letno</a:t>
            </a:r>
            <a:r>
              <a:rPr lang="sl-SI" sz="2600" dirty="0" smtClean="0"/>
              <a:t> bi se</a:t>
            </a:r>
            <a:r>
              <a:rPr lang="en-US" sz="2600" dirty="0" smtClean="0"/>
              <a:t> </a:t>
            </a:r>
            <a:r>
              <a:rPr lang="en-US" sz="2600" dirty="0" err="1"/>
              <a:t>začelo</a:t>
            </a:r>
            <a:r>
              <a:rPr lang="en-US" sz="2600" dirty="0"/>
              <a:t> </a:t>
            </a:r>
            <a:r>
              <a:rPr lang="en-US" sz="2600" dirty="0" err="1"/>
              <a:t>cepiti</a:t>
            </a:r>
            <a:r>
              <a:rPr lang="en-US" sz="2600" dirty="0"/>
              <a:t> (</a:t>
            </a:r>
            <a:r>
              <a:rPr lang="en-US" sz="2600" dirty="0" err="1"/>
              <a:t>poleg</a:t>
            </a:r>
            <a:r>
              <a:rPr lang="en-US" sz="2600" dirty="0"/>
              <a:t> </a:t>
            </a:r>
            <a:r>
              <a:rPr lang="sl-SI" sz="2600" dirty="0" smtClean="0"/>
              <a:t>6000 </a:t>
            </a:r>
            <a:r>
              <a:rPr lang="en-US" sz="2600" dirty="0" err="1" smtClean="0"/>
              <a:t>obveznikov</a:t>
            </a:r>
            <a:r>
              <a:rPr lang="en-US" sz="2600" dirty="0"/>
              <a:t>) </a:t>
            </a:r>
            <a:r>
              <a:rPr lang="en-US" sz="2600" dirty="0" err="1"/>
              <a:t>okrog</a:t>
            </a:r>
            <a:r>
              <a:rPr lang="en-US" sz="2600" dirty="0"/>
              <a:t> 24000 </a:t>
            </a:r>
            <a:r>
              <a:rPr lang="en-US" sz="2600" dirty="0" err="1"/>
              <a:t>oseb</a:t>
            </a:r>
            <a:r>
              <a:rPr lang="en-US" sz="2600" dirty="0"/>
              <a:t> </a:t>
            </a:r>
            <a:r>
              <a:rPr lang="en-US" sz="2600" dirty="0" smtClean="0"/>
              <a:t>(</a:t>
            </a:r>
            <a:r>
              <a:rPr lang="en-US" sz="2600" dirty="0" err="1" smtClean="0"/>
              <a:t>za</a:t>
            </a:r>
            <a:r>
              <a:rPr lang="en-US" sz="2600" dirty="0" smtClean="0"/>
              <a:t> </a:t>
            </a:r>
            <a:r>
              <a:rPr lang="en-US" sz="2600" dirty="0"/>
              <a:t>ZZZS </a:t>
            </a:r>
            <a:r>
              <a:rPr lang="en-US" sz="2600" dirty="0" smtClean="0"/>
              <a:t>bi </a:t>
            </a:r>
            <a:r>
              <a:rPr lang="en-US" sz="2600" dirty="0" err="1"/>
              <a:t>bilo</a:t>
            </a:r>
            <a:r>
              <a:rPr lang="en-US" sz="2600" dirty="0"/>
              <a:t> </a:t>
            </a:r>
            <a:r>
              <a:rPr lang="en-US" sz="2600" dirty="0" smtClean="0"/>
              <a:t>24</a:t>
            </a:r>
            <a:r>
              <a:rPr lang="sl-SI" sz="2600" dirty="0" smtClean="0"/>
              <a:t>.</a:t>
            </a:r>
            <a:r>
              <a:rPr lang="en-US" sz="2600" dirty="0" smtClean="0"/>
              <a:t>000 </a:t>
            </a:r>
            <a:r>
              <a:rPr lang="en-US" sz="2600" dirty="0"/>
              <a:t>x 3 </a:t>
            </a:r>
            <a:r>
              <a:rPr lang="en-US" sz="2600" dirty="0" err="1" smtClean="0"/>
              <a:t>odm</a:t>
            </a:r>
            <a:r>
              <a:rPr lang="sl-SI" sz="2600" dirty="0" smtClean="0"/>
              <a:t> x </a:t>
            </a:r>
            <a:r>
              <a:rPr lang="sl-SI" sz="2600" dirty="0" smtClean="0"/>
              <a:t>20EUR=</a:t>
            </a:r>
            <a:r>
              <a:rPr lang="sl-SI" sz="2600" b="1" dirty="0" smtClean="0"/>
              <a:t>1.440.000 EUR stroškov več</a:t>
            </a:r>
            <a:r>
              <a:rPr lang="en-US" sz="2600" dirty="0" smtClean="0"/>
              <a:t>) – </a:t>
            </a:r>
            <a:r>
              <a:rPr lang="en-US" sz="2600" dirty="0" err="1"/>
              <a:t>precej</a:t>
            </a:r>
            <a:r>
              <a:rPr lang="en-US" sz="2600" dirty="0"/>
              <a:t> </a:t>
            </a:r>
            <a:r>
              <a:rPr lang="en-US" sz="2600" dirty="0" err="1"/>
              <a:t>stroškov</a:t>
            </a:r>
            <a:r>
              <a:rPr lang="en-US" sz="2600" dirty="0"/>
              <a:t> </a:t>
            </a:r>
            <a:r>
              <a:rPr lang="en-US" sz="2600" dirty="0" err="1"/>
              <a:t>za</a:t>
            </a:r>
            <a:r>
              <a:rPr lang="en-US" sz="2600" dirty="0"/>
              <a:t> ZZZS, </a:t>
            </a:r>
            <a:r>
              <a:rPr lang="en-US" sz="2600" dirty="0" err="1"/>
              <a:t>ki</a:t>
            </a:r>
            <a:r>
              <a:rPr lang="en-US" sz="2600" dirty="0"/>
              <a:t> </a:t>
            </a:r>
            <a:r>
              <a:rPr lang="en-US" sz="2600" dirty="0" err="1"/>
              <a:t>jih</a:t>
            </a:r>
            <a:r>
              <a:rPr lang="en-US" sz="2600" dirty="0"/>
              <a:t> </a:t>
            </a:r>
            <a:r>
              <a:rPr lang="en-US" sz="2600" dirty="0" err="1"/>
              <a:t>sedaj</a:t>
            </a:r>
            <a:r>
              <a:rPr lang="en-US" sz="2600" dirty="0"/>
              <a:t> </a:t>
            </a:r>
            <a:r>
              <a:rPr lang="sl-SI" sz="2600" dirty="0" smtClean="0"/>
              <a:t>večinoma </a:t>
            </a:r>
            <a:r>
              <a:rPr lang="en-US" sz="2600" dirty="0" err="1" smtClean="0"/>
              <a:t>krijejo</a:t>
            </a:r>
            <a:r>
              <a:rPr lang="en-US" sz="2600" dirty="0" smtClean="0"/>
              <a:t> </a:t>
            </a:r>
            <a:r>
              <a:rPr lang="en-US" sz="2600" dirty="0" err="1"/>
              <a:t>osebe</a:t>
            </a:r>
            <a:r>
              <a:rPr lang="en-US" sz="2600" dirty="0"/>
              <a:t>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sz="2400" dirty="0" smtClean="0"/>
              <a:t>S cepljenjem 30.000 oseb letno (1,5% prebivalcev) bi </a:t>
            </a:r>
            <a:r>
              <a:rPr lang="sl-SI" sz="2400" smtClean="0"/>
              <a:t>preprečili </a:t>
            </a:r>
            <a:r>
              <a:rPr lang="sl-SI" sz="2400" smtClean="0"/>
              <a:t>okrog 4 </a:t>
            </a:r>
            <a:r>
              <a:rPr lang="sl-SI" sz="2400" smtClean="0"/>
              <a:t>primere </a:t>
            </a:r>
            <a:r>
              <a:rPr lang="sl-SI" sz="2400" smtClean="0"/>
              <a:t>letno (3,75=250x </a:t>
            </a:r>
            <a:r>
              <a:rPr lang="sl-SI" sz="2400" dirty="0" smtClean="0"/>
              <a:t>1,5%)</a:t>
            </a:r>
          </a:p>
          <a:p>
            <a:r>
              <a:rPr lang="sl-SI" sz="2400" dirty="0" smtClean="0"/>
              <a:t>Stroški: </a:t>
            </a:r>
            <a:r>
              <a:rPr lang="sl-SI" sz="2400" b="1" dirty="0" smtClean="0"/>
              <a:t>1.800.000 EUR</a:t>
            </a:r>
            <a:r>
              <a:rPr lang="sl-SI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260</Words>
  <Application>Microsoft Office PowerPoint</Application>
  <PresentationFormat>On-screen Show (4:3)</PresentationFormat>
  <Paragraphs>24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Sklep PSC (sept 2013):  IVZ pripravi oceno stroškov in  oceno zmanjšanja števila primerov bolezni,  če bi se cepljenje proti KME uvedlo:  - pri otrocih, starih 6 let (vstopniki) ali  - pri odraslih, ob upoštevanju 25% povečanja cepljenja</vt:lpstr>
      <vt:lpstr>Cepljenje otrok starih 6 let  (vstopniki v šolo)</vt:lpstr>
      <vt:lpstr>Cepljenje otrok starih 6 let </vt:lpstr>
      <vt:lpstr>Ob omogočenju cepljenja vsem prebivalcem na stroške ZZZS in ob 25% povečanju začetih cepljenj</vt:lpstr>
      <vt:lpstr>PowerPoint Presentation</vt:lpstr>
    </vt:vector>
  </TitlesOfParts>
  <Company>IVZ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Sklep PSC:  IVZ pripravi oceno stroškov in  oceno zmanjšanja števila primerov bolezni,  če bi se cepljenje proti KME uvedlo:  - pri otrocih, starih 6 let (vstopniki) ali  - pri odraslih, ob upoštevanju 25% povečanja cepljenja</dc:title>
  <dc:creator>Marta Vitek</dc:creator>
  <cp:lastModifiedBy>Marta Vitek</cp:lastModifiedBy>
  <cp:revision>14</cp:revision>
  <dcterms:created xsi:type="dcterms:W3CDTF">2013-11-28T10:09:44Z</dcterms:created>
  <dcterms:modified xsi:type="dcterms:W3CDTF">2014-01-15T15:08:59Z</dcterms:modified>
</cp:coreProperties>
</file>