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60" r:id="rId3"/>
    <p:sldId id="259" r:id="rId4"/>
    <p:sldId id="262" r:id="rId5"/>
    <p:sldId id="263" r:id="rId6"/>
  </p:sldIdLst>
  <p:sldSz cx="9144000" cy="6858000" type="screen4x3"/>
  <p:notesSz cx="6794500" cy="99314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4285" cy="4965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48645" y="0"/>
            <a:ext cx="2944285" cy="4965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772628-D593-4661-B91D-B53775F66DE0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1/17/2014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433105"/>
            <a:ext cx="2944285" cy="4965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48645" y="9433105"/>
            <a:ext cx="2944285" cy="4965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A2B1D0-8861-4BBB-B370-BDD091278E4B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85298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165102-7A15-4395-B85D-91BAB208F58E}" type="datetime1">
              <a:rPr lang="en-US"/>
              <a:pPr lvl="0"/>
              <a:t>1/17/2014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86C1E2-211F-49F7-A36F-89D5B72CB7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B9C3E0-A335-4C53-B633-6B8C6678D179}" type="datetime1">
              <a:rPr lang="en-US"/>
              <a:pPr lvl="0"/>
              <a:t>1/17/2014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FE8910-1E29-463A-B213-0B2C7C89D1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468CA0-67CE-4AE4-9E26-3BF29682D25B}" type="datetime1">
              <a:rPr lang="en-US"/>
              <a:pPr lvl="0"/>
              <a:t>1/17/2014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F7DEDD-77B9-47E6-BC71-3884D56FF6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8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F3276F-DA65-4ADD-B6F3-8AD4905D70DD}" type="datetime1">
              <a:rPr lang="en-US"/>
              <a:pPr lvl="0"/>
              <a:t>1/17/2014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A57760-64A7-43AC-AC59-30FE3FB523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ED3284-0655-4C67-A00D-D14D54ECD47A}" type="datetime1">
              <a:rPr lang="en-US"/>
              <a:pPr lvl="0"/>
              <a:t>1/17/2014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A4821A-112D-4BBC-8747-99707BE78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90CB83-3D64-42F0-8480-B57FA444CB5D}" type="datetime1">
              <a:rPr lang="en-US"/>
              <a:pPr lvl="0"/>
              <a:t>1/17/2014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8E1D7C-DFA8-4718-9450-91F8E5C146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E29DF-1A6D-4635-AEA9-E3807A134A4E}" type="datetime1">
              <a:rPr lang="en-US"/>
              <a:pPr lvl="0"/>
              <a:t>1/17/2014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A70833-3837-42AA-92A3-CA2A1B2C9B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358AF5-B37B-4218-B1BE-1E24BFDA0BDA}" type="datetime1">
              <a:rPr lang="en-US"/>
              <a:pPr lvl="0"/>
              <a:t>1/17/2014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F48E53-7BF2-4E98-A781-3A3F6688E1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972C69-2C64-4D6F-B1E5-36D5065093F3}" type="datetime1">
              <a:rPr lang="en-US"/>
              <a:pPr lvl="0"/>
              <a:t>1/17/2014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F80743-28EE-4927-850C-F97DA8225E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D8ABFE-AF54-43E0-956E-5F68EC717DCD}" type="datetime1">
              <a:rPr lang="en-US"/>
              <a:pPr lvl="0"/>
              <a:t>1/17/2014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2A9AB-0ABA-4D25-8367-74B26702AD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1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2E905-C50C-4245-85A2-C95D81134578}" type="datetime1">
              <a:rPr lang="en-US"/>
              <a:pPr lvl="0"/>
              <a:t>1/17/2014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221DDD-C98D-4C2B-A266-0F388666A7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6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821CBAD1-9E93-4B79-95BD-31F0C69FDFFC}" type="datetime1">
              <a:rPr lang="en-US"/>
              <a:pPr lvl="0"/>
              <a:t>1/17/2014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37AED915-4655-4036-A167-31EE37F44C0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mg.ivz.si/janez/2230-7148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sl-SI" b="1"/>
              <a:t>Predlogi sprememb </a:t>
            </a:r>
            <a:br>
              <a:rPr lang="sl-SI" b="1"/>
            </a:br>
            <a:r>
              <a:rPr lang="sl-SI" b="1"/>
              <a:t>Programa cepljenja 2014</a:t>
            </a:r>
            <a:endParaRPr lang="en-US" sz="3200" b="1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sl-SI"/>
          </a:p>
          <a:p>
            <a:pPr lvl="0"/>
            <a:endParaRPr lang="sl-SI"/>
          </a:p>
          <a:p>
            <a:pPr lvl="0">
              <a:spcBef>
                <a:spcPts val="700"/>
              </a:spcBef>
            </a:pPr>
            <a:r>
              <a:rPr lang="sl-SI" sz="2800"/>
              <a:t>PSC, 9.1.2014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sz="3600" b="1"/>
              <a:t>Nov predlog besedila: </a:t>
            </a:r>
            <a:br>
              <a:rPr lang="sl-SI" sz="3600" b="1"/>
            </a:br>
            <a:r>
              <a:rPr lang="sl-SI" sz="3600" b="1"/>
              <a:t>Zaščita proti RSV</a:t>
            </a:r>
            <a:endParaRPr lang="en-US" sz="360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sl-SI" sz="1800"/>
              <a:t>Opravi se s humanimi monoklonskimi protitelesi palivizumab.</a:t>
            </a:r>
            <a:endParaRPr lang="en-US" sz="1800"/>
          </a:p>
          <a:p>
            <a:pPr marL="0" lvl="0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sl-SI" sz="1800"/>
              <a:t>Priporočljiva je za:</a:t>
            </a:r>
            <a:endParaRPr lang="en-US" sz="1800"/>
          </a:p>
          <a:p>
            <a:pPr lvl="0">
              <a:lnSpc>
                <a:spcPct val="80000"/>
              </a:lnSpc>
              <a:spcBef>
                <a:spcPts val="400"/>
              </a:spcBef>
            </a:pPr>
            <a:r>
              <a:rPr lang="sl-SI" sz="1800"/>
              <a:t>otroke, rojene do vključno 28. tedna nosečnosti </a:t>
            </a:r>
            <a:r>
              <a:rPr lang="sl-SI" sz="1800">
                <a:solidFill>
                  <a:srgbClr val="00B050"/>
                </a:solidFill>
              </a:rPr>
              <a:t>(28 tednov + 6/7</a:t>
            </a:r>
            <a:r>
              <a:rPr lang="sl-SI" sz="1800"/>
              <a:t>), ki so ob začetku sezone RSV stari do 12 mesecev;</a:t>
            </a:r>
            <a:endParaRPr lang="en-US" sz="1800"/>
          </a:p>
          <a:p>
            <a:pPr lvl="0">
              <a:lnSpc>
                <a:spcPct val="80000"/>
              </a:lnSpc>
              <a:spcBef>
                <a:spcPts val="400"/>
              </a:spcBef>
            </a:pPr>
            <a:r>
              <a:rPr lang="sl-SI" sz="1800"/>
              <a:t>otroke, rojene od 29. do </a:t>
            </a:r>
            <a:r>
              <a:rPr lang="sl-SI" sz="1800">
                <a:solidFill>
                  <a:srgbClr val="00B050"/>
                </a:solidFill>
              </a:rPr>
              <a:t>vključno 31</a:t>
            </a:r>
            <a:r>
              <a:rPr lang="sl-SI" sz="1800"/>
              <a:t>. tedna nosečnosti (</a:t>
            </a:r>
            <a:r>
              <a:rPr lang="sl-SI" sz="1800">
                <a:solidFill>
                  <a:srgbClr val="00B050"/>
                </a:solidFill>
              </a:rPr>
              <a:t>31 tednov + 6/7</a:t>
            </a:r>
            <a:r>
              <a:rPr lang="sl-SI" sz="1800"/>
              <a:t>), ki so ob začetku sezone RSV stari manj kot 6 mesecev in imajo </a:t>
            </a:r>
            <a:r>
              <a:rPr lang="sl-SI" sz="1800">
                <a:solidFill>
                  <a:srgbClr val="00B050"/>
                </a:solidFill>
              </a:rPr>
              <a:t>dodatna dejavnika </a:t>
            </a:r>
            <a:r>
              <a:rPr lang="sl-SI" sz="1800"/>
              <a:t>tveganja:</a:t>
            </a:r>
          </a:p>
          <a:p>
            <a:pPr lvl="1">
              <a:lnSpc>
                <a:spcPct val="80000"/>
              </a:lnSpc>
              <a:spcBef>
                <a:spcPts val="400"/>
              </a:spcBef>
            </a:pPr>
            <a:r>
              <a:rPr lang="sl-SI" sz="1600">
                <a:solidFill>
                  <a:srgbClr val="00B050"/>
                </a:solidFill>
              </a:rPr>
              <a:t>odpuščeni med sezono RSV (1.10. – 31.3.) in </a:t>
            </a:r>
          </a:p>
          <a:p>
            <a:pPr lvl="1">
              <a:lnSpc>
                <a:spcPct val="80000"/>
              </a:lnSpc>
              <a:spcBef>
                <a:spcPts val="400"/>
              </a:spcBef>
            </a:pPr>
            <a:r>
              <a:rPr lang="sl-SI" sz="1600">
                <a:solidFill>
                  <a:srgbClr val="00B050"/>
                </a:solidFill>
              </a:rPr>
              <a:t>sorojenci vključeni v kolektivno varstvo, če za njih med sezono RSV ni možno zagotoviti domačega varstva</a:t>
            </a:r>
            <a:r>
              <a:rPr lang="sl-SI" sz="1400"/>
              <a:t>;</a:t>
            </a:r>
            <a:endParaRPr lang="en-US" sz="1400"/>
          </a:p>
          <a:p>
            <a:pPr lvl="0">
              <a:lnSpc>
                <a:spcPct val="80000"/>
              </a:lnSpc>
              <a:spcBef>
                <a:spcPts val="400"/>
              </a:spcBef>
            </a:pPr>
            <a:r>
              <a:rPr lang="sl-SI" sz="1800"/>
              <a:t>otroke s kronično pljučno boleznijo (bronhopulmonalno displazijo), ki so v zadnjih 6 mesecih pred pričetkom sezone RSV potrebovali zdravljenje </a:t>
            </a:r>
            <a:r>
              <a:rPr lang="sl-SI" sz="1800">
                <a:solidFill>
                  <a:srgbClr val="00B050"/>
                </a:solidFill>
              </a:rPr>
              <a:t>s kisikom </a:t>
            </a:r>
            <a:r>
              <a:rPr lang="sl-SI" sz="1800"/>
              <a:t>in so stari </a:t>
            </a:r>
            <a:r>
              <a:rPr lang="sl-SI" sz="1800">
                <a:solidFill>
                  <a:srgbClr val="00B050"/>
                </a:solidFill>
              </a:rPr>
              <a:t>do 12 mesecev</a:t>
            </a:r>
            <a:r>
              <a:rPr lang="sl-SI" sz="1800"/>
              <a:t>;</a:t>
            </a:r>
            <a:endParaRPr lang="en-US" sz="1800"/>
          </a:p>
          <a:p>
            <a:pPr lvl="0">
              <a:lnSpc>
                <a:spcPct val="80000"/>
              </a:lnSpc>
              <a:spcBef>
                <a:spcPts val="400"/>
              </a:spcBef>
            </a:pPr>
            <a:r>
              <a:rPr lang="sl-SI" sz="1800"/>
              <a:t>otroke s hemodinamsko pomembno prirojeno srčno napako </a:t>
            </a:r>
            <a:r>
              <a:rPr lang="sl-SI" sz="1800">
                <a:solidFill>
                  <a:srgbClr val="00B050"/>
                </a:solidFill>
              </a:rPr>
              <a:t>(zmerna ali težka pljučna hipertenzija, centralna cianoza) ali kardiomiopatijo (z znaki srčnega popuščanja</a:t>
            </a:r>
            <a:r>
              <a:rPr lang="sl-SI" sz="1800"/>
              <a:t>) do starosti 24 mesecev;</a:t>
            </a:r>
          </a:p>
          <a:p>
            <a:pPr lvl="0">
              <a:lnSpc>
                <a:spcPct val="80000"/>
              </a:lnSpc>
              <a:spcBef>
                <a:spcPts val="400"/>
              </a:spcBef>
            </a:pPr>
            <a:r>
              <a:rPr lang="sl-SI" sz="1800">
                <a:solidFill>
                  <a:srgbClr val="00B050"/>
                </a:solidFill>
              </a:rPr>
              <a:t>otroke s težko kombinirano primarno imunsko pomanjkljivostjo do presaditve krvotvornih matičnih celic (</a:t>
            </a:r>
            <a:r>
              <a:rPr lang="sl-SI" sz="1800">
                <a:solidFill>
                  <a:srgbClr val="FF0000"/>
                </a:solidFill>
              </a:rPr>
              <a:t>predlog prof. Avčina</a:t>
            </a:r>
            <a:r>
              <a:rPr lang="sl-SI" sz="1800">
                <a:solidFill>
                  <a:srgbClr val="00B050"/>
                </a:solidFill>
              </a:rPr>
              <a:t>)</a:t>
            </a:r>
            <a:r>
              <a:rPr lang="sl-SI" sz="1800"/>
              <a:t>.</a:t>
            </a:r>
          </a:p>
          <a:p>
            <a:pPr marL="0" lvl="0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sl-SI" sz="1800"/>
              <a:t>Indikacijo za zaščito s palivizumabom za otroke postavi zdravnik specialist pediater, </a:t>
            </a:r>
            <a:r>
              <a:rPr lang="sl-SI" sz="1800">
                <a:solidFill>
                  <a:srgbClr val="00B050"/>
                </a:solidFill>
              </a:rPr>
              <a:t>za otroke s prizadetostjo srca postavi indikacijo zdravnik specialist pediater kardiolog</a:t>
            </a:r>
            <a:r>
              <a:rPr lang="sl-SI" sz="1800"/>
              <a:t>.</a:t>
            </a:r>
            <a:endParaRPr lang="en-US" sz="1800"/>
          </a:p>
          <a:p>
            <a:pPr marL="0" lvl="0" indent="0">
              <a:lnSpc>
                <a:spcPct val="80000"/>
              </a:lnSpc>
              <a:spcBef>
                <a:spcPts val="400"/>
              </a:spcBef>
              <a:buNone/>
            </a:pPr>
            <a:r>
              <a:rPr lang="sl-SI" sz="1800"/>
              <a:t>Daje se ustrezne odmerke palivizumaba petkrat v enomesečnih razmakih, v času trajanja sezone RSV.</a:t>
            </a:r>
            <a:endParaRPr lang="en-US" sz="1800"/>
          </a:p>
          <a:p>
            <a:pPr lvl="0">
              <a:lnSpc>
                <a:spcPct val="80000"/>
              </a:lnSpc>
              <a:spcBef>
                <a:spcPts val="400"/>
              </a:spcBef>
            </a:pP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sz="4000" b="1"/>
              <a:t>6.1.4. Zaščita z zdravili proti škrlatinki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</a:pPr>
            <a:r>
              <a:rPr lang="sl-SI" sz="2600"/>
              <a:t>Zaščita z zdravili je obvezna ob kopičenju ali izbruhu škrlatinke ali streptokoknega tonzilofaringitisa v kolektivu </a:t>
            </a:r>
            <a:r>
              <a:rPr lang="sl-SI" sz="2600">
                <a:solidFill>
                  <a:srgbClr val="FF0000"/>
                </a:solidFill>
              </a:rPr>
              <a:t>po predhodni konzultaciji z območnimi enotami NIJZ</a:t>
            </a:r>
            <a:r>
              <a:rPr lang="sl-SI" sz="2600"/>
              <a:t>.</a:t>
            </a:r>
            <a:endParaRPr lang="en-US" sz="2600"/>
          </a:p>
          <a:p>
            <a:pPr lvl="0">
              <a:spcBef>
                <a:spcPts val="600"/>
              </a:spcBef>
            </a:pPr>
            <a:r>
              <a:rPr lang="sl-SI" sz="2600"/>
              <a:t>Daje se penicilin, pri preobčutljivosti na penicilin pa makrolidni antibotik, v enakih odmerkih, kot so potrebni za terapijo.</a:t>
            </a:r>
          </a:p>
          <a:p>
            <a:pPr lvl="0"/>
            <a:endParaRPr lang="sl-SI"/>
          </a:p>
          <a:p>
            <a:pPr marL="0" lvl="0" indent="0">
              <a:spcBef>
                <a:spcPts val="500"/>
              </a:spcBef>
              <a:buNone/>
            </a:pPr>
            <a:r>
              <a:rPr lang="sl-SI" sz="2200"/>
              <a:t>	Prof. Čižman: „Predlagam da se navedejo indikacije ne pa da 	prepuščamo indikacije območnim enotam NIJZ.“</a:t>
            </a:r>
            <a:endParaRPr lang="en-US" sz="2200"/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/>
              <a:t>Cepljenje proti pnevmokoknim okužbam - financiranje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l-SI" sz="2400"/>
              <a:t>Za osebe</a:t>
            </a:r>
          </a:p>
          <a:p>
            <a:pPr lvl="1"/>
            <a:r>
              <a:rPr lang="sl-SI" sz="2000" i="1"/>
              <a:t>po PKMC, </a:t>
            </a:r>
          </a:p>
          <a:p>
            <a:pPr lvl="1"/>
            <a:r>
              <a:rPr lang="sl-SI" sz="2000" i="1"/>
              <a:t>osebe z anatomsko ali funkcionalno asplenijo, </a:t>
            </a:r>
          </a:p>
          <a:p>
            <a:pPr lvl="1"/>
            <a:r>
              <a:rPr lang="sl-SI" sz="2000" i="1"/>
              <a:t>osebe okužene s HIV in </a:t>
            </a:r>
          </a:p>
          <a:p>
            <a:pPr lvl="1"/>
            <a:r>
              <a:rPr lang="sl-SI" sz="2000" i="1"/>
              <a:t>bolnike, predvidene za imunosupresivno zdravljenje, ki specifično zavre protitelesni imunski odziv ali sistem komplementa (</a:t>
            </a:r>
            <a:r>
              <a:rPr lang="sl-SI" sz="2000" b="1" i="1"/>
              <a:t>DODATI IMENA ZDRAVIL *</a:t>
            </a:r>
            <a:r>
              <a:rPr lang="sl-SI" sz="2000" i="1"/>
              <a:t>)</a:t>
            </a:r>
            <a:r>
              <a:rPr lang="sl-SI" sz="2000"/>
              <a:t>.</a:t>
            </a:r>
          </a:p>
          <a:p>
            <a:pPr marL="0" lvl="0" indent="0">
              <a:buNone/>
            </a:pPr>
            <a:r>
              <a:rPr lang="sl-SI" sz="2400"/>
              <a:t>se iz sredstev OZZ plača cepljenje s konjugiranim in polisaharidnim pnevmokoknim cepivom, za ostale indikacije pa se iz sredstev OZZ plača le cepljenje s polisaharidnim pnevmokoknim cepivom v skladu z nacionalnimi priporočili (</a:t>
            </a:r>
            <a:r>
              <a:rPr lang="sl-SI" sz="2400" u="sng">
                <a:hlinkClick r:id="rId2"/>
              </a:rPr>
              <a:t>http://img.ivz.si/janez/2230-7148.pdf</a:t>
            </a:r>
            <a:r>
              <a:rPr lang="sl-SI" sz="2400"/>
              <a:t> )</a:t>
            </a:r>
          </a:p>
          <a:p>
            <a:pPr marL="0" lvl="0" indent="0" algn="ctr">
              <a:buNone/>
            </a:pPr>
            <a:r>
              <a:rPr lang="sl-SI" sz="2000"/>
              <a:t>*rituksimab, ekulizumab (</a:t>
            </a:r>
            <a:r>
              <a:rPr lang="sl-SI" sz="2000">
                <a:solidFill>
                  <a:srgbClr val="FF0000"/>
                </a:solidFill>
              </a:rPr>
              <a:t>predlog prof. Avčina</a:t>
            </a:r>
            <a:r>
              <a:rPr lang="sl-SI" sz="2000"/>
              <a:t>)</a:t>
            </a:r>
          </a:p>
          <a:p>
            <a:pPr marL="0" lvl="0" indent="0">
              <a:buNone/>
            </a:pPr>
            <a:r>
              <a:rPr lang="sl-SI" sz="2400" i="1"/>
              <a:t>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/>
              <a:t>Cepljenje proti TB</a:t>
            </a:r>
            <a:br>
              <a:rPr lang="sl-SI"/>
            </a:br>
            <a:r>
              <a:rPr lang="sl-SI"/>
              <a:t>Zaščita z zdravili proti TB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sl-SI"/>
          </a:p>
          <a:p>
            <a:pPr lvl="0"/>
            <a:r>
              <a:rPr lang="sl-SI" sz="2400"/>
              <a:t>Spremembe?</a:t>
            </a:r>
          </a:p>
          <a:p>
            <a:pPr lvl="0"/>
            <a:endParaRPr lang="sl-SI" sz="2400"/>
          </a:p>
          <a:p>
            <a:pPr lvl="0"/>
            <a:r>
              <a:rPr lang="sl-SI" sz="2400"/>
              <a:t>Seznam držav z visoko incidenco tuberkuloze porodnišnicam letno pošilja Register za tuberkulozo (LINK?)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323</Words>
  <Application>Microsoft Office PowerPoint</Application>
  <PresentationFormat>Diaprojekcija na zaslonu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6" baseType="lpstr">
      <vt:lpstr>Office Theme</vt:lpstr>
      <vt:lpstr>Predlogi sprememb  Programa cepljenja 2014</vt:lpstr>
      <vt:lpstr>Nov predlog besedila:  Zaščita proti RSV</vt:lpstr>
      <vt:lpstr>6.1.4. Zaščita z zdravili proti škrlatinki </vt:lpstr>
      <vt:lpstr>Cepljenje proti pnevmokoknim okužbam - financiranje</vt:lpstr>
      <vt:lpstr>Cepljenje proti TB Zaščita z zdravili proti TB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cepljenja Zaščita proti RSV</dc:title>
  <dc:creator>Marta Vitek</dc:creator>
  <cp:lastModifiedBy>Maja Sevljak Jurjevec</cp:lastModifiedBy>
  <cp:revision>23</cp:revision>
  <cp:lastPrinted>2014-01-06T14:24:56Z</cp:lastPrinted>
  <dcterms:created xsi:type="dcterms:W3CDTF">2014-01-02T12:54:56Z</dcterms:created>
  <dcterms:modified xsi:type="dcterms:W3CDTF">2014-01-17T12:16:25Z</dcterms:modified>
</cp:coreProperties>
</file>