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6" r:id="rId21"/>
    <p:sldId id="295" r:id="rId2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5F73A7A-B64B-441F-943F-11F05F9D9554}">
  <a:tblStyle styleId="{E5F73A7A-B64B-441F-943F-11F05F9D9554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93022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4691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4662139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4836035"/>
            <a:ext cx="7772400" cy="10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1pPr>
            <a:lvl2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2pPr>
            <a:lvl3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3pPr>
            <a:lvl4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4pPr>
            <a:lvl5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5pPr>
            <a:lvl6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6pPr>
            <a:lvl7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7pPr>
            <a:lvl8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8pPr>
            <a:lvl9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58752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5845828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numCol="2" anchor="t"/>
          <a:lstStyle/>
          <a:p>
            <a:pPr lvl="0" algn="ctr"/>
            <a:r>
              <a:rPr lang="en" dirty="0">
                <a:solidFill>
                  <a:srgbClr val="2388DB"/>
                </a:solidFill>
                <a:latin typeface="+mn-lt"/>
              </a:rPr>
              <a:t>Ansum </a:t>
            </a:r>
            <a:r>
              <a:rPr lang="en" dirty="0" smtClean="0">
                <a:solidFill>
                  <a:srgbClr val="2388DB"/>
                </a:solidFill>
                <a:latin typeface="+mn-lt"/>
              </a:rPr>
              <a:t>Dholakia</a:t>
            </a:r>
          </a:p>
          <a:p>
            <a:pPr lvl="0" algn="ctr"/>
            <a:r>
              <a:rPr lang="en" dirty="0" smtClean="0">
                <a:solidFill>
                  <a:srgbClr val="2388DB"/>
                </a:solidFill>
                <a:latin typeface="+mn-lt"/>
              </a:rPr>
              <a:t>Apurva Kumar</a:t>
            </a:r>
          </a:p>
          <a:p>
            <a:pPr lvl="0" algn="ctr"/>
            <a:r>
              <a:rPr lang="en" dirty="0" smtClean="0">
                <a:solidFill>
                  <a:srgbClr val="2388DB"/>
                </a:solidFill>
                <a:latin typeface="+mn-lt"/>
              </a:rPr>
              <a:t>Kapil Gupta</a:t>
            </a:r>
          </a:p>
          <a:p>
            <a:pPr lvl="0" indent="0" algn="ctr"/>
            <a:r>
              <a:rPr lang="en" dirty="0" smtClean="0">
                <a:solidFill>
                  <a:srgbClr val="2388DB"/>
                </a:solidFill>
                <a:latin typeface="+mn-lt"/>
              </a:rPr>
              <a:t>Sean Chen</a:t>
            </a:r>
          </a:p>
          <a:p>
            <a:pPr lvl="0" indent="0" algn="ctr"/>
            <a:r>
              <a:rPr lang="en" dirty="0" smtClean="0">
                <a:solidFill>
                  <a:srgbClr val="2388DB"/>
                </a:solidFill>
                <a:latin typeface="+mn-lt"/>
              </a:rPr>
              <a:t>Jonathan Lam</a:t>
            </a:r>
          </a:p>
          <a:p>
            <a:pPr lvl="0" algn="ctr"/>
            <a:r>
              <a:rPr lang="en" dirty="0" smtClean="0">
                <a:solidFill>
                  <a:srgbClr val="2388DB"/>
                </a:solidFill>
                <a:latin typeface="+mn-lt"/>
              </a:rPr>
              <a:t>Viral Bhalodia</a:t>
            </a:r>
            <a:endParaRPr lang="en-US" dirty="0">
              <a:latin typeface="+mn-lt"/>
            </a:endParaRPr>
          </a:p>
        </p:txBody>
      </p:sp>
      <p:pic>
        <p:nvPicPr>
          <p:cNvPr id="8" name="Picture 5" descr="C:\Users\Sean\Desktop\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22474"/>
            <a:ext cx="6248400" cy="149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81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+mn-lt"/>
              </a:rPr>
              <a:t>Product Risks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19100"/>
            <a:r>
              <a:rPr lang="en" dirty="0">
                <a:latin typeface="+mn-lt"/>
              </a:rPr>
              <a:t>Clean UI</a:t>
            </a:r>
          </a:p>
          <a:p>
            <a:pPr marL="457200" lvl="0" indent="-419100"/>
            <a:r>
              <a:rPr lang="en" dirty="0">
                <a:latin typeface="+mn-lt"/>
              </a:rPr>
              <a:t>Intuitive to use</a:t>
            </a:r>
          </a:p>
          <a:p>
            <a:pPr marL="457200" lvl="0" indent="-419100"/>
            <a:r>
              <a:rPr lang="en" dirty="0">
                <a:latin typeface="+mn-lt"/>
              </a:rPr>
              <a:t>Real-time updates</a:t>
            </a:r>
          </a:p>
          <a:p>
            <a:pPr marL="457200" lvl="0" indent="-419100"/>
            <a:r>
              <a:rPr lang="en" dirty="0">
                <a:latin typeface="+mn-lt"/>
              </a:rPr>
              <a:t>Lightweight countdown timer</a:t>
            </a:r>
          </a:p>
          <a:p>
            <a:pPr marL="457200" lvl="0" indent="-419100"/>
            <a:r>
              <a:rPr lang="en" dirty="0">
                <a:latin typeface="+mn-lt"/>
              </a:rPr>
              <a:t>Compatibility with various browsers</a:t>
            </a:r>
          </a:p>
          <a:p>
            <a:pPr marL="457200" lvl="0" indent="-419100"/>
            <a:r>
              <a:rPr lang="en" dirty="0">
                <a:latin typeface="+mn-lt"/>
              </a:rPr>
              <a:t>Seamless promotion of events</a:t>
            </a:r>
          </a:p>
          <a:p>
            <a:pPr marL="457200" lvl="0" indent="-419100"/>
            <a:r>
              <a:rPr lang="en" dirty="0">
                <a:latin typeface="+mn-lt"/>
              </a:rPr>
              <a:t>Security</a:t>
            </a:r>
          </a:p>
          <a:p>
            <a:pPr marL="457200" lvl="0" indent="-419100"/>
            <a:r>
              <a:rPr lang="en" dirty="0">
                <a:latin typeface="+mn-lt"/>
              </a:rPr>
              <a:t>Scalability to </a:t>
            </a:r>
            <a:r>
              <a:rPr lang="en" dirty="0" smtClean="0">
                <a:latin typeface="+mn-lt"/>
              </a:rPr>
              <a:t>users</a:t>
            </a:r>
            <a:endParaRPr lang="e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741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+mn-lt"/>
              </a:rPr>
              <a:t>Software Process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19100"/>
            <a:r>
              <a:rPr lang="en" dirty="0">
                <a:latin typeface="+mn-lt"/>
              </a:rPr>
              <a:t>Agile:</a:t>
            </a:r>
          </a:p>
          <a:p>
            <a:pPr marL="914400" lvl="1" indent="-381000"/>
            <a:r>
              <a:rPr lang="en" sz="2800" dirty="0">
                <a:latin typeface="+mn-lt"/>
              </a:rPr>
              <a:t>Iterative and incremental development</a:t>
            </a:r>
          </a:p>
          <a:p>
            <a:pPr marL="914400" lvl="1" indent="-381000"/>
            <a:r>
              <a:rPr lang="en" sz="2800" dirty="0">
                <a:latin typeface="+mn-lt"/>
              </a:rPr>
              <a:t>Able to demo in time constraints</a:t>
            </a:r>
          </a:p>
          <a:p>
            <a:pPr marL="914400" lvl="1" indent="-381000"/>
            <a:r>
              <a:rPr lang="en" sz="2800" dirty="0">
                <a:latin typeface="+mn-lt"/>
              </a:rPr>
              <a:t>Quick response to changes:</a:t>
            </a:r>
          </a:p>
          <a:p>
            <a:pPr marL="1371600" lvl="2" indent="-381000"/>
            <a:r>
              <a:rPr lang="en" sz="2800" dirty="0">
                <a:latin typeface="+mn-lt"/>
              </a:rPr>
              <a:t>Product definition and features always changing</a:t>
            </a:r>
          </a:p>
          <a:p>
            <a:pPr marL="914400" lvl="1" indent="-381000"/>
            <a:r>
              <a:rPr lang="en" sz="2800" dirty="0">
                <a:latin typeface="+mn-lt"/>
              </a:rPr>
              <a:t>Efficient communication among co-workers and customers</a:t>
            </a:r>
          </a:p>
          <a:p>
            <a:pPr marL="914400" lvl="1" indent="-381000">
              <a:buFont typeface="Courier New" pitchFamily="49" charset="0"/>
              <a:buChar char="o"/>
            </a:pPr>
            <a:r>
              <a:rPr lang="en" sz="2800" dirty="0">
                <a:latin typeface="+mn-lt"/>
              </a:rPr>
              <a:t>Best utilize skill sets and past experience of </a:t>
            </a:r>
            <a:r>
              <a:rPr lang="en" sz="2800" dirty="0" smtClean="0">
                <a:latin typeface="+mn-lt"/>
              </a:rPr>
              <a:t>teammates</a:t>
            </a:r>
            <a:endParaRPr lang="en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077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+mn-lt"/>
              </a:rPr>
              <a:t>Software Architecture</a:t>
            </a:r>
            <a:endParaRPr lang="en-US" dirty="0">
              <a:latin typeface="+mn-lt"/>
            </a:endParaRPr>
          </a:p>
        </p:txBody>
      </p:sp>
      <p:sp>
        <p:nvSpPr>
          <p:cNvPr id="6" name="Shape 260"/>
          <p:cNvSpPr/>
          <p:nvPr/>
        </p:nvSpPr>
        <p:spPr>
          <a:xfrm>
            <a:off x="657582" y="1919747"/>
            <a:ext cx="7828834" cy="431868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6765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+mn-lt"/>
              </a:rPr>
              <a:t>Software Architecture</a:t>
            </a:r>
            <a:endParaRPr lang="en-US" dirty="0">
              <a:latin typeface="+mn-lt"/>
            </a:endParaRPr>
          </a:p>
        </p:txBody>
      </p:sp>
      <p:sp>
        <p:nvSpPr>
          <p:cNvPr id="4" name="Shape 266"/>
          <p:cNvSpPr/>
          <p:nvPr/>
        </p:nvSpPr>
        <p:spPr>
          <a:xfrm>
            <a:off x="261875" y="2549841"/>
            <a:ext cx="4921577" cy="274844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5" name="Shape 267"/>
          <p:cNvSpPr/>
          <p:nvPr/>
        </p:nvSpPr>
        <p:spPr>
          <a:xfrm>
            <a:off x="5289736" y="2285525"/>
            <a:ext cx="3694373" cy="32770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3807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+mn-lt"/>
              </a:rPr>
              <a:t>Software Architecture</a:t>
            </a:r>
            <a:endParaRPr lang="en-US" dirty="0">
              <a:latin typeface="+mn-lt"/>
            </a:endParaRPr>
          </a:p>
        </p:txBody>
      </p:sp>
      <p:sp>
        <p:nvSpPr>
          <p:cNvPr id="6" name="Shape 273"/>
          <p:cNvSpPr/>
          <p:nvPr/>
        </p:nvSpPr>
        <p:spPr>
          <a:xfrm>
            <a:off x="87853" y="2133600"/>
            <a:ext cx="8968293" cy="392783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5481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Demo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u="sng" dirty="0" smtClean="0">
                <a:solidFill>
                  <a:schemeClr val="hlink"/>
                </a:solidFill>
                <a:latin typeface="+mn-lt"/>
              </a:rPr>
              <a:t>whingit.com</a:t>
            </a:r>
            <a:endParaRPr lang="en" u="sng" dirty="0">
              <a:solidFill>
                <a:schemeClr val="hlink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639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+mn-lt"/>
              </a:rPr>
              <a:t>What </a:t>
            </a:r>
            <a:r>
              <a:rPr lang="en" dirty="0" smtClean="0">
                <a:latin typeface="+mn-lt"/>
              </a:rPr>
              <a:t>Went Right</a:t>
            </a:r>
            <a:r>
              <a:rPr lang="en" dirty="0">
                <a:latin typeface="+mn-lt"/>
              </a:rPr>
              <a:t>?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19100"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  <a:latin typeface="+mn-lt"/>
              </a:rPr>
              <a:t>User Interface</a:t>
            </a:r>
          </a:p>
          <a:p>
            <a:pPr marL="457200" lvl="0" indent="-419100"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  <a:latin typeface="+mn-lt"/>
              </a:rPr>
              <a:t>Managed user experience </a:t>
            </a:r>
            <a:r>
              <a:rPr lang="en" dirty="0" smtClean="0">
                <a:solidFill>
                  <a:srgbClr val="000000"/>
                </a:solidFill>
                <a:latin typeface="+mn-lt"/>
              </a:rPr>
              <a:t>well</a:t>
            </a:r>
          </a:p>
          <a:p>
            <a:pPr marL="857250" lvl="1" indent="-419100">
              <a:buClr>
                <a:srgbClr val="000000"/>
              </a:buClr>
            </a:pPr>
            <a:r>
              <a:rPr lang="en" dirty="0" smtClean="0">
                <a:solidFill>
                  <a:srgbClr val="000000"/>
                </a:solidFill>
                <a:latin typeface="+mn-lt"/>
              </a:rPr>
              <a:t>Signup process</a:t>
            </a:r>
          </a:p>
          <a:p>
            <a:pPr marL="857250" lvl="1" indent="-419100">
              <a:buClr>
                <a:srgbClr val="000000"/>
              </a:buClr>
            </a:pPr>
            <a:r>
              <a:rPr lang="en" dirty="0" smtClean="0">
                <a:solidFill>
                  <a:srgbClr val="000000"/>
                </a:solidFill>
                <a:latin typeface="+mn-lt"/>
              </a:rPr>
              <a:t>Layout and updates</a:t>
            </a:r>
            <a:endParaRPr lang="en" dirty="0">
              <a:solidFill>
                <a:srgbClr val="000000"/>
              </a:solidFill>
              <a:latin typeface="+mn-lt"/>
            </a:endParaRPr>
          </a:p>
          <a:p>
            <a:pPr marL="457200" lvl="0" indent="-419100"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  <a:latin typeface="+mn-lt"/>
              </a:rPr>
              <a:t>Asynchronous updates for events feed</a:t>
            </a:r>
          </a:p>
          <a:p>
            <a:pPr marL="457200" lvl="0" indent="-419100"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  <a:latin typeface="+mn-lt"/>
              </a:rPr>
              <a:t>Always had a working prototype</a:t>
            </a:r>
          </a:p>
          <a:p>
            <a:pPr marL="457200" lvl="0" indent="-419100"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  <a:latin typeface="+mn-lt"/>
              </a:rPr>
              <a:t>Database </a:t>
            </a:r>
            <a:r>
              <a:rPr lang="en" dirty="0" smtClean="0">
                <a:solidFill>
                  <a:srgbClr val="000000"/>
                </a:solidFill>
                <a:latin typeface="+mn-lt"/>
              </a:rPr>
              <a:t>schema</a:t>
            </a:r>
          </a:p>
          <a:p>
            <a:pPr marL="457200" lvl="0" indent="-419100">
              <a:buClr>
                <a:srgbClr val="000000"/>
              </a:buClr>
            </a:pPr>
            <a:r>
              <a:rPr lang="en" dirty="0" smtClean="0">
                <a:solidFill>
                  <a:srgbClr val="000000"/>
                </a:solidFill>
                <a:latin typeface="+mn-lt"/>
              </a:rPr>
              <a:t>Cross-browser compatibility</a:t>
            </a:r>
            <a:endParaRPr lang="en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026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+mn-lt"/>
              </a:rPr>
              <a:t>What </a:t>
            </a:r>
            <a:r>
              <a:rPr lang="en" dirty="0" smtClean="0">
                <a:latin typeface="+mn-lt"/>
              </a:rPr>
              <a:t>Went Wrong</a:t>
            </a:r>
            <a:r>
              <a:rPr lang="en" dirty="0">
                <a:latin typeface="+mn-lt"/>
              </a:rPr>
              <a:t>?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57200" lvl="0" indent="-419100"/>
            <a:r>
              <a:rPr lang="en" dirty="0">
                <a:latin typeface="+mn-lt"/>
              </a:rPr>
              <a:t>Version control</a:t>
            </a:r>
          </a:p>
          <a:p>
            <a:pPr marL="914400" lvl="1" indent="-381000">
              <a:buSzPct val="80000"/>
            </a:pPr>
            <a:r>
              <a:rPr lang="en" sz="2800" dirty="0">
                <a:latin typeface="+mn-lt"/>
              </a:rPr>
              <a:t>github</a:t>
            </a:r>
          </a:p>
          <a:p>
            <a:pPr marL="914400" lvl="1" indent="-381000">
              <a:buSzPct val="80000"/>
            </a:pPr>
            <a:r>
              <a:rPr lang="en" sz="2800" dirty="0">
                <a:latin typeface="+mn-lt"/>
              </a:rPr>
              <a:t>overwriting code on push</a:t>
            </a:r>
          </a:p>
          <a:p>
            <a:pPr marL="457200" lvl="0" indent="-419100"/>
            <a:r>
              <a:rPr lang="en" dirty="0">
                <a:latin typeface="+mn-lt"/>
              </a:rPr>
              <a:t>Asynchronous updates for countdown</a:t>
            </a:r>
          </a:p>
          <a:p>
            <a:pPr marL="457200" lvl="0" indent="-419100"/>
            <a:r>
              <a:rPr lang="en" dirty="0">
                <a:latin typeface="+mn-lt"/>
              </a:rPr>
              <a:t>Planning:</a:t>
            </a:r>
          </a:p>
          <a:p>
            <a:pPr marL="914400" lvl="1" indent="-381000">
              <a:buSzPct val="80000"/>
            </a:pPr>
            <a:r>
              <a:rPr lang="en" sz="2800" dirty="0">
                <a:latin typeface="+mn-lt"/>
              </a:rPr>
              <a:t>Too many features</a:t>
            </a:r>
          </a:p>
          <a:p>
            <a:pPr marL="914400" lvl="1" indent="-381000">
              <a:buSzPct val="80000"/>
            </a:pPr>
            <a:r>
              <a:rPr lang="en" sz="2800" dirty="0">
                <a:latin typeface="+mn-lt"/>
              </a:rPr>
              <a:t>Feature requirements not properly planned</a:t>
            </a:r>
          </a:p>
          <a:p>
            <a:pPr marL="457200" lvl="0" indent="-419100"/>
            <a:r>
              <a:rPr lang="en" dirty="0">
                <a:latin typeface="+mn-lt"/>
              </a:rPr>
              <a:t>Design</a:t>
            </a:r>
          </a:p>
          <a:p>
            <a:pPr marL="914400" lvl="1" indent="-381000">
              <a:buSzPct val="80000"/>
            </a:pPr>
            <a:r>
              <a:rPr lang="en" sz="2800" dirty="0">
                <a:latin typeface="+mn-lt"/>
              </a:rPr>
              <a:t>Scalability</a:t>
            </a:r>
          </a:p>
          <a:p>
            <a:pPr marL="914400" lvl="1" indent="-381000">
              <a:buSzPct val="80000"/>
            </a:pPr>
            <a:r>
              <a:rPr lang="en" sz="2800" dirty="0" smtClean="0">
                <a:latin typeface="+mn-lt"/>
              </a:rPr>
              <a:t>Security</a:t>
            </a:r>
            <a:endParaRPr lang="en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084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+mn-lt"/>
              </a:rPr>
              <a:t>Missed Risks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19100"/>
            <a:r>
              <a:rPr lang="en" dirty="0">
                <a:latin typeface="+mn-lt"/>
              </a:rPr>
              <a:t>Security</a:t>
            </a:r>
          </a:p>
          <a:p>
            <a:pPr marL="457200" lvl="0" indent="-419100"/>
            <a:r>
              <a:rPr lang="en" dirty="0">
                <a:latin typeface="+mn-lt"/>
              </a:rPr>
              <a:t>Scalability</a:t>
            </a:r>
          </a:p>
          <a:p>
            <a:pPr marL="457200" lvl="0" indent="-419100"/>
            <a:r>
              <a:rPr lang="en" dirty="0">
                <a:latin typeface="+mn-lt"/>
              </a:rPr>
              <a:t>"Blinded by ambition"</a:t>
            </a:r>
          </a:p>
          <a:p>
            <a:pPr marL="457200" lvl="0" indent="-419100"/>
            <a:r>
              <a:rPr lang="en" dirty="0">
                <a:latin typeface="+mn-lt"/>
              </a:rPr>
              <a:t>Beta test biased towards engineers</a:t>
            </a:r>
          </a:p>
          <a:p>
            <a:pPr marL="457200" lvl="0" indent="-419100"/>
            <a:r>
              <a:rPr lang="en" dirty="0">
                <a:latin typeface="+mn-lt"/>
              </a:rPr>
              <a:t>Technology risks:</a:t>
            </a:r>
          </a:p>
          <a:p>
            <a:pPr marL="914400" lvl="1" indent="-381000">
              <a:buSzPct val="80000"/>
            </a:pPr>
            <a:r>
              <a:rPr lang="en" sz="2800" dirty="0">
                <a:latin typeface="+mn-lt"/>
              </a:rPr>
              <a:t>AWS: Porting to server</a:t>
            </a:r>
          </a:p>
          <a:p>
            <a:pPr marL="914400" lvl="1" indent="-381000">
              <a:buSzPct val="80000"/>
            </a:pPr>
            <a:r>
              <a:rPr lang="en" sz="2800" dirty="0">
                <a:latin typeface="+mn-lt"/>
              </a:rPr>
              <a:t>Limitations of technology for the </a:t>
            </a:r>
            <a:r>
              <a:rPr lang="en" sz="2800" dirty="0" smtClean="0">
                <a:latin typeface="+mn-lt"/>
              </a:rPr>
              <a:t>future</a:t>
            </a:r>
          </a:p>
          <a:p>
            <a:pPr marL="1371600" lvl="2" indent="-381000">
              <a:buSzPct val="80000"/>
            </a:pPr>
            <a:r>
              <a:rPr lang="en" sz="2800" dirty="0" smtClean="0">
                <a:latin typeface="+mn-lt"/>
              </a:rPr>
              <a:t>Scalability</a:t>
            </a:r>
            <a:endParaRPr lang="en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160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+mn-lt"/>
              </a:rPr>
              <a:t>Going Back in </a:t>
            </a:r>
            <a:r>
              <a:rPr lang="en" dirty="0" smtClean="0">
                <a:latin typeface="+mn-lt"/>
              </a:rPr>
              <a:t>Time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57200" lvl="0" indent="-419100"/>
            <a:r>
              <a:rPr lang="en" dirty="0">
                <a:latin typeface="+mn-lt"/>
              </a:rPr>
              <a:t>Use SVN!</a:t>
            </a:r>
          </a:p>
          <a:p>
            <a:pPr marL="457200" lvl="0" indent="-419100"/>
            <a:r>
              <a:rPr lang="en" dirty="0">
                <a:latin typeface="+mn-lt"/>
              </a:rPr>
              <a:t>Allocate more time for integration of new features</a:t>
            </a:r>
          </a:p>
          <a:p>
            <a:pPr marL="457200" lvl="0" indent="-419100"/>
            <a:r>
              <a:rPr lang="en" dirty="0">
                <a:latin typeface="+mn-lt"/>
              </a:rPr>
              <a:t>Better division of labor:</a:t>
            </a:r>
          </a:p>
          <a:p>
            <a:pPr marL="914400" lvl="1" indent="-381000">
              <a:buSzPct val="80000"/>
            </a:pPr>
            <a:r>
              <a:rPr lang="en" sz="2800" dirty="0">
                <a:latin typeface="+mn-lt"/>
              </a:rPr>
              <a:t>Assign specific roles based on software architecture instead of features.</a:t>
            </a:r>
          </a:p>
          <a:p>
            <a:pPr marL="457200" lvl="0" indent="-419100"/>
            <a:r>
              <a:rPr lang="en" dirty="0">
                <a:latin typeface="+mn-lt"/>
              </a:rPr>
              <a:t>More Pair Programming</a:t>
            </a:r>
          </a:p>
          <a:p>
            <a:pPr marL="457200" lvl="0" indent="-419100"/>
            <a:r>
              <a:rPr lang="en" dirty="0">
                <a:latin typeface="+mn-lt"/>
              </a:rPr>
              <a:t>More structured development process</a:t>
            </a:r>
          </a:p>
          <a:p>
            <a:pPr marL="914400" lvl="1" indent="-381000">
              <a:buSzPct val="80000"/>
            </a:pPr>
            <a:r>
              <a:rPr lang="en" sz="2800" dirty="0">
                <a:latin typeface="+mn-lt"/>
              </a:rPr>
              <a:t>Clearly defined development milestones</a:t>
            </a:r>
          </a:p>
          <a:p>
            <a:pPr marL="914400" lvl="1" indent="-381000">
              <a:buSzPct val="80000"/>
            </a:pPr>
            <a:r>
              <a:rPr lang="en" sz="2800" dirty="0" smtClean="0">
                <a:latin typeface="+mn-lt"/>
              </a:rPr>
              <a:t>Scrums</a:t>
            </a:r>
            <a:endParaRPr lang="en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653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Agenda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457200" lvl="0" indent="-419100"/>
            <a:r>
              <a:rPr lang="en" dirty="0" smtClean="0">
                <a:latin typeface="+mn-lt"/>
              </a:rPr>
              <a:t>Introduction</a:t>
            </a:r>
          </a:p>
          <a:p>
            <a:pPr marL="457200" lvl="0" indent="-419100"/>
            <a:r>
              <a:rPr lang="en" dirty="0" smtClean="0">
                <a:latin typeface="+mn-lt"/>
              </a:rPr>
              <a:t>Vision</a:t>
            </a:r>
            <a:endParaRPr lang="en" dirty="0">
              <a:latin typeface="+mn-lt"/>
            </a:endParaRPr>
          </a:p>
          <a:p>
            <a:pPr marL="457200" lvl="0" indent="-419100"/>
            <a:r>
              <a:rPr lang="en" dirty="0">
                <a:latin typeface="+mn-lt"/>
              </a:rPr>
              <a:t>Requirements</a:t>
            </a:r>
          </a:p>
          <a:p>
            <a:pPr marL="457200" lvl="0" indent="-419100"/>
            <a:r>
              <a:rPr lang="en" dirty="0">
                <a:latin typeface="+mn-lt"/>
              </a:rPr>
              <a:t>Risks</a:t>
            </a:r>
          </a:p>
          <a:p>
            <a:pPr marL="457200" lvl="0" indent="-419100"/>
            <a:r>
              <a:rPr lang="en" dirty="0">
                <a:latin typeface="+mn-lt"/>
              </a:rPr>
              <a:t>Software Architecture</a:t>
            </a:r>
          </a:p>
          <a:p>
            <a:pPr marL="457200" lvl="0" indent="-419100"/>
            <a:r>
              <a:rPr lang="en" dirty="0">
                <a:latin typeface="+mn-lt"/>
              </a:rPr>
              <a:t>Demo</a:t>
            </a:r>
          </a:p>
          <a:p>
            <a:pPr marL="457200" lvl="0" indent="-419100"/>
            <a:r>
              <a:rPr lang="en" dirty="0" smtClean="0">
                <a:latin typeface="+mn-lt"/>
              </a:rPr>
              <a:t>Post-mortem</a:t>
            </a: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240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Going </a:t>
            </a:r>
            <a:r>
              <a:rPr lang="en" dirty="0" smtClean="0"/>
              <a:t>Forward </a:t>
            </a:r>
            <a:r>
              <a:rPr lang="en" dirty="0"/>
              <a:t>in Time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967700"/>
          </a:xfrm>
        </p:spPr>
        <p:txBody>
          <a:bodyPr/>
          <a:lstStyle/>
          <a:p>
            <a:r>
              <a:rPr lang="en-US" dirty="0" smtClean="0"/>
              <a:t>Mobile Deployment</a:t>
            </a:r>
          </a:p>
          <a:p>
            <a:r>
              <a:rPr lang="en-US" dirty="0" smtClean="0"/>
              <a:t>Social Network Integration</a:t>
            </a:r>
          </a:p>
          <a:p>
            <a:r>
              <a:rPr lang="en-US" dirty="0" smtClean="0"/>
              <a:t>Subscriber List</a:t>
            </a:r>
          </a:p>
          <a:p>
            <a:r>
              <a:rPr lang="en-US" dirty="0" smtClean="0"/>
              <a:t>Search</a:t>
            </a:r>
          </a:p>
          <a:p>
            <a:r>
              <a:rPr lang="en-US" smtClean="0"/>
              <a:t>Map View</a:t>
            </a:r>
            <a:endParaRPr lang="en-US" dirty="0" smtClean="0"/>
          </a:p>
          <a:p>
            <a:r>
              <a:rPr lang="en-US" dirty="0" smtClean="0"/>
              <a:t>Separate Networks</a:t>
            </a:r>
          </a:p>
          <a:p>
            <a:pPr lvl="1"/>
            <a:r>
              <a:rPr lang="en-US" dirty="0" smtClean="0"/>
              <a:t>Colleges</a:t>
            </a:r>
          </a:p>
          <a:p>
            <a:pPr lvl="1"/>
            <a:r>
              <a:rPr lang="en-US" dirty="0" smtClean="0"/>
              <a:t>Organizations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3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+mn-lt"/>
              </a:rPr>
              <a:t>Summary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19100"/>
            <a:r>
              <a:rPr lang="en" dirty="0">
                <a:latin typeface="+mn-lt"/>
              </a:rPr>
              <a:t>We addressed the people problem:</a:t>
            </a:r>
          </a:p>
          <a:p>
            <a:pPr marL="914400" lvl="1" indent="-419100"/>
            <a:r>
              <a:rPr lang="en" sz="2800" dirty="0">
                <a:latin typeface="+mn-lt"/>
              </a:rPr>
              <a:t>Quickly creating and publicizing spontaneous events</a:t>
            </a:r>
          </a:p>
          <a:p>
            <a:pPr marL="914400" lvl="1" indent="-419100"/>
            <a:r>
              <a:rPr lang="en" sz="2800" dirty="0">
                <a:latin typeface="+mn-lt"/>
              </a:rPr>
              <a:t>Solving boredom problem</a:t>
            </a:r>
          </a:p>
          <a:p>
            <a:pPr marL="457200" lvl="0" indent="-419100"/>
            <a:r>
              <a:rPr lang="en" dirty="0">
                <a:latin typeface="+mn-lt"/>
              </a:rPr>
              <a:t>Based on time-constraints the project was a success in terms of addressing the people problem but future risks still exists</a:t>
            </a:r>
          </a:p>
          <a:p>
            <a:pPr marL="457200" lvl="0" indent="-419100"/>
            <a:r>
              <a:rPr lang="en" dirty="0">
                <a:latin typeface="+mn-lt"/>
              </a:rPr>
              <a:t>Unforeseen Risks</a:t>
            </a:r>
          </a:p>
          <a:p>
            <a:pPr marL="457200" lvl="0" indent="-419100"/>
            <a:r>
              <a:rPr lang="en" dirty="0">
                <a:latin typeface="+mn-lt"/>
              </a:rPr>
              <a:t>Revision </a:t>
            </a:r>
            <a:r>
              <a:rPr lang="en" dirty="0" smtClean="0">
                <a:latin typeface="+mn-lt"/>
              </a:rPr>
              <a:t>control</a:t>
            </a:r>
            <a:endParaRPr lang="e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843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Introduction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19100"/>
            <a:r>
              <a:rPr lang="en" dirty="0">
                <a:latin typeface="+mn-lt"/>
              </a:rPr>
              <a:t>People Problem:</a:t>
            </a:r>
          </a:p>
          <a:p>
            <a:pPr marL="914400" lvl="1" indent="-381000">
              <a:buSzPct val="80000"/>
            </a:pPr>
            <a:r>
              <a:rPr lang="en" sz="2800" dirty="0">
                <a:latin typeface="+mn-lt"/>
              </a:rPr>
              <a:t>People are spontaneous and want to do things on the fly</a:t>
            </a:r>
          </a:p>
          <a:p>
            <a:pPr marL="914400" lvl="1" indent="-381000">
              <a:buSzPct val="80000"/>
            </a:pPr>
            <a:r>
              <a:rPr lang="en" sz="2800" dirty="0">
                <a:latin typeface="+mn-lt"/>
              </a:rPr>
              <a:t>People get bored and don't know what to do</a:t>
            </a:r>
          </a:p>
          <a:p>
            <a:pPr marL="457200" lvl="0" indent="-419100"/>
            <a:r>
              <a:rPr lang="en" dirty="0">
                <a:latin typeface="+mn-lt"/>
              </a:rPr>
              <a:t>Technical problem:</a:t>
            </a:r>
          </a:p>
          <a:p>
            <a:pPr marL="914400" lvl="1" indent="-381000">
              <a:buSzPct val="80000"/>
            </a:pPr>
            <a:r>
              <a:rPr lang="en-US" sz="2800" dirty="0" smtClean="0">
                <a:latin typeface="+mn-lt"/>
              </a:rPr>
              <a:t>No </a:t>
            </a:r>
            <a:r>
              <a:rPr lang="en-US" sz="2800" dirty="0">
                <a:latin typeface="+mn-lt"/>
              </a:rPr>
              <a:t>current way for real-time localized event </a:t>
            </a:r>
            <a:r>
              <a:rPr lang="en-US" sz="2800" dirty="0" smtClean="0">
                <a:latin typeface="+mn-lt"/>
              </a:rPr>
              <a:t>planning</a:t>
            </a:r>
            <a:endParaRPr lang="en" sz="2800" dirty="0" smtClean="0">
              <a:latin typeface="+mn-lt"/>
            </a:endParaRPr>
          </a:p>
          <a:p>
            <a:pPr marL="457200" lvl="0" indent="-419100"/>
            <a:r>
              <a:rPr lang="en" dirty="0" smtClean="0">
                <a:latin typeface="+mn-lt"/>
              </a:rPr>
              <a:t>Initially target UC San Diego college students</a:t>
            </a:r>
            <a:endParaRPr lang="e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28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+mn-lt"/>
              </a:rPr>
              <a:t>Scenarios</a:t>
            </a:r>
            <a:endParaRPr lang="en-US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lvl="0" indent="-514350">
              <a:buSzPct val="100000"/>
              <a:buFont typeface="+mj-lt"/>
              <a:buAutoNum type="arabicPeriod"/>
            </a:pPr>
            <a:r>
              <a:rPr lang="en" dirty="0">
                <a:latin typeface="+mn-lt"/>
              </a:rPr>
              <a:t>Free </a:t>
            </a:r>
            <a:r>
              <a:rPr lang="en" dirty="0" smtClean="0">
                <a:latin typeface="+mn-lt"/>
              </a:rPr>
              <a:t>Food</a:t>
            </a:r>
            <a:endParaRPr lang="en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514350" indent="-514350">
              <a:buSzPct val="100000"/>
              <a:buFont typeface="+mj-lt"/>
              <a:buAutoNum type="arabicPeriod" startAt="2"/>
            </a:pPr>
            <a:r>
              <a:rPr lang="en" dirty="0">
                <a:latin typeface="+mn-lt"/>
              </a:rPr>
              <a:t>Boredom</a:t>
            </a:r>
            <a:endParaRPr lang="en-US" dirty="0">
              <a:latin typeface="+mn-lt"/>
            </a:endParaRPr>
          </a:p>
        </p:txBody>
      </p:sp>
      <p:sp>
        <p:nvSpPr>
          <p:cNvPr id="6" name="Shape 207"/>
          <p:cNvSpPr/>
          <p:nvPr/>
        </p:nvSpPr>
        <p:spPr>
          <a:xfrm>
            <a:off x="539663" y="2971800"/>
            <a:ext cx="3201666" cy="24108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7" name="Shape 208"/>
          <p:cNvSpPr/>
          <p:nvPr/>
        </p:nvSpPr>
        <p:spPr>
          <a:xfrm>
            <a:off x="5239685" y="2438400"/>
            <a:ext cx="2654779" cy="384955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7459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+mn-lt"/>
              </a:rPr>
              <a:t>Scenarios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SzPct val="100000"/>
              <a:buFont typeface="+mj-lt"/>
              <a:buAutoNum type="arabicPeriod" startAt="3"/>
            </a:pPr>
            <a:r>
              <a:rPr lang="en" dirty="0">
                <a:latin typeface="+mn-lt"/>
              </a:rPr>
              <a:t>Party</a:t>
            </a:r>
            <a:endParaRPr lang="en-US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514350" lvl="0" indent="-514350">
              <a:buSzPct val="100000"/>
              <a:buFont typeface="+mj-lt"/>
              <a:buAutoNum type="arabicPeriod" startAt="4"/>
            </a:pPr>
            <a:r>
              <a:rPr lang="en" dirty="0" smtClean="0">
                <a:latin typeface="+mn-lt"/>
              </a:rPr>
              <a:t>Yard Sale</a:t>
            </a:r>
            <a:endParaRPr lang="en" dirty="0">
              <a:latin typeface="+mn-lt"/>
            </a:endParaRPr>
          </a:p>
        </p:txBody>
      </p:sp>
      <p:sp>
        <p:nvSpPr>
          <p:cNvPr id="6" name="Shape 216"/>
          <p:cNvSpPr/>
          <p:nvPr/>
        </p:nvSpPr>
        <p:spPr>
          <a:xfrm>
            <a:off x="4897470" y="2751927"/>
            <a:ext cx="3540058" cy="26543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7" name="Shape 217"/>
          <p:cNvSpPr/>
          <p:nvPr/>
        </p:nvSpPr>
        <p:spPr>
          <a:xfrm>
            <a:off x="838200" y="2596779"/>
            <a:ext cx="2943225" cy="29432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8045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Vision</a:t>
            </a:r>
            <a:endParaRPr lang="en-US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19100"/>
            <a:r>
              <a:rPr lang="en" dirty="0">
                <a:latin typeface="+mn-lt"/>
              </a:rPr>
              <a:t>Enable broadcasting of events to communities</a:t>
            </a:r>
          </a:p>
          <a:p>
            <a:pPr marL="457200" lvl="0" indent="-419100"/>
            <a:r>
              <a:rPr lang="en" dirty="0">
                <a:latin typeface="+mn-lt"/>
              </a:rPr>
              <a:t>Solve problems of planning, creating and attending events in real-time</a:t>
            </a:r>
          </a:p>
          <a:p>
            <a:pPr marL="457200" lvl="0" indent="-419100"/>
            <a:r>
              <a:rPr lang="en" dirty="0">
                <a:latin typeface="+mn-lt"/>
              </a:rPr>
              <a:t>Enable spontaneity among individuals and communities</a:t>
            </a:r>
          </a:p>
          <a:p>
            <a:pPr marL="457200" lvl="0" indent="-419100"/>
            <a:r>
              <a:rPr lang="en" dirty="0">
                <a:latin typeface="+mn-lt"/>
              </a:rPr>
              <a:t>Create strong communities that are united through common </a:t>
            </a:r>
            <a:r>
              <a:rPr lang="en" dirty="0" smtClean="0">
                <a:latin typeface="+mn-lt"/>
              </a:rPr>
              <a:t>interests</a:t>
            </a:r>
            <a:endParaRPr lang="e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118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+mn-lt"/>
              </a:rPr>
              <a:t>Requirements</a:t>
            </a:r>
            <a:endParaRPr lang="en-US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19100"/>
            <a:r>
              <a:rPr lang="en" dirty="0">
                <a:latin typeface="+mn-lt"/>
              </a:rPr>
              <a:t>Simple web application</a:t>
            </a:r>
          </a:p>
          <a:p>
            <a:pPr marL="457200" lvl="0" indent="-419100"/>
            <a:r>
              <a:rPr lang="en" dirty="0">
                <a:latin typeface="+mn-lt"/>
              </a:rPr>
              <a:t>Sleek and modern UI</a:t>
            </a:r>
          </a:p>
          <a:p>
            <a:pPr marL="457200" lvl="0" indent="-419100"/>
            <a:r>
              <a:rPr lang="en" dirty="0">
                <a:latin typeface="+mn-lt"/>
              </a:rPr>
              <a:t>Minimal effort to setup and use</a:t>
            </a:r>
          </a:p>
          <a:p>
            <a:pPr marL="457200" lvl="0" indent="-419100"/>
            <a:r>
              <a:rPr lang="en" dirty="0">
                <a:latin typeface="+mn-lt"/>
              </a:rPr>
              <a:t>Lightweight and fast</a:t>
            </a:r>
          </a:p>
          <a:p>
            <a:pPr marL="457200" lvl="0" indent="-419100"/>
            <a:r>
              <a:rPr lang="en" dirty="0">
                <a:latin typeface="+mn-lt"/>
              </a:rPr>
              <a:t>Free to </a:t>
            </a:r>
            <a:r>
              <a:rPr lang="en" dirty="0" smtClean="0">
                <a:latin typeface="+mn-lt"/>
              </a:rPr>
              <a:t>use</a:t>
            </a:r>
            <a:endParaRPr lang="en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457200" lvl="0" indent="-419100"/>
            <a:r>
              <a:rPr lang="en" dirty="0">
                <a:latin typeface="+mn-lt"/>
              </a:rPr>
              <a:t>Easy to use filtering mechanism of notifications</a:t>
            </a:r>
          </a:p>
          <a:p>
            <a:pPr marL="457200" lvl="0" indent="-419100"/>
            <a:r>
              <a:rPr lang="en" dirty="0">
                <a:latin typeface="+mn-lt"/>
              </a:rPr>
              <a:t>Real-time schedulability of events via asynchronous </a:t>
            </a:r>
            <a:r>
              <a:rPr lang="en" dirty="0" smtClean="0">
                <a:latin typeface="+mn-lt"/>
              </a:rPr>
              <a:t>updates</a:t>
            </a:r>
            <a:endParaRPr lang="e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432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+mn-lt"/>
              </a:rPr>
              <a:t>Methods</a:t>
            </a:r>
            <a:endParaRPr lang="en-US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57200" indent="-419100">
              <a:lnSpc>
                <a:spcPct val="115000"/>
              </a:lnSpc>
              <a:buSzPct val="178571"/>
            </a:pPr>
            <a:r>
              <a:rPr lang="en" sz="2800" dirty="0">
                <a:latin typeface="+mn-lt"/>
              </a:rPr>
              <a:t>Observing needs of UCSD students around campus</a:t>
            </a:r>
          </a:p>
          <a:p>
            <a:pPr marL="457200" indent="-419100">
              <a:lnSpc>
                <a:spcPct val="115000"/>
              </a:lnSpc>
              <a:buSzPct val="178571"/>
            </a:pPr>
            <a:r>
              <a:rPr lang="en" sz="2800" dirty="0">
                <a:latin typeface="+mn-lt"/>
              </a:rPr>
              <a:t>Asking fellow students, various classmates, friends questions</a:t>
            </a:r>
          </a:p>
          <a:p>
            <a:pPr marL="457200" indent="-419100">
              <a:lnSpc>
                <a:spcPct val="115000"/>
              </a:lnSpc>
              <a:buSzPct val="178571"/>
            </a:pPr>
            <a:r>
              <a:rPr lang="en" sz="2800" dirty="0">
                <a:latin typeface="+mn-lt"/>
              </a:rPr>
              <a:t>Questions asked include:</a:t>
            </a:r>
          </a:p>
          <a:p>
            <a:pPr marL="914400" lvl="1" indent="-381000">
              <a:lnSpc>
                <a:spcPct val="115000"/>
              </a:lnSpc>
              <a:buSzPct val="133333"/>
            </a:pPr>
            <a:r>
              <a:rPr lang="en" b="1" dirty="0">
                <a:latin typeface="+mn-lt"/>
              </a:rPr>
              <a:t>Day-to-day, what are some of the methods you use when you want to plan something to do?</a:t>
            </a:r>
          </a:p>
          <a:p>
            <a:pPr marL="914400" lvl="1" indent="-381000">
              <a:lnSpc>
                <a:spcPct val="115000"/>
              </a:lnSpc>
              <a:buSzPct val="133333"/>
            </a:pPr>
            <a:r>
              <a:rPr lang="en" b="1" dirty="0">
                <a:latin typeface="+mn-lt"/>
              </a:rPr>
              <a:t>When you're bored, what is the first thing you think to do?</a:t>
            </a:r>
          </a:p>
          <a:p>
            <a:pPr marL="914400" lvl="1" indent="-381000">
              <a:lnSpc>
                <a:spcPct val="115000"/>
              </a:lnSpc>
              <a:buSzPct val="133333"/>
            </a:pPr>
            <a:r>
              <a:rPr lang="en" b="1" dirty="0">
                <a:latin typeface="+mn-lt"/>
              </a:rPr>
              <a:t>What do you not like about events on Meetup and Facebook and how do you think it could be improved</a:t>
            </a:r>
            <a:r>
              <a:rPr lang="en" b="1" dirty="0" smtClean="0">
                <a:latin typeface="+mn-lt"/>
              </a:rPr>
              <a:t>?</a:t>
            </a:r>
            <a:endParaRPr lang="en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916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+mn-lt"/>
              </a:rPr>
              <a:t>Team Risks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19100"/>
            <a:r>
              <a:rPr lang="en" dirty="0">
                <a:latin typeface="+mn-lt"/>
              </a:rPr>
              <a:t>Version Control</a:t>
            </a:r>
          </a:p>
          <a:p>
            <a:pPr marL="457200" lvl="0" indent="-419100"/>
            <a:r>
              <a:rPr lang="en" dirty="0">
                <a:latin typeface="+mn-lt"/>
              </a:rPr>
              <a:t>Understanding of product definition and key features of product</a:t>
            </a:r>
          </a:p>
          <a:p>
            <a:pPr marL="457200" lvl="0" indent="-419100"/>
            <a:r>
              <a:rPr lang="en" dirty="0">
                <a:latin typeface="+mn-lt"/>
              </a:rPr>
              <a:t>Time constraints</a:t>
            </a:r>
          </a:p>
          <a:p>
            <a:pPr marL="457200" lvl="0" indent="-419100"/>
            <a:r>
              <a:rPr lang="en" dirty="0">
                <a:latin typeface="+mn-lt"/>
              </a:rPr>
              <a:t>Skill sets/Past experience</a:t>
            </a:r>
          </a:p>
          <a:p>
            <a:pPr marL="457200" lvl="0" indent="-419100"/>
            <a:r>
              <a:rPr lang="en" dirty="0">
                <a:latin typeface="+mn-lt"/>
              </a:rPr>
              <a:t>Schedule conflicts</a:t>
            </a:r>
          </a:p>
          <a:p>
            <a:pPr marL="457200" lvl="0" indent="-419100"/>
            <a:r>
              <a:rPr lang="en" dirty="0">
                <a:latin typeface="+mn-lt"/>
              </a:rPr>
              <a:t>Efficient division of </a:t>
            </a:r>
            <a:r>
              <a:rPr lang="en" dirty="0" smtClean="0">
                <a:latin typeface="+mn-lt"/>
              </a:rPr>
              <a:t>labor</a:t>
            </a:r>
            <a:endParaRPr lang="e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444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496</Words>
  <Application>Microsoft Office PowerPoint</Application>
  <PresentationFormat>On-screen Show (4:3)</PresentationFormat>
  <Paragraphs>130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/>
      <vt:lpstr>PowerPoint Presentation</vt:lpstr>
      <vt:lpstr>Agenda</vt:lpstr>
      <vt:lpstr>Introduction</vt:lpstr>
      <vt:lpstr>Scenarios</vt:lpstr>
      <vt:lpstr>Scenarios</vt:lpstr>
      <vt:lpstr>Vision</vt:lpstr>
      <vt:lpstr>Requirements</vt:lpstr>
      <vt:lpstr>Methods</vt:lpstr>
      <vt:lpstr>Team Risks</vt:lpstr>
      <vt:lpstr>Product Risks</vt:lpstr>
      <vt:lpstr>Software Process</vt:lpstr>
      <vt:lpstr>Software Architecture</vt:lpstr>
      <vt:lpstr>Software Architecture</vt:lpstr>
      <vt:lpstr>Software Architecture</vt:lpstr>
      <vt:lpstr>Demo</vt:lpstr>
      <vt:lpstr>What Went Right?</vt:lpstr>
      <vt:lpstr>What Went Wrong?</vt:lpstr>
      <vt:lpstr>Missed Risks</vt:lpstr>
      <vt:lpstr>Going Back in Time</vt:lpstr>
      <vt:lpstr>Going Forward in Time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WhingIt</dc:title>
  <cp:lastModifiedBy>Sean Chen</cp:lastModifiedBy>
  <cp:revision>24</cp:revision>
  <dcterms:modified xsi:type="dcterms:W3CDTF">2012-06-12T16:28:16Z</dcterms:modified>
</cp:coreProperties>
</file>