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3" r:id="rId8"/>
    <p:sldId id="265" r:id="rId9"/>
    <p:sldId id="284" r:id="rId10"/>
    <p:sldId id="294" r:id="rId11"/>
    <p:sldId id="295" r:id="rId12"/>
    <p:sldId id="296" r:id="rId13"/>
    <p:sldId id="268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2" r:id="rId24"/>
    <p:sldId id="283" r:id="rId25"/>
    <p:sldId id="287" r:id="rId26"/>
    <p:sldId id="288" r:id="rId27"/>
    <p:sldId id="289" r:id="rId28"/>
    <p:sldId id="290" r:id="rId29"/>
    <p:sldId id="291" r:id="rId30"/>
    <p:sldId id="292" r:id="rId31"/>
    <p:sldId id="297" r:id="rId32"/>
    <p:sldId id="26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 autoAdjust="0"/>
    <p:restoredTop sz="94660"/>
  </p:normalViewPr>
  <p:slideViewPr>
    <p:cSldViewPr snapToGrid="0">
      <p:cViewPr>
        <p:scale>
          <a:sx n="75" d="100"/>
          <a:sy n="75" d="100"/>
        </p:scale>
        <p:origin x="8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3272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4634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9477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44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1712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1246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78133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7573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968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58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481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3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54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0064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690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187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703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AA7A-A6F4-4423-BF77-B2A9133D11C6}" type="datetimeFigureOut">
              <a:rPr lang="hi-IN" smtClean="0"/>
              <a:t>रविवार, 15 माघ 1939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12B7-A728-44F0-97BC-844386BB50B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07270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4852-9E7C-4CA3-BA61-6A225EF74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Lucida Handwriting" panose="03010101010101010101" pitchFamily="66" charset="0"/>
              </a:rPr>
              <a:t>B-leave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staff leave management system</a:t>
            </a:r>
            <a:r>
              <a:rPr lang="en-US" sz="2400" b="1" dirty="0">
                <a:latin typeface="Bradley Hand ITC" panose="03070402050302030203" pitchFamily="66" charset="0"/>
              </a:rPr>
              <a:t> </a:t>
            </a:r>
            <a:br>
              <a:rPr lang="en-US" sz="2400" b="1" dirty="0">
                <a:latin typeface="Bradley Hand ITC" panose="03070402050302030203" pitchFamily="66" charset="0"/>
              </a:rPr>
            </a:br>
            <a:endParaRPr lang="hi-IN" sz="2400" b="1" dirty="0">
              <a:latin typeface="Bradley Hand ITC" panose="0307040205030203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0594-F9B8-45B5-AA2C-08B323DCE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756074"/>
            <a:ext cx="8791575" cy="284167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>
                    <a:lumMod val="95000"/>
                  </a:schemeClr>
                </a:solidFill>
              </a:rPr>
              <a:t>Group members:</a:t>
            </a:r>
          </a:p>
          <a:p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group:- a6,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</a:rPr>
              <a:t>B.tech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(CS) III year </a:t>
            </a:r>
          </a:p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Archita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ohri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(9060)</a:t>
            </a: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Divyansha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bhamu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(9080)</a:t>
            </a:r>
          </a:p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Parul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sharma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(9133)</a:t>
            </a:r>
          </a:p>
          <a:p>
            <a:r>
              <a:rPr lang="en-US" sz="1600" dirty="0" err="1">
                <a:solidFill>
                  <a:schemeClr val="tx1">
                    <a:lumMod val="95000"/>
                  </a:schemeClr>
                </a:solidFill>
              </a:rPr>
              <a:t>Payal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Chauhan (9134)</a:t>
            </a:r>
            <a:endParaRPr lang="hi-IN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F27AB-6762-47FC-91C1-E568E7A4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4" y="436441"/>
            <a:ext cx="2264238" cy="18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4EED-FEF2-4231-B34F-623FC57C7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6437"/>
            <a:ext cx="9905999" cy="604910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Name</a:t>
            </a:r>
            <a:r>
              <a:rPr lang="en-US"/>
              <a:t>: B-Leave </a:t>
            </a:r>
            <a:endParaRPr lang="en-US" dirty="0"/>
          </a:p>
          <a:p>
            <a:pPr lvl="0"/>
            <a:r>
              <a:rPr lang="en-US" dirty="0"/>
              <a:t>Identifier LM-04</a:t>
            </a:r>
          </a:p>
          <a:p>
            <a:pPr lvl="0"/>
            <a:r>
              <a:rPr lang="en-US" dirty="0"/>
              <a:t>Description: Retrieve and store the records of staff regarding leaves.</a:t>
            </a:r>
          </a:p>
          <a:p>
            <a:pPr lvl="0"/>
            <a:r>
              <a:rPr lang="en-US" dirty="0"/>
              <a:t>Actors: Admin</a:t>
            </a:r>
          </a:p>
          <a:p>
            <a:pPr lvl="0"/>
            <a:r>
              <a:rPr lang="en-US" dirty="0"/>
              <a:t>Preconditions:</a:t>
            </a:r>
          </a:p>
          <a:p>
            <a:pPr lvl="1"/>
            <a:r>
              <a:rPr lang="en-US" dirty="0"/>
              <a:t>The admin is familiar with the system.</a:t>
            </a:r>
          </a:p>
          <a:p>
            <a:pPr lvl="1"/>
            <a:r>
              <a:rPr lang="en-US" dirty="0"/>
              <a:t>The employee has already undergone the general instructions to apply for leave.</a:t>
            </a:r>
          </a:p>
          <a:p>
            <a:pPr lvl="0"/>
            <a:r>
              <a:rPr lang="en-US" dirty="0"/>
              <a:t>Post Conditions:</a:t>
            </a:r>
          </a:p>
          <a:p>
            <a:pPr lvl="1"/>
            <a:r>
              <a:rPr lang="en-US" dirty="0"/>
              <a:t>The employee will be approved for the leave only if they are eligible.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152E-33BC-4A0E-9742-9FB0E03E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80" y="436098"/>
            <a:ext cx="9905999" cy="652741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Basic courses of actions:</a:t>
            </a:r>
          </a:p>
          <a:p>
            <a:pPr lvl="1"/>
            <a:r>
              <a:rPr lang="en-US" dirty="0"/>
              <a:t>The teacher submits a filled copy of form to the admin. [Alternative Course A: Forms not filled out.]</a:t>
            </a:r>
          </a:p>
          <a:p>
            <a:pPr lvl="1"/>
            <a:r>
              <a:rPr lang="en-US" dirty="0"/>
              <a:t>The admin visually inspects the forms.</a:t>
            </a:r>
          </a:p>
          <a:p>
            <a:pPr lvl="1"/>
            <a:r>
              <a:rPr lang="en-US" dirty="0"/>
              <a:t>The admin determines that the forms have been filled properly. [Alternative Course B: Forms improperly filled out.]</a:t>
            </a:r>
          </a:p>
          <a:p>
            <a:pPr lvl="1"/>
            <a:r>
              <a:rPr lang="en-US" dirty="0"/>
              <a:t>The admin clicks on ‘Employee Details’.</a:t>
            </a:r>
          </a:p>
          <a:p>
            <a:pPr lvl="1"/>
            <a:r>
              <a:rPr lang="en-US" dirty="0"/>
              <a:t>The system displays ‘Employee Details’.</a:t>
            </a:r>
          </a:p>
          <a:p>
            <a:pPr lvl="1"/>
            <a:r>
              <a:rPr lang="en-US" dirty="0"/>
              <a:t>The admin inputs “Employee ID” of the employee.</a:t>
            </a:r>
          </a:p>
          <a:p>
            <a:pPr lvl="1"/>
            <a:r>
              <a:rPr lang="en-US" dirty="0"/>
              <a:t>The system displays the basic information and history of leaves taken by the employee. [Alternative Course C: Application per is not eligible to enroll.]</a:t>
            </a:r>
          </a:p>
          <a:p>
            <a:pPr lvl="1"/>
            <a:r>
              <a:rPr lang="en-US" dirty="0"/>
              <a:t>Admin checks for the remaining leaves.</a:t>
            </a:r>
          </a:p>
          <a:p>
            <a:pPr lvl="1"/>
            <a:r>
              <a:rPr lang="en-US" dirty="0"/>
              <a:t>Teacher gets the leave signed by Head of Department.</a:t>
            </a:r>
          </a:p>
          <a:p>
            <a:pPr lvl="1"/>
            <a:r>
              <a:rPr lang="en-US" dirty="0"/>
              <a:t>Teacher submits the copy to the admin.</a:t>
            </a:r>
          </a:p>
          <a:p>
            <a:pPr lvl="1"/>
            <a:r>
              <a:rPr lang="en-US" dirty="0"/>
              <a:t>Admin clicks on “Update Info”.</a:t>
            </a:r>
          </a:p>
          <a:p>
            <a:pPr lvl="1"/>
            <a:r>
              <a:rPr lang="en-US" dirty="0"/>
              <a:t>The system displays “Updation in Leave” and “Updation in Employee’s Detail”.</a:t>
            </a:r>
          </a:p>
          <a:p>
            <a:pPr lvl="1"/>
            <a:r>
              <a:rPr lang="en-US" dirty="0"/>
              <a:t>Admin inputs the employee’s detail in “Updation in Leave” and update status to “Approved” or “Cancelled” and fills out the leave’s duration.</a:t>
            </a:r>
          </a:p>
          <a:p>
            <a:pPr lvl="1"/>
            <a:r>
              <a:rPr lang="en-US" dirty="0"/>
              <a:t>Admin clicks on “Update”.</a:t>
            </a:r>
          </a:p>
          <a:p>
            <a:pPr lvl="1"/>
            <a:r>
              <a:rPr lang="en-US" dirty="0"/>
              <a:t>The admin prints a receipt and hands the teacher.</a:t>
            </a:r>
          </a:p>
          <a:p>
            <a:r>
              <a:rPr lang="en-US" dirty="0"/>
              <a:t>The use case ends.</a:t>
            </a:r>
          </a:p>
        </p:txBody>
      </p:sp>
    </p:spTree>
    <p:extLst>
      <p:ext uri="{BB962C8B-B14F-4D97-AF65-F5344CB8AC3E}">
        <p14:creationId xmlns:p14="http://schemas.microsoft.com/office/powerpoint/2010/main" val="229754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6121-4AFD-4AFE-8CD6-8E66BCE8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7963"/>
            <a:ext cx="9905999" cy="6049108"/>
          </a:xfrm>
        </p:spPr>
        <p:txBody>
          <a:bodyPr/>
          <a:lstStyle/>
          <a:p>
            <a:pPr lvl="0"/>
            <a:r>
              <a:rPr lang="en-US" dirty="0"/>
              <a:t>Alternative Course A: Forms not filled out</a:t>
            </a:r>
          </a:p>
          <a:p>
            <a:pPr marL="0" indent="0">
              <a:buNone/>
            </a:pPr>
            <a:r>
              <a:rPr lang="en-US" dirty="0"/>
              <a:t>	1.1 The employee fills out the forms as appropriate.</a:t>
            </a:r>
          </a:p>
          <a:p>
            <a:pPr marL="0" indent="0">
              <a:buNone/>
            </a:pPr>
            <a:r>
              <a:rPr lang="en-US" dirty="0"/>
              <a:t>	1.2 The use case continues at step 2 in basic course of action.</a:t>
            </a:r>
          </a:p>
          <a:p>
            <a:pPr lvl="0"/>
            <a:r>
              <a:rPr lang="en-US" dirty="0"/>
              <a:t>Alternative Course B: Forms improperly filled out</a:t>
            </a:r>
          </a:p>
          <a:p>
            <a:pPr marL="0" indent="0">
              <a:buNone/>
            </a:pPr>
            <a:r>
              <a:rPr lang="en-US" dirty="0"/>
              <a:t>	3.1 The employee is asks to correct the form.</a:t>
            </a:r>
          </a:p>
          <a:p>
            <a:pPr marL="0" indent="0">
              <a:buNone/>
            </a:pPr>
            <a:r>
              <a:rPr lang="en-US" dirty="0"/>
              <a:t>	3.2 The employee fills out the form properly.</a:t>
            </a:r>
          </a:p>
          <a:p>
            <a:pPr marL="0" indent="0">
              <a:buNone/>
            </a:pPr>
            <a:r>
              <a:rPr lang="en-US" dirty="0"/>
              <a:t>	3.3 The use case continues at step 3 in the basic course of 	action.</a:t>
            </a: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277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90F0-C5A7-4D70-B6E5-D84633D8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4 </a:t>
            </a:r>
            <a:r>
              <a:rPr lang="en-US" sz="3200" b="1" u="sng" dirty="0"/>
              <a:t>REQUIREMENTS</a:t>
            </a:r>
            <a:br>
              <a:rPr lang="en-US" sz="3200" dirty="0"/>
            </a:br>
            <a:br>
              <a:rPr lang="en-US" sz="3200" dirty="0"/>
            </a:br>
            <a:br>
              <a:rPr lang="en-US" dirty="0"/>
            </a:br>
            <a:endParaRPr lang="hi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241C-65E8-4BD2-8231-5E3D6E4E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0342"/>
            <a:ext cx="9905999" cy="49109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4.1 </a:t>
            </a:r>
            <a:r>
              <a:rPr lang="en-US" sz="4000" u="sng" dirty="0"/>
              <a:t>HARDWARE REQUIREMENTS</a:t>
            </a:r>
            <a:r>
              <a:rPr lang="en-US" sz="4000" dirty="0"/>
              <a:t>:</a:t>
            </a:r>
          </a:p>
          <a:p>
            <a:pPr marL="0" indent="0">
              <a:buNone/>
            </a:pPr>
            <a:r>
              <a:rPr lang="en-US" sz="3800" dirty="0"/>
              <a:t>Developer side requirements</a:t>
            </a:r>
          </a:p>
          <a:p>
            <a:r>
              <a:rPr lang="en-US" sz="3000" dirty="0"/>
              <a:t>Intel P2 processor (minimum)</a:t>
            </a:r>
          </a:p>
          <a:p>
            <a:r>
              <a:rPr lang="en-US" sz="3000" dirty="0"/>
              <a:t>3 GB RAM</a:t>
            </a:r>
          </a:p>
          <a:p>
            <a:r>
              <a:rPr lang="en-US" sz="3000" dirty="0"/>
              <a:t>5 GB Secondary Storage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3800" dirty="0"/>
              <a:t>User side requirements (Recommended requirements</a:t>
            </a:r>
            <a:r>
              <a:rPr lang="en-US" sz="3800" u="sng" dirty="0"/>
              <a:t>):</a:t>
            </a:r>
            <a:endParaRPr lang="en-US" sz="3800" dirty="0"/>
          </a:p>
          <a:p>
            <a:pPr lvl="0"/>
            <a:r>
              <a:rPr lang="en-US" sz="2900" dirty="0"/>
              <a:t>Intel P2 processor(minimum)</a:t>
            </a:r>
          </a:p>
          <a:p>
            <a:pPr lvl="0"/>
            <a:r>
              <a:rPr lang="en-US" sz="2900" dirty="0"/>
              <a:t>2 GB RAM</a:t>
            </a:r>
          </a:p>
          <a:p>
            <a:pPr lvl="0"/>
            <a:r>
              <a:rPr lang="en-US" sz="2900" dirty="0"/>
              <a:t>5 GB Secondary storage</a:t>
            </a:r>
          </a:p>
          <a:p>
            <a:pPr lvl="0"/>
            <a:endParaRPr lang="en-US" sz="2900" dirty="0"/>
          </a:p>
          <a:p>
            <a:pPr marL="0" indent="0">
              <a:buNone/>
            </a:pPr>
            <a:endParaRPr lang="hi-IN" sz="2800" u="sng" dirty="0"/>
          </a:p>
        </p:txBody>
      </p:sp>
    </p:spTree>
    <p:extLst>
      <p:ext uri="{BB962C8B-B14F-4D97-AF65-F5344CB8AC3E}">
        <p14:creationId xmlns:p14="http://schemas.microsoft.com/office/powerpoint/2010/main" val="62529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AC09-65C7-48A5-8B38-3F8324A7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9489"/>
            <a:ext cx="9905999" cy="6372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4.2 </a:t>
            </a:r>
            <a:r>
              <a:rPr lang="en-US" sz="2800" u="sng" dirty="0"/>
              <a:t>SOFTWARE REQUIREMENTS</a:t>
            </a:r>
          </a:p>
          <a:p>
            <a:pPr marL="0" indent="0">
              <a:buNone/>
            </a:pPr>
            <a:r>
              <a:rPr lang="en-US" sz="2800" u="sng" dirty="0"/>
              <a:t>Developer side requirements (Recommended Requirements) </a:t>
            </a:r>
            <a:endParaRPr lang="en-US" sz="2800" dirty="0"/>
          </a:p>
          <a:p>
            <a:r>
              <a:rPr lang="en-US" dirty="0"/>
              <a:t>NetBeans 8.0.2</a:t>
            </a:r>
          </a:p>
          <a:p>
            <a:r>
              <a:rPr lang="en-US" dirty="0"/>
              <a:t>Oracle XE 10G</a:t>
            </a:r>
          </a:p>
          <a:p>
            <a:r>
              <a:rPr lang="en-US" dirty="0"/>
              <a:t>Windows Vista(minimum)</a:t>
            </a:r>
          </a:p>
          <a:p>
            <a:r>
              <a:rPr lang="en-US" dirty="0"/>
              <a:t>Java Development Kit SE 8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User side requirements (Recommended Requirements):</a:t>
            </a:r>
            <a:endParaRPr lang="en-US" sz="2800" dirty="0"/>
          </a:p>
          <a:p>
            <a:pPr lvl="0"/>
            <a:r>
              <a:rPr lang="en-US" dirty="0"/>
              <a:t>Windows Vista(minimum)</a:t>
            </a:r>
          </a:p>
          <a:p>
            <a:pPr lvl="0"/>
            <a:r>
              <a:rPr lang="en-US" dirty="0"/>
              <a:t>Oracle XE 10G</a:t>
            </a:r>
          </a:p>
          <a:p>
            <a:pPr lvl="0"/>
            <a:r>
              <a:rPr lang="en-US" dirty="0"/>
              <a:t>Java Runtime Environment 1.8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03936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D4B2-83DA-420D-AB95-BE978E0EE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4234"/>
            <a:ext cx="9905999" cy="5809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4.3 </a:t>
            </a:r>
            <a:r>
              <a:rPr lang="en-US" sz="2800" u="sng" dirty="0"/>
              <a:t>FUNCTIONAL REQUIREMENTS</a:t>
            </a:r>
            <a:endParaRPr lang="en-US" sz="2800" dirty="0"/>
          </a:p>
          <a:p>
            <a:r>
              <a:rPr lang="en-US" dirty="0"/>
              <a:t>System will keep employee's basic information. </a:t>
            </a:r>
          </a:p>
          <a:p>
            <a:r>
              <a:rPr lang="en-US" dirty="0"/>
              <a:t>System provides information about the leave availability.</a:t>
            </a:r>
          </a:p>
          <a:p>
            <a:r>
              <a:rPr lang="en-US" dirty="0"/>
              <a:t>Keep staff record.</a:t>
            </a:r>
          </a:p>
          <a:p>
            <a:r>
              <a:rPr lang="en-US" dirty="0"/>
              <a:t>Display leave history.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4.4 </a:t>
            </a:r>
            <a:r>
              <a:rPr lang="en-US" sz="2800" u="sng" dirty="0"/>
              <a:t>NON-FUNCTIONAL REQUIREMENTS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Non-functional requirements define the needs in terms of performance, logical database requirements, design constraints, reliability, availability, security and  maintainability.</a:t>
            </a: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48043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1672-629B-4C31-A9C4-5E5344DE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59365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4.5 </a:t>
            </a:r>
            <a:r>
              <a:rPr lang="en-US" sz="3000" u="sng" dirty="0"/>
              <a:t>SOFTWARE QUALITY 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CONSISTENCY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shall be consistency in variable names within the system. The graphical user interface shall have a consistent look and feel.</a:t>
            </a:r>
          </a:p>
          <a:p>
            <a:pPr marL="0" indent="0">
              <a:buNone/>
            </a:pPr>
            <a:r>
              <a:rPr lang="en-US" u="sng" dirty="0"/>
              <a:t>RELIABILITY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Specify the factors required to establish the required reliability of the software system at time of delivery.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8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A0BC-FDB6-4090-9DC7-357C8BE0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0842"/>
            <a:ext cx="9905999" cy="573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AVAILABILITY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system shall be available during the office hours.</a:t>
            </a:r>
          </a:p>
          <a:p>
            <a:pPr marL="0" indent="0">
              <a:buNone/>
            </a:pPr>
            <a:r>
              <a:rPr lang="en-US" u="sng" dirty="0"/>
              <a:t>MAINTAINABILITY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B-Leave is being developed in Java. Java is an object oriented programming language and will be easy to maintain.</a:t>
            </a:r>
          </a:p>
          <a:p>
            <a:pPr marL="0" indent="0">
              <a:buNone/>
            </a:pPr>
            <a:r>
              <a:rPr lang="en-US" u="sng" dirty="0"/>
              <a:t>PORTABILITY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B-Leave will run in any Microsoft Windows environment that contains Java Runtime and the Oracle database.</a:t>
            </a:r>
          </a:p>
        </p:txBody>
      </p:sp>
    </p:spTree>
    <p:extLst>
      <p:ext uri="{BB962C8B-B14F-4D97-AF65-F5344CB8AC3E}">
        <p14:creationId xmlns:p14="http://schemas.microsoft.com/office/powerpoint/2010/main" val="216900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FE70-A3FA-4732-A893-13CA1A02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33591"/>
            <a:ext cx="9905999" cy="156197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5. System  architecture</a:t>
            </a:r>
            <a:endParaRPr lang="hi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3709-6721-4F59-9CF3-04CEE40C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7957"/>
            <a:ext cx="9905999" cy="4553244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25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7DD5-0114-4AC1-8170-2D9AAA82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"/>
            <a:ext cx="9905999" cy="604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5.1 </a:t>
            </a:r>
            <a:r>
              <a:rPr lang="en-IN" sz="2800" u="sng" dirty="0"/>
              <a:t>Entity-Relationship Diagram</a:t>
            </a:r>
            <a:endParaRPr lang="hi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71484-F692-48E2-A34E-E1E81EE5E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1" y="1061745"/>
            <a:ext cx="11049000" cy="540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A025C0-3DED-4AEE-8C5B-1382851F28B4}"/>
              </a:ext>
            </a:extLst>
          </p:cNvPr>
          <p:cNvSpPr/>
          <p:nvPr/>
        </p:nvSpPr>
        <p:spPr>
          <a:xfrm>
            <a:off x="740482" y="5723463"/>
            <a:ext cx="801859" cy="618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C59E0-3BCC-4C58-A203-661DE3723EC4}"/>
              </a:ext>
            </a:extLst>
          </p:cNvPr>
          <p:cNvSpPr/>
          <p:nvPr/>
        </p:nvSpPr>
        <p:spPr>
          <a:xfrm>
            <a:off x="5542671" y="3826412"/>
            <a:ext cx="956603" cy="618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828F9-6BB9-4A89-847D-72C422248CEB}"/>
              </a:ext>
            </a:extLst>
          </p:cNvPr>
          <p:cNvSpPr/>
          <p:nvPr/>
        </p:nvSpPr>
        <p:spPr>
          <a:xfrm>
            <a:off x="5894363" y="3685735"/>
            <a:ext cx="2461846" cy="759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20EFFE-819C-4EBD-9984-C2524DDBEE0A}"/>
              </a:ext>
            </a:extLst>
          </p:cNvPr>
          <p:cNvSpPr/>
          <p:nvPr/>
        </p:nvSpPr>
        <p:spPr>
          <a:xfrm>
            <a:off x="3249637" y="3826412"/>
            <a:ext cx="1420837" cy="253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8AEFC4-8C40-445C-AD19-69136F01F35D}"/>
              </a:ext>
            </a:extLst>
          </p:cNvPr>
          <p:cNvSpPr/>
          <p:nvPr/>
        </p:nvSpPr>
        <p:spPr>
          <a:xfrm>
            <a:off x="4670474" y="3938954"/>
            <a:ext cx="1012874" cy="2813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2F21F-D08D-42D8-BAB1-16F96626C701}"/>
              </a:ext>
            </a:extLst>
          </p:cNvPr>
          <p:cNvSpPr/>
          <p:nvPr/>
        </p:nvSpPr>
        <p:spPr>
          <a:xfrm>
            <a:off x="8356209" y="3938954"/>
            <a:ext cx="211015" cy="2813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01EC2-BC3B-427E-A71E-75BE4556C94F}"/>
              </a:ext>
            </a:extLst>
          </p:cNvPr>
          <p:cNvSpPr/>
          <p:nvPr/>
        </p:nvSpPr>
        <p:spPr>
          <a:xfrm>
            <a:off x="3062484" y="3826412"/>
            <a:ext cx="187153" cy="2532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009DAF-4E35-4B98-AE8C-067AC33CBF09}"/>
              </a:ext>
            </a:extLst>
          </p:cNvPr>
          <p:cNvCxnSpPr/>
          <p:nvPr/>
        </p:nvCxnSpPr>
        <p:spPr>
          <a:xfrm>
            <a:off x="3062484" y="3938954"/>
            <a:ext cx="1973750" cy="281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A7C68-E7D2-4C8C-B92E-6D71193D685D}"/>
              </a:ext>
            </a:extLst>
          </p:cNvPr>
          <p:cNvSpPr/>
          <p:nvPr/>
        </p:nvSpPr>
        <p:spPr>
          <a:xfrm>
            <a:off x="8532019" y="4029075"/>
            <a:ext cx="123825" cy="1023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88D7D2-3B01-4F70-B914-43D159D979C6}"/>
              </a:ext>
            </a:extLst>
          </p:cNvPr>
          <p:cNvSpPr/>
          <p:nvPr/>
        </p:nvSpPr>
        <p:spPr>
          <a:xfrm>
            <a:off x="3016765" y="3910013"/>
            <a:ext cx="45719" cy="642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BC2E42-B8C3-4713-804D-B7BAB6F83D26}"/>
              </a:ext>
            </a:extLst>
          </p:cNvPr>
          <p:cNvCxnSpPr/>
          <p:nvPr/>
        </p:nvCxnSpPr>
        <p:spPr>
          <a:xfrm>
            <a:off x="4167051" y="2083526"/>
            <a:ext cx="676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C523-31D5-4771-B1CB-0D432C5D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9705"/>
            <a:ext cx="9905998" cy="380288"/>
          </a:xfrm>
        </p:spPr>
        <p:txBody>
          <a:bodyPr>
            <a:noAutofit/>
          </a:bodyPr>
          <a:lstStyle/>
          <a:p>
            <a:r>
              <a:rPr lang="en-US" sz="3200" dirty="0"/>
              <a:t>contents</a:t>
            </a:r>
            <a:endParaRPr lang="hi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3DC1-6113-465C-A5F3-9847B9F5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2534"/>
            <a:ext cx="9905999" cy="54872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1. Introduction</a:t>
            </a:r>
          </a:p>
          <a:p>
            <a:pPr marL="0" indent="0">
              <a:buNone/>
            </a:pPr>
            <a:r>
              <a:rPr lang="en-US" sz="2000" dirty="0"/>
              <a:t>	1.1 Scope</a:t>
            </a:r>
          </a:p>
          <a:p>
            <a:pPr marL="0" indent="0">
              <a:buNone/>
            </a:pPr>
            <a:r>
              <a:rPr lang="en-US" sz="2000" dirty="0"/>
              <a:t>	1.2  Abbreviations</a:t>
            </a:r>
          </a:p>
          <a:p>
            <a:pPr marL="0" indent="0">
              <a:buNone/>
            </a:pPr>
            <a:r>
              <a:rPr lang="en-US" sz="2000" dirty="0"/>
              <a:t>2. Overall Description </a:t>
            </a:r>
          </a:p>
          <a:p>
            <a:pPr marL="0" indent="0">
              <a:buNone/>
            </a:pPr>
            <a:r>
              <a:rPr lang="en-US" sz="2000" dirty="0"/>
              <a:t>	2.1  Project Perspective</a:t>
            </a:r>
          </a:p>
          <a:p>
            <a:pPr marL="0" indent="0">
              <a:buNone/>
            </a:pPr>
            <a:r>
              <a:rPr lang="en-US" sz="2000" dirty="0"/>
              <a:t>	2.2  User Characteristics</a:t>
            </a:r>
          </a:p>
          <a:p>
            <a:pPr marL="0" indent="0">
              <a:buNone/>
            </a:pPr>
            <a:r>
              <a:rPr lang="en-US" sz="2000" dirty="0"/>
              <a:t>3. Use case Diagram</a:t>
            </a:r>
          </a:p>
          <a:p>
            <a:pPr marL="0" indent="0">
              <a:buNone/>
            </a:pPr>
            <a:r>
              <a:rPr lang="en-US" sz="2000" dirty="0"/>
              <a:t>4. Requirements</a:t>
            </a:r>
          </a:p>
          <a:p>
            <a:pPr marL="0" indent="0">
              <a:buNone/>
            </a:pPr>
            <a:r>
              <a:rPr lang="en-US" sz="2000" dirty="0"/>
              <a:t>	4.1 Hardware Requirements</a:t>
            </a:r>
          </a:p>
          <a:p>
            <a:pPr marL="0" indent="0">
              <a:buNone/>
            </a:pPr>
            <a:r>
              <a:rPr lang="en-US" sz="2000" dirty="0"/>
              <a:t>	4.2 Software Requirements</a:t>
            </a:r>
          </a:p>
          <a:p>
            <a:pPr marL="0" indent="0">
              <a:buNone/>
            </a:pPr>
            <a:r>
              <a:rPr lang="en-US" sz="2000" dirty="0"/>
              <a:t>	4.3 Functional Requirements </a:t>
            </a:r>
          </a:p>
          <a:p>
            <a:pPr marL="0" indent="0">
              <a:buNone/>
            </a:pPr>
            <a:r>
              <a:rPr lang="en-US" sz="2000" dirty="0"/>
              <a:t>	4.4 Non-functional Requirements </a:t>
            </a:r>
          </a:p>
          <a:p>
            <a:pPr marL="0" indent="0">
              <a:buNone/>
            </a:pPr>
            <a:r>
              <a:rPr lang="en-US" sz="2000" dirty="0"/>
              <a:t>	4.5 Software Quality Attributes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00896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B8A2-59F7-4884-893D-4EDEB31B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"/>
            <a:ext cx="9905999" cy="5992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5.2 </a:t>
            </a:r>
            <a:r>
              <a:rPr lang="en-US" sz="2800" u="sng" dirty="0"/>
              <a:t>Data Flow Diagram</a:t>
            </a:r>
            <a:endParaRPr lang="hi-IN" sz="28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55AE1-64C5-4BD5-9393-2B3F405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61" y="976766"/>
            <a:ext cx="9734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942-94A1-4ED4-8FD2-FC5253DB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281354"/>
            <a:ext cx="10611313" cy="633046"/>
          </a:xfrm>
        </p:spPr>
        <p:txBody>
          <a:bodyPr>
            <a:normAutofit/>
          </a:bodyPr>
          <a:lstStyle/>
          <a:p>
            <a:r>
              <a:rPr lang="en-US" sz="3200" dirty="0"/>
              <a:t>6. </a:t>
            </a:r>
            <a:r>
              <a:rPr lang="en-US" sz="3200" b="1" dirty="0"/>
              <a:t>Data design</a:t>
            </a:r>
            <a:endParaRPr lang="hi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DF85-608F-4686-AC93-4329A745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538" y="1026942"/>
            <a:ext cx="10773873" cy="476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6.1 </a:t>
            </a:r>
            <a:r>
              <a:rPr lang="en-US" sz="2800" u="sng" dirty="0"/>
              <a:t>Data Description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u="sng" dirty="0"/>
              <a:t>Employee</a:t>
            </a:r>
            <a:r>
              <a:rPr lang="en-US" sz="2800" dirty="0"/>
              <a:t> 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4E7DFE8-6587-4AFF-8B75-7A5C9E865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241523"/>
              </p:ext>
            </p:extLst>
          </p:nvPr>
        </p:nvGraphicFramePr>
        <p:xfrm>
          <a:off x="436563" y="2122488"/>
          <a:ext cx="1127760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11277717" imgH="4200365" progId="Excel.Sheet.12">
                  <p:embed/>
                </p:oleObj>
              </mc:Choice>
              <mc:Fallback>
                <p:oleObj name="Worksheet" r:id="rId3" imgW="11277717" imgH="42003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2122488"/>
                        <a:ext cx="11277600" cy="420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41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994D-10F2-4CAE-B391-676802A5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9828"/>
            <a:ext cx="9905999" cy="541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Application</a:t>
            </a:r>
            <a:r>
              <a:rPr lang="en-US" sz="2800" dirty="0"/>
              <a:t> :</a:t>
            </a: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u="sng" dirty="0"/>
              <a:t>Leave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endParaRPr lang="en-US" sz="2800" u="sn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C5A201-8470-4365-9A12-FE57D219B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50064"/>
              </p:ext>
            </p:extLst>
          </p:nvPr>
        </p:nvGraphicFramePr>
        <p:xfrm>
          <a:off x="2030411" y="1038980"/>
          <a:ext cx="8128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132">
                  <a:extLst>
                    <a:ext uri="{9D8B030D-6E8A-4147-A177-3AD203B41FA5}">
                      <a16:colId xmlns:a16="http://schemas.microsoft.com/office/drawing/2014/main" val="1034391990"/>
                    </a:ext>
                  </a:extLst>
                </a:gridCol>
                <a:gridCol w="3002868">
                  <a:extLst>
                    <a:ext uri="{9D8B030D-6E8A-4147-A177-3AD203B41FA5}">
                      <a16:colId xmlns:a16="http://schemas.microsoft.com/office/drawing/2014/main" val="3325819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68110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991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Sr_no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Application_id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(4)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Primary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5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Leave_name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(4)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8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From_date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8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To_date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Reason_for_leave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Approved_by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(10)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745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38C54F-88C5-45C1-9755-9BAC7E63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29293"/>
              </p:ext>
            </p:extLst>
          </p:nvPr>
        </p:nvGraphicFramePr>
        <p:xfrm>
          <a:off x="1391782" y="4734560"/>
          <a:ext cx="9029475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7601">
                  <a:extLst>
                    <a:ext uri="{9D8B030D-6E8A-4147-A177-3AD203B41FA5}">
                      <a16:colId xmlns:a16="http://schemas.microsoft.com/office/drawing/2014/main" val="354340888"/>
                    </a:ext>
                  </a:extLst>
                </a:gridCol>
                <a:gridCol w="4849359">
                  <a:extLst>
                    <a:ext uri="{9D8B030D-6E8A-4147-A177-3AD203B41FA5}">
                      <a16:colId xmlns:a16="http://schemas.microsoft.com/office/drawing/2014/main" val="700052153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257933121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3707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Sr_no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4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Leave_name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(4)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Primary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6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(20)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Total_allotted_leave_for_teaching_staff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(3)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Total_allotted_leave_for_non_teaching_staff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(3)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0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16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0C5E-4C88-43E9-A54B-105978A7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62708"/>
            <a:ext cx="9905999" cy="552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/>
              <a:t>Employee_Holds_Leave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u="sng" dirty="0" err="1"/>
              <a:t>Employee_Submits_Leave</a:t>
            </a:r>
            <a:r>
              <a:rPr lang="en-US" sz="2800" u="sng" dirty="0"/>
              <a:t>:</a:t>
            </a:r>
          </a:p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endParaRPr lang="hi-IN" sz="2800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C2ECD-E196-430C-BAB4-9B071D12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18690"/>
              </p:ext>
            </p:extLst>
          </p:nvPr>
        </p:nvGraphicFramePr>
        <p:xfrm>
          <a:off x="1141411" y="1182281"/>
          <a:ext cx="8128000" cy="2144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0874">
                  <a:extLst>
                    <a:ext uri="{9D8B030D-6E8A-4147-A177-3AD203B41FA5}">
                      <a16:colId xmlns:a16="http://schemas.microsoft.com/office/drawing/2014/main" val="1451252639"/>
                    </a:ext>
                  </a:extLst>
                </a:gridCol>
                <a:gridCol w="2883126">
                  <a:extLst>
                    <a:ext uri="{9D8B030D-6E8A-4147-A177-3AD203B41FA5}">
                      <a16:colId xmlns:a16="http://schemas.microsoft.com/office/drawing/2014/main" val="29054865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866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9830595"/>
                    </a:ext>
                  </a:extLst>
                </a:gridCol>
              </a:tblGrid>
              <a:tr h="493728">
                <a:tc>
                  <a:txBody>
                    <a:bodyPr/>
                    <a:lstStyle/>
                    <a:p>
                      <a:r>
                        <a:rPr lang="en-US" dirty="0" err="1"/>
                        <a:t>Sr_no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6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62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Leave_name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Char(3)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4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Integer(3)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56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C5FE4-2536-4695-BC51-897D49550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29807"/>
              </p:ext>
            </p:extLst>
          </p:nvPr>
        </p:nvGraphicFramePr>
        <p:xfrm>
          <a:off x="1141411" y="4461002"/>
          <a:ext cx="81280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5389">
                  <a:extLst>
                    <a:ext uri="{9D8B030D-6E8A-4147-A177-3AD203B41FA5}">
                      <a16:colId xmlns:a16="http://schemas.microsoft.com/office/drawing/2014/main" val="351381312"/>
                    </a:ext>
                  </a:extLst>
                </a:gridCol>
                <a:gridCol w="2868611">
                  <a:extLst>
                    <a:ext uri="{9D8B030D-6E8A-4147-A177-3AD203B41FA5}">
                      <a16:colId xmlns:a16="http://schemas.microsoft.com/office/drawing/2014/main" val="24703509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187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555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Sr_no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Contraints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18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 (10)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1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Application_id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Integer(4)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3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Date_of_submission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35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AAD0-9D21-465A-9539-9E61B34D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31520"/>
            <a:ext cx="9905999" cy="5059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 err="1"/>
              <a:t>Employee_Cancels_Leave</a:t>
            </a:r>
            <a:r>
              <a:rPr lang="en-US" sz="2800" dirty="0"/>
              <a:t>:</a:t>
            </a:r>
            <a:endParaRPr lang="hi-IN" sz="2800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431754-C65D-43D6-9729-48E3ABE7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28749"/>
              </p:ext>
            </p:extLst>
          </p:nvPr>
        </p:nvGraphicFramePr>
        <p:xfrm>
          <a:off x="1272345" y="1648133"/>
          <a:ext cx="812800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2512">
                  <a:extLst>
                    <a:ext uri="{9D8B030D-6E8A-4147-A177-3AD203B41FA5}">
                      <a16:colId xmlns:a16="http://schemas.microsoft.com/office/drawing/2014/main" val="3860988636"/>
                    </a:ext>
                  </a:extLst>
                </a:gridCol>
                <a:gridCol w="2941488">
                  <a:extLst>
                    <a:ext uri="{9D8B030D-6E8A-4147-A177-3AD203B41FA5}">
                      <a16:colId xmlns:a16="http://schemas.microsoft.com/office/drawing/2014/main" val="11054381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050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754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Sr_no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6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Application_id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Integer(4)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Null, Foreign Key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9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Date_of_cancellation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1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42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479A-B20B-4B7A-A03F-1F372B06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777"/>
          </a:xfrm>
        </p:spPr>
        <p:txBody>
          <a:bodyPr>
            <a:normAutofit/>
          </a:bodyPr>
          <a:lstStyle/>
          <a:p>
            <a:r>
              <a:rPr lang="en-US" sz="3200" dirty="0"/>
              <a:t>Sample interface design</a:t>
            </a:r>
            <a:endParaRPr lang="hi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D3CD6-C0B5-4D3D-AD4D-B521F123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171254"/>
            <a:ext cx="7005710" cy="3118198"/>
          </a:xfrm>
        </p:spPr>
      </p:pic>
    </p:spTree>
    <p:extLst>
      <p:ext uri="{BB962C8B-B14F-4D97-AF65-F5344CB8AC3E}">
        <p14:creationId xmlns:p14="http://schemas.microsoft.com/office/powerpoint/2010/main" val="17995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3CD349-AE24-43C9-9AE2-6EB6CDC9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435428"/>
            <a:ext cx="8258628" cy="5965371"/>
          </a:xfrm>
        </p:spPr>
      </p:pic>
    </p:spTree>
    <p:extLst>
      <p:ext uri="{BB962C8B-B14F-4D97-AF65-F5344CB8AC3E}">
        <p14:creationId xmlns:p14="http://schemas.microsoft.com/office/powerpoint/2010/main" val="107631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9E979-18A3-403E-8B58-BAEEC0DA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9" y="566057"/>
            <a:ext cx="8200571" cy="5879463"/>
          </a:xfrm>
        </p:spPr>
      </p:pic>
    </p:spTree>
    <p:extLst>
      <p:ext uri="{BB962C8B-B14F-4D97-AF65-F5344CB8AC3E}">
        <p14:creationId xmlns:p14="http://schemas.microsoft.com/office/powerpoint/2010/main" val="229029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EE470-A09D-4ABA-8849-544C114E5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9" y="491155"/>
            <a:ext cx="7663542" cy="5805377"/>
          </a:xfrm>
        </p:spPr>
      </p:pic>
    </p:spTree>
    <p:extLst>
      <p:ext uri="{BB962C8B-B14F-4D97-AF65-F5344CB8AC3E}">
        <p14:creationId xmlns:p14="http://schemas.microsoft.com/office/powerpoint/2010/main" val="169452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3E95DD-B1A6-4A95-98A3-C99BDFD90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609599"/>
            <a:ext cx="8943097" cy="5558971"/>
          </a:xfrm>
        </p:spPr>
      </p:pic>
    </p:spTree>
    <p:extLst>
      <p:ext uri="{BB962C8B-B14F-4D97-AF65-F5344CB8AC3E}">
        <p14:creationId xmlns:p14="http://schemas.microsoft.com/office/powerpoint/2010/main" val="51363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605-FFFA-47EF-99D5-FF334BF3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0842"/>
            <a:ext cx="9905999" cy="564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5. System Architecture</a:t>
            </a:r>
          </a:p>
          <a:p>
            <a:pPr marL="0" indent="0">
              <a:buNone/>
            </a:pPr>
            <a:r>
              <a:rPr lang="en-US" sz="2000" dirty="0"/>
              <a:t>	5.1 Entity Relationship Diagram</a:t>
            </a:r>
          </a:p>
          <a:p>
            <a:pPr marL="0" indent="0">
              <a:buNone/>
            </a:pPr>
            <a:r>
              <a:rPr lang="en-US" sz="2000" dirty="0"/>
              <a:t>	5.2 Data Flow Diagram</a:t>
            </a:r>
          </a:p>
          <a:p>
            <a:pPr marL="0" indent="0">
              <a:buNone/>
            </a:pPr>
            <a:r>
              <a:rPr lang="en-US" sz="2000" dirty="0"/>
              <a:t>6. Data Design</a:t>
            </a:r>
          </a:p>
          <a:p>
            <a:pPr marL="0" indent="0">
              <a:buNone/>
            </a:pPr>
            <a:r>
              <a:rPr lang="en-US" sz="2000" dirty="0"/>
              <a:t>	6.1 Data Description</a:t>
            </a:r>
          </a:p>
          <a:p>
            <a:pPr marL="0" indent="0">
              <a:buNone/>
            </a:pPr>
            <a:r>
              <a:rPr lang="en-US" sz="2000" dirty="0"/>
              <a:t>7. Sample Interface Design</a:t>
            </a:r>
          </a:p>
          <a:p>
            <a:pPr marL="0" indent="0">
              <a:buNone/>
            </a:pPr>
            <a:r>
              <a:rPr lang="en-US" sz="2000" dirty="0"/>
              <a:t>8. References </a:t>
            </a:r>
          </a:p>
        </p:txBody>
      </p:sp>
    </p:spTree>
    <p:extLst>
      <p:ext uri="{BB962C8B-B14F-4D97-AF65-F5344CB8AC3E}">
        <p14:creationId xmlns:p14="http://schemas.microsoft.com/office/powerpoint/2010/main" val="1795684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FE53E9-C55A-467B-8193-43584EA2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638629"/>
            <a:ext cx="9097912" cy="5532078"/>
          </a:xfrm>
        </p:spPr>
      </p:pic>
    </p:spTree>
    <p:extLst>
      <p:ext uri="{BB962C8B-B14F-4D97-AF65-F5344CB8AC3E}">
        <p14:creationId xmlns:p14="http://schemas.microsoft.com/office/powerpoint/2010/main" val="79590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EC640-F784-45F2-9281-6C852EB82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551543"/>
            <a:ext cx="8461828" cy="5859773"/>
          </a:xfrm>
        </p:spPr>
      </p:pic>
    </p:spTree>
    <p:extLst>
      <p:ext uri="{BB962C8B-B14F-4D97-AF65-F5344CB8AC3E}">
        <p14:creationId xmlns:p14="http://schemas.microsoft.com/office/powerpoint/2010/main" val="1503528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D126-D714-471C-9297-F20F36A9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4062"/>
            <a:ext cx="9905999" cy="53175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7. </a:t>
            </a:r>
            <a:r>
              <a:rPr lang="en-US" sz="2800" u="sng" dirty="0"/>
              <a:t>REFERENCES</a:t>
            </a:r>
            <a:r>
              <a:rPr lang="en-US" sz="2800" dirty="0"/>
              <a:t> :</a:t>
            </a:r>
          </a:p>
          <a:p>
            <a:pPr lvl="0"/>
            <a:r>
              <a:rPr lang="en-IN" dirty="0"/>
              <a:t>Database System Concepts , Henry F. </a:t>
            </a:r>
            <a:r>
              <a:rPr lang="en-IN" dirty="0" err="1"/>
              <a:t>Korth</a:t>
            </a:r>
            <a:r>
              <a:rPr lang="en-IN" dirty="0"/>
              <a:t>, S. Sudarshan, Abraham S., sixth edition.</a:t>
            </a:r>
            <a:endParaRPr lang="en-US" dirty="0"/>
          </a:p>
          <a:p>
            <a:pPr lvl="0"/>
            <a:r>
              <a:rPr lang="en-IN" dirty="0"/>
              <a:t>Fundamentals of Database Systems , </a:t>
            </a:r>
            <a:r>
              <a:rPr lang="en-IN" dirty="0" err="1"/>
              <a:t>Ramez</a:t>
            </a:r>
            <a:r>
              <a:rPr lang="en-IN" dirty="0"/>
              <a:t> </a:t>
            </a:r>
            <a:r>
              <a:rPr lang="en-IN" dirty="0" err="1"/>
              <a:t>Elmasri</a:t>
            </a:r>
            <a:r>
              <a:rPr lang="en-IN" dirty="0"/>
              <a:t>, </a:t>
            </a:r>
            <a:r>
              <a:rPr lang="en-IN" dirty="0" err="1"/>
              <a:t>Shamkant</a:t>
            </a:r>
            <a:r>
              <a:rPr lang="en-IN" dirty="0"/>
              <a:t> B. </a:t>
            </a:r>
            <a:r>
              <a:rPr lang="en-IN" dirty="0" err="1"/>
              <a:t>Navathe</a:t>
            </a:r>
            <a:r>
              <a:rPr lang="en-IN" dirty="0"/>
              <a:t>, sixth edition.</a:t>
            </a:r>
            <a:endParaRPr lang="en-US" dirty="0"/>
          </a:p>
          <a:p>
            <a:pPr lvl="0"/>
            <a:r>
              <a:rPr lang="en-IN" dirty="0"/>
              <a:t>"Software Engineering ,A Practitioner’s Approach“, Roger </a:t>
            </a:r>
            <a:r>
              <a:rPr lang="en-IN" dirty="0" err="1"/>
              <a:t>S.Pressman</a:t>
            </a:r>
            <a:r>
              <a:rPr lang="en-IN" dirty="0"/>
              <a:t>, sixth edition.</a:t>
            </a:r>
            <a:endParaRPr lang="en-US" dirty="0"/>
          </a:p>
          <a:p>
            <a:r>
              <a:rPr lang="en-US" dirty="0"/>
              <a:t>IEEE Software Engineering Standards Committee , "IEEE </a:t>
            </a:r>
            <a:r>
              <a:rPr lang="en-US" dirty="0" err="1"/>
              <a:t>Std</a:t>
            </a:r>
            <a:r>
              <a:rPr lang="en-US" dirty="0"/>
              <a:t> 830-1998. IEEE Recommended Practice for Software Requirements Specifications", October 20, 1998.</a:t>
            </a:r>
          </a:p>
          <a:p>
            <a:r>
              <a:rPr lang="en-US" dirty="0"/>
              <a:t>Systems Analysis and Design ,Elias M. </a:t>
            </a:r>
            <a:r>
              <a:rPr lang="en-US" dirty="0" err="1"/>
              <a:t>Awad</a:t>
            </a:r>
            <a:r>
              <a:rPr lang="en-US" dirty="0"/>
              <a:t>.</a:t>
            </a:r>
          </a:p>
          <a:p>
            <a:pPr lvl="0"/>
            <a:endParaRPr lang="en-US" sz="2000" dirty="0"/>
          </a:p>
          <a:p>
            <a:pPr marL="914400" lvl="2" indent="0">
              <a:buNone/>
            </a:pPr>
            <a:r>
              <a:rPr lang="en-US" sz="1400" dirty="0"/>
              <a:t>	</a:t>
            </a:r>
            <a:endParaRPr lang="hi-IN" sz="1400" dirty="0"/>
          </a:p>
        </p:txBody>
      </p:sp>
    </p:spTree>
    <p:extLst>
      <p:ext uri="{BB962C8B-B14F-4D97-AF65-F5344CB8AC3E}">
        <p14:creationId xmlns:p14="http://schemas.microsoft.com/office/powerpoint/2010/main" val="124517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E75C-60D3-4B2A-8970-6F325CCF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THANK YOU</a:t>
            </a:r>
            <a:endParaRPr lang="hi-IN" sz="4800" b="1" dirty="0"/>
          </a:p>
        </p:txBody>
      </p:sp>
    </p:spTree>
    <p:extLst>
      <p:ext uri="{BB962C8B-B14F-4D97-AF65-F5344CB8AC3E}">
        <p14:creationId xmlns:p14="http://schemas.microsoft.com/office/powerpoint/2010/main" val="27973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375-240D-4132-9711-3892269C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969938"/>
          </a:xfrm>
        </p:spPr>
        <p:txBody>
          <a:bodyPr>
            <a:normAutofit/>
          </a:bodyPr>
          <a:lstStyle/>
          <a:p>
            <a:r>
              <a:rPr lang="en-US" sz="3200" dirty="0"/>
              <a:t>1. Introduction</a:t>
            </a:r>
            <a:endParaRPr lang="hi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1650-3FC7-491A-8F31-FCD70692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495" y="2391509"/>
            <a:ext cx="9905999" cy="2752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What is B-Leave?</a:t>
            </a:r>
          </a:p>
          <a:p>
            <a:pPr marL="0" indent="0">
              <a:buNone/>
            </a:pPr>
            <a:r>
              <a:rPr lang="en-US" sz="3000" dirty="0"/>
              <a:t>	- is a staff leave management system.</a:t>
            </a:r>
          </a:p>
          <a:p>
            <a:pPr marL="0" indent="0">
              <a:buNone/>
            </a:pPr>
            <a:r>
              <a:rPr lang="en-US" sz="3000" dirty="0"/>
              <a:t>	- aimed at automating the leave record storage and 		retrieval as well as management of the same.</a:t>
            </a:r>
          </a:p>
          <a:p>
            <a:pPr marL="0" indent="0">
              <a:buNone/>
            </a:pPr>
            <a:r>
              <a:rPr lang="en-US" sz="3000" dirty="0"/>
              <a:t>	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hi-IN" u="sng" dirty="0"/>
          </a:p>
        </p:txBody>
      </p:sp>
    </p:spTree>
    <p:extLst>
      <p:ext uri="{BB962C8B-B14F-4D97-AF65-F5344CB8AC3E}">
        <p14:creationId xmlns:p14="http://schemas.microsoft.com/office/powerpoint/2010/main" val="205209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2C52-CFD5-45C7-8DA8-75935BB3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1182"/>
            <a:ext cx="9905999" cy="513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1.1 </a:t>
            </a:r>
            <a:r>
              <a:rPr lang="en-US" sz="2800" u="sng" dirty="0"/>
              <a:t>SCOPE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IN" dirty="0"/>
              <a:t>This application aims to provide a special facility to the administrative department of AIM &amp; ACT like keeping records of leaves taken by teaching as well as non-teaching staff. </a:t>
            </a:r>
          </a:p>
          <a:p>
            <a:pPr lvl="0"/>
            <a:r>
              <a:rPr lang="en-IN" dirty="0"/>
              <a:t>This application can also be deployed in leave management system task for other departments of the </a:t>
            </a:r>
            <a:r>
              <a:rPr lang="en-IN" dirty="0" err="1"/>
              <a:t>Banasthali</a:t>
            </a:r>
            <a:r>
              <a:rPr lang="en-IN" dirty="0"/>
              <a:t> Vidyapith campus as well.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i-IN" sz="1800" dirty="0"/>
          </a:p>
        </p:txBody>
      </p:sp>
    </p:spTree>
    <p:extLst>
      <p:ext uri="{BB962C8B-B14F-4D97-AF65-F5344CB8AC3E}">
        <p14:creationId xmlns:p14="http://schemas.microsoft.com/office/powerpoint/2010/main" val="449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0F2B-A3EB-4277-81C8-5BE56F43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379828"/>
            <a:ext cx="9469828" cy="5205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1.2 </a:t>
            </a:r>
            <a:r>
              <a:rPr lang="en-US" sz="2800" u="sng" dirty="0"/>
              <a:t>ABBREVIATIONS</a:t>
            </a:r>
            <a:r>
              <a:rPr lang="en-US" sz="2800" dirty="0"/>
              <a:t> :</a:t>
            </a:r>
            <a:endParaRPr lang="hi-IN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BDB4F3-125C-407C-8DEF-496DE663F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08445"/>
              </p:ext>
            </p:extLst>
          </p:nvPr>
        </p:nvGraphicFramePr>
        <p:xfrm>
          <a:off x="1450975" y="1139825"/>
          <a:ext cx="9590088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Worksheet" r:id="rId3" imgW="7629678" imgH="4838645" progId="Excel.Sheet.12">
                  <p:embed/>
                </p:oleObj>
              </mc:Choice>
              <mc:Fallback>
                <p:oleObj name="Worksheet" r:id="rId3" imgW="7629678" imgH="48386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975" y="1139825"/>
                        <a:ext cx="9590088" cy="504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6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98D0-4435-4653-BFB1-734EE81E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3097"/>
            <a:ext cx="9905998" cy="760116"/>
          </a:xfrm>
        </p:spPr>
        <p:txBody>
          <a:bodyPr>
            <a:normAutofit/>
          </a:bodyPr>
          <a:lstStyle/>
          <a:p>
            <a:r>
              <a:rPr lang="en-US" sz="3200" dirty="0"/>
              <a:t>2. Overall description</a:t>
            </a:r>
            <a:endParaRPr lang="hi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2B6-F2C2-4245-8E88-5E8F32DB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64566"/>
            <a:ext cx="9905999" cy="4511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2.1 </a:t>
            </a:r>
            <a:r>
              <a:rPr lang="en-US" sz="2800" u="sng" dirty="0"/>
              <a:t>PROJECT PERSPECTIVE</a:t>
            </a:r>
            <a:r>
              <a:rPr lang="en-US" sz="2800" dirty="0"/>
              <a:t> :</a:t>
            </a:r>
          </a:p>
          <a:p>
            <a:pPr lvl="5"/>
            <a:r>
              <a:rPr lang="en-US" sz="2800" dirty="0"/>
              <a:t> B Leave is a standalone application.</a:t>
            </a:r>
          </a:p>
          <a:p>
            <a:pPr lvl="5"/>
            <a:r>
              <a:rPr lang="en-US" sz="2800" dirty="0"/>
              <a:t>One tiered application.</a:t>
            </a:r>
          </a:p>
          <a:p>
            <a:pPr lvl="5"/>
            <a:endParaRPr lang="hi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EAB18-5BE2-4317-8D1A-23C58136D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60" y="3183915"/>
            <a:ext cx="4667250" cy="36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2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C3AF-2283-40DA-A4EB-46303BFC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4234"/>
            <a:ext cx="9905999" cy="60913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2.2 </a:t>
            </a:r>
            <a:r>
              <a:rPr lang="en-US" sz="2800" u="sng" dirty="0"/>
              <a:t>USER  CHARACTERISTICS</a:t>
            </a:r>
            <a:r>
              <a:rPr lang="en-US" sz="2800" dirty="0"/>
              <a:t>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dirty="0"/>
              <a:t>Primary users of the system will be the Database Administrator  and the authorities handling the information retrieval.</a:t>
            </a:r>
          </a:p>
          <a:p>
            <a:r>
              <a:rPr lang="en-US" dirty="0"/>
              <a:t>Very little technical expertise is required for reading the outputted data since it is in graphical/tabular form. </a:t>
            </a:r>
          </a:p>
          <a:p>
            <a:pPr lvl="0"/>
            <a:r>
              <a:rPr lang="en-US" dirty="0"/>
              <a:t>Educational level(for DBA) of B-Leave computer software - medium level.</a:t>
            </a:r>
          </a:p>
          <a:p>
            <a:pPr marL="0" indent="0">
              <a:buNone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4821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482E-1E41-47D6-ABCF-834A6A5D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0842"/>
            <a:ext cx="9905999" cy="5430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u="sng" dirty="0"/>
              <a:t>USE-CASE DIAGRAM</a:t>
            </a:r>
            <a:endParaRPr lang="hi-IN" sz="28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F19E-AC00-4A4B-AE86-0E36453EB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5" y="1364567"/>
            <a:ext cx="7301132" cy="5176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EDAE78-0F45-4504-9C4B-7649F21DC445}"/>
              </a:ext>
            </a:extLst>
          </p:cNvPr>
          <p:cNvSpPr/>
          <p:nvPr/>
        </p:nvSpPr>
        <p:spPr>
          <a:xfrm>
            <a:off x="5638800" y="5575300"/>
            <a:ext cx="990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CFCD-D2EF-49F7-8526-068057522BEA}"/>
              </a:ext>
            </a:extLst>
          </p:cNvPr>
          <p:cNvSpPr/>
          <p:nvPr/>
        </p:nvSpPr>
        <p:spPr>
          <a:xfrm rot="19378788">
            <a:off x="4278001" y="3793627"/>
            <a:ext cx="354438" cy="12211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3B30FC-2FF6-4436-BE69-DB53FC14340F}"/>
              </a:ext>
            </a:extLst>
          </p:cNvPr>
          <p:cNvSpPr/>
          <p:nvPr/>
        </p:nvSpPr>
        <p:spPr>
          <a:xfrm rot="19461858">
            <a:off x="5171420" y="5084628"/>
            <a:ext cx="433167" cy="850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5BE8F-5459-4756-814D-EE7F6D8F7E91}"/>
              </a:ext>
            </a:extLst>
          </p:cNvPr>
          <p:cNvSpPr/>
          <p:nvPr/>
        </p:nvSpPr>
        <p:spPr>
          <a:xfrm>
            <a:off x="4964332" y="4826000"/>
            <a:ext cx="306168" cy="419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4807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708</TotalTime>
  <Words>1086</Words>
  <Application>Microsoft Office PowerPoint</Application>
  <PresentationFormat>Widescreen</PresentationFormat>
  <Paragraphs>256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Bradley Hand ITC</vt:lpstr>
      <vt:lpstr>Lucida Handwriting</vt:lpstr>
      <vt:lpstr>Mangal</vt:lpstr>
      <vt:lpstr>Trebuchet MS</vt:lpstr>
      <vt:lpstr>Tw Cen MT</vt:lpstr>
      <vt:lpstr>Wingdings</vt:lpstr>
      <vt:lpstr>Circuit</vt:lpstr>
      <vt:lpstr>Microsoft Excel Worksheet</vt:lpstr>
      <vt:lpstr>B-leave  staff leave management system  </vt:lpstr>
      <vt:lpstr>contents</vt:lpstr>
      <vt:lpstr>PowerPoint Presentation</vt:lpstr>
      <vt:lpstr>1. Introduction</vt:lpstr>
      <vt:lpstr>PowerPoint Presentation</vt:lpstr>
      <vt:lpstr>PowerPoint Presentation</vt:lpstr>
      <vt:lpstr>2. Overall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REQUIREMENTS   </vt:lpstr>
      <vt:lpstr>PowerPoint Presentation</vt:lpstr>
      <vt:lpstr>PowerPoint Presentation</vt:lpstr>
      <vt:lpstr>PowerPoint Presentation</vt:lpstr>
      <vt:lpstr>PowerPoint Presentation</vt:lpstr>
      <vt:lpstr>5. System  architecture</vt:lpstr>
      <vt:lpstr>PowerPoint Presentation</vt:lpstr>
      <vt:lpstr>PowerPoint Presentation</vt:lpstr>
      <vt:lpstr>6. Data design</vt:lpstr>
      <vt:lpstr>PowerPoint Presentation</vt:lpstr>
      <vt:lpstr>PowerPoint Presentation</vt:lpstr>
      <vt:lpstr>PowerPoint Presentation</vt:lpstr>
      <vt:lpstr>Sample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B-leave   “it’s okay to take a day off!”  </dc:title>
  <dc:creator>divyansha bhambu</dc:creator>
  <cp:lastModifiedBy>divyansha bhambu</cp:lastModifiedBy>
  <cp:revision>64</cp:revision>
  <dcterms:created xsi:type="dcterms:W3CDTF">2018-02-03T07:21:03Z</dcterms:created>
  <dcterms:modified xsi:type="dcterms:W3CDTF">2018-02-04T10:58:48Z</dcterms:modified>
</cp:coreProperties>
</file>