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307" r:id="rId9"/>
    <p:sldId id="264" r:id="rId10"/>
    <p:sldId id="265" r:id="rId11"/>
    <p:sldId id="306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74" r:id="rId20"/>
    <p:sldId id="276" r:id="rId21"/>
    <p:sldId id="277" r:id="rId22"/>
    <p:sldId id="278" r:id="rId23"/>
    <p:sldId id="269" r:id="rId24"/>
    <p:sldId id="275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3" r:id="rId50"/>
    <p:sldId id="304" r:id="rId51"/>
    <p:sldId id="305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8A14-F392-496D-B67A-70E6D1BBD04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4BFF2-EBE6-4927-8ABA-04C75453A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4BFF2-EBE6-4927-8ABA-04C75453A0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3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DE59-F1AA-21D4-016E-7081F495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70B7E-F4F1-03B2-4ED8-A3E3363E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871F-4759-7356-ED65-83B630E1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A427-CF22-7547-6C86-7925CB2B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C712-C0FA-8499-1A66-E878DC2D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A092-7DC5-F1B1-3990-67676997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1F47-90EE-964A-9E98-8E3A50A5B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63D2-9273-1D81-55C0-EBFDEC9F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83C6-16CD-DC4F-B9EA-ABAF553F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6D93-4086-7B8D-B28B-2DBED22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9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37EDC-C1F1-DE51-3FB8-6E195F2EA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DAC2-A256-1F91-D94B-B5DEE28A6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F206-C0AE-2A48-A908-AF52491E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9DF4-B443-828C-21BB-0A90407C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B838-621B-437A-FCD5-10973C4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FD91-0A5C-7C1A-A233-8925738D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CC36-8EB8-4EF3-39F2-0C0921C7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7FEF-FA97-EDF5-9BD1-5FB826EC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2B6A-C05D-A321-A292-0677A88C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6FCF-6390-4337-DA64-1203955A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95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DAAD-EFDB-A352-B7CB-E1E5B237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04AD-D2D8-AEBF-74B4-E15EBC74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9A36-2D97-57E4-E645-B34EDD25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3E3D-F920-6703-2BFB-B887294E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78B-4939-1DC6-32D7-95678580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4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EB87-4BA2-07D5-38EF-8B0C5738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5B44-00EB-7E87-DB1E-88573F8F6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61A17-5527-B16D-5C37-51804C46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532A-666D-8F3B-F8EB-13E04B18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AF21D-87A1-7283-803D-CD502B4C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2A7D6-2B10-60AD-DC3E-44ABC06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6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6C94-8A1D-903B-99E6-97691F7D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B8F6D-81B9-CAF6-E3C8-1EA8AC17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C701-992D-A877-E549-8177CC53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7291-89F6-34F9-DECD-6CDAD780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EF2E0-EB92-6811-33FF-0E4D0253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A5BE5-2F5C-97D5-952F-7C392E1E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A90D0-5865-DCC7-5828-14835EF0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FDEEA-A4B8-DB17-43B3-EEA7BDDB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06E3-D239-17CF-21FD-689EC915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E678-3194-2C44-106B-BF44D00A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8A2A-A311-EEA4-FF8F-A46511BE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7247-4488-9186-B8AF-B386E65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6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5F12E-7923-9421-CE2E-E1381B60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E1C2-92DA-0C5D-7F22-C58F591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24CC2-C7DA-4D5A-5C78-9D30526E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46B9-D7CC-74E3-158F-130D082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22EF-B524-7C5F-CE17-F59004AE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55DB1-CABE-FBB3-84F7-4C2FC04E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A353-4B5E-A4C3-EA40-AFBC68BE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DA258-BF07-029A-E9E0-EE07CF0F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DA70-B60B-C06D-76F4-61C8A8EC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1A24-5406-C9AF-E4EA-1A10CB13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742DA-22FC-ABAA-E767-5ACBD4480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B95BC-C41D-4645-B569-916DE97F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E839-5B01-25C2-AEFA-ED136BF0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63CC-0ABB-8E80-9796-B076C5E3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3B76-1857-F424-4521-B602430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44009-3313-764F-7B55-0AB1196E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807F-AD1B-270C-F9A0-33E275B0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E081-D89C-04DF-ECCB-145242851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D34B-F7FC-2510-CB81-E40B7B416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9EE5-9382-8B64-14C8-230993D01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7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kxiit/blinkit-sales-dataset/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82E0-78E5-2D4C-4C26-4850AEFB8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61848-231D-56FC-F8B7-B8B664725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AEE4-99A9-7971-7885-B5C2F196A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0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F3C8B-955D-B653-29B8-10735DA3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79BA5-5C0A-FE31-2D42-18D7B27939DD}"/>
              </a:ext>
            </a:extLst>
          </p:cNvPr>
          <p:cNvSpPr txBox="1"/>
          <p:nvPr/>
        </p:nvSpPr>
        <p:spPr>
          <a:xfrm>
            <a:off x="1071715" y="325740"/>
            <a:ext cx="11118761" cy="632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 Quantity Per Product Category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9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2 (category, Count of quantity)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Understanding product category performance by volume.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5️⃣All Campaigns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14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4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campaign_id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campaign_name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Sum of spend, Sum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revenue_generated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Evaluating marketing campaign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Feedback Details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10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5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feedback_id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sentiment,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feedback_category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rating)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Analyzing customer sentiment and feedback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 Revenue per Product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10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2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Total Sales Revenue per Product)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Tracking revenue generated by each product.</a:t>
            </a:r>
          </a:p>
        </p:txBody>
      </p:sp>
    </p:spTree>
    <p:extLst>
      <p:ext uri="{BB962C8B-B14F-4D97-AF65-F5344CB8AC3E}">
        <p14:creationId xmlns:p14="http://schemas.microsoft.com/office/powerpoint/2010/main" val="260434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12807-DDB3-006E-29E9-C1A23E52A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5A77E-88AA-081C-CAB8-A405E66C3BA0}"/>
              </a:ext>
            </a:extLst>
          </p:cNvPr>
          <p:cNvSpPr txBox="1"/>
          <p:nvPr/>
        </p:nvSpPr>
        <p:spPr>
          <a:xfrm>
            <a:off x="1072479" y="693888"/>
            <a:ext cx="9693844" cy="318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Customers Orders by Store ID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11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3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store_id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Sum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order_total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Understanding order distribution across different stores.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 Category Ratings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4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3 (category, Average Customer Rating Emoji, Rating)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Evaluating customer satisfaction with product 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75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D538A29-FE57-7CE2-3C8F-A5E8DF54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E4A3A8-79D7-2FDB-360A-81463DAE0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9DB74-2357-EF54-2547-FDE9EEB0C1B1}"/>
              </a:ext>
            </a:extLst>
          </p:cNvPr>
          <p:cNvSpPr txBox="1"/>
          <p:nvPr/>
        </p:nvSpPr>
        <p:spPr>
          <a:xfrm>
            <a:off x="688258" y="36594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Tools Used: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7CCA1-1BB1-4698-7ED4-C50E1A59EC57}"/>
              </a:ext>
            </a:extLst>
          </p:cNvPr>
          <p:cNvSpPr txBox="1"/>
          <p:nvPr/>
        </p:nvSpPr>
        <p:spPr>
          <a:xfrm>
            <a:off x="688257" y="1019236"/>
            <a:ext cx="8101782" cy="4852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1️⃣Power BI: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Utilized for data cleaning, transformation, and modeling.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Developed interactive dashboards and reports for insightful data visualization.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Enabled dynamic filtering and drill-down capabilities for deeper analysis.</a:t>
            </a:r>
          </a:p>
          <a:p>
            <a:pPr lvl="1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2️⃣GitHub for Repository Management: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Used for version control of project files, including Power BI reports and documentation.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Facilitated collaboration and ensured tracking of all changes made during the analysis process.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11E79-84FF-57A7-51F7-66622BEF3E1B}"/>
              </a:ext>
            </a:extLst>
          </p:cNvPr>
          <p:cNvSpPr/>
          <p:nvPr/>
        </p:nvSpPr>
        <p:spPr>
          <a:xfrm>
            <a:off x="8622891" y="1317523"/>
            <a:ext cx="3185652" cy="20352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47EA7D-9766-4C07-DEF4-3C5FBDF8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72" y="1360539"/>
            <a:ext cx="3898490" cy="194924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96CE98F-D5F3-6AF3-014D-C066C416BF96}"/>
              </a:ext>
            </a:extLst>
          </p:cNvPr>
          <p:cNvSpPr/>
          <p:nvPr/>
        </p:nvSpPr>
        <p:spPr>
          <a:xfrm>
            <a:off x="9309304" y="4133852"/>
            <a:ext cx="2194439" cy="2158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B433F5-9C94-671D-7CA8-DC24540EC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806" y="4176869"/>
            <a:ext cx="2073685" cy="20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33E1F-6DDD-0CF8-02F5-E69118DE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DFFAEC-1939-E272-6660-97613840E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BEDA7-BB4F-58C4-2D4E-FD94C978BB8C}"/>
              </a:ext>
            </a:extLst>
          </p:cNvPr>
          <p:cNvSpPr txBox="1"/>
          <p:nvPr/>
        </p:nvSpPr>
        <p:spPr>
          <a:xfrm>
            <a:off x="530942" y="541013"/>
            <a:ext cx="6096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Methodology: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152B-5AE5-E48D-6F3F-2FC5502F47FC}"/>
              </a:ext>
            </a:extLst>
          </p:cNvPr>
          <p:cNvSpPr txBox="1"/>
          <p:nvPr/>
        </p:nvSpPr>
        <p:spPr>
          <a:xfrm>
            <a:off x="530942" y="1275552"/>
            <a:ext cx="10953135" cy="507831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Acquisition: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Obtained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Blinkit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Sales Data from Kaggle.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Cleaning &amp; Transformation: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Missing Values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Identified and addressed missing data points, employing appropriate strategies (e.g., imputation) to maintain data quality.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Outlier Removal: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Analyzed data for outliers that could skew results and applied techniques to mitigate their impact, ensuring robust analysis.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Visualization Creation: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Performance Indicators (KPIs):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Designed prominent cards to display critical business metrics like Total Revenue, Customer Lifetime Value, and Average Order Value for immediate insights.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Distribution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Utilized pie charts and bar charts to illustrate the distribution of customer segments and the concentration of orders across different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pincodes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26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5F58439-000F-3229-6218-9C1A0A21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C13C27-101C-3806-4AF5-0FC788571375}"/>
              </a:ext>
            </a:extLst>
          </p:cNvPr>
          <p:cNvSpPr txBox="1"/>
          <p:nvPr/>
        </p:nvSpPr>
        <p:spPr>
          <a:xfrm>
            <a:off x="7112000" y="1585853"/>
            <a:ext cx="4836160" cy="161351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present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overall revenue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generated from customer purchases.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Acts as a key performance indicator (KPI) to track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business growth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sales success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7F52E-C762-B37C-9995-4B952DEDEAD5}"/>
              </a:ext>
            </a:extLst>
          </p:cNvPr>
          <p:cNvSpPr txBox="1"/>
          <p:nvPr/>
        </p:nvSpPr>
        <p:spPr>
          <a:xfrm>
            <a:off x="7112000" y="4114975"/>
            <a:ext cx="4968240" cy="25423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total sales amount stands at </a:t>
            </a:r>
            <a:r>
              <a:rPr lang="en-US" b="1" dirty="0"/>
              <a:t>4.97 million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figure reflects strong revenue performance and can guide strategic planning.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card visualization offers a </a:t>
            </a:r>
            <a:r>
              <a:rPr lang="en-US" b="1" dirty="0"/>
              <a:t>quick snapshot</a:t>
            </a:r>
            <a:r>
              <a:rPr lang="en-US" dirty="0"/>
              <a:t> of business health, ideal for dashboards and executive reviews.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C27F3-3423-62DC-72D9-E8562F39403E}"/>
              </a:ext>
            </a:extLst>
          </p:cNvPr>
          <p:cNvSpPr txBox="1"/>
          <p:nvPr/>
        </p:nvSpPr>
        <p:spPr>
          <a:xfrm>
            <a:off x="6929120" y="3663185"/>
            <a:ext cx="6177280" cy="4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6AF94E-65FF-587D-6870-77A2AA6D466C}"/>
              </a:ext>
            </a:extLst>
          </p:cNvPr>
          <p:cNvSpPr txBox="1"/>
          <p:nvPr/>
        </p:nvSpPr>
        <p:spPr>
          <a:xfrm>
            <a:off x="6929120" y="1343523"/>
            <a:ext cx="66344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9EB6E-06FA-57F6-486A-E8B9323DB4C1}"/>
              </a:ext>
            </a:extLst>
          </p:cNvPr>
          <p:cNvSpPr txBox="1"/>
          <p:nvPr/>
        </p:nvSpPr>
        <p:spPr>
          <a:xfrm>
            <a:off x="481775" y="402939"/>
            <a:ext cx="686291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1. TOTAL SALES OVERVIEW</a:t>
            </a:r>
          </a:p>
        </p:txBody>
      </p:sp>
    </p:spTree>
    <p:extLst>
      <p:ext uri="{BB962C8B-B14F-4D97-AF65-F5344CB8AC3E}">
        <p14:creationId xmlns:p14="http://schemas.microsoft.com/office/powerpoint/2010/main" val="68200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7250F-51F1-5CA7-B17F-8CA4AE67F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257D8-3EF4-AC20-05CD-BB9677152E6F}"/>
              </a:ext>
            </a:extLst>
          </p:cNvPr>
          <p:cNvSpPr txBox="1"/>
          <p:nvPr/>
        </p:nvSpPr>
        <p:spPr>
          <a:xfrm>
            <a:off x="873760" y="43001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2. AVERAGE ORDER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0181B-333D-8E29-5C29-46EAD0CAA418}"/>
              </a:ext>
            </a:extLst>
          </p:cNvPr>
          <p:cNvSpPr txBox="1"/>
          <p:nvPr/>
        </p:nvSpPr>
        <p:spPr>
          <a:xfrm>
            <a:off x="6969760" y="149949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8A7F2-FCF3-9BAB-6ABA-AFBC5DB6F681}"/>
              </a:ext>
            </a:extLst>
          </p:cNvPr>
          <p:cNvSpPr txBox="1"/>
          <p:nvPr/>
        </p:nvSpPr>
        <p:spPr>
          <a:xfrm>
            <a:off x="7406640" y="1868825"/>
            <a:ext cx="4612640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average amount spent per order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providing insight into purchasing behavior.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3234B0-E0F4-AA88-82C0-659CDBA5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14" y="2000637"/>
            <a:ext cx="268000" cy="26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23D41C-8D00-40CB-0394-FFD1636801B1}"/>
              </a:ext>
            </a:extLst>
          </p:cNvPr>
          <p:cNvSpPr txBox="1"/>
          <p:nvPr/>
        </p:nvSpPr>
        <p:spPr>
          <a:xfrm>
            <a:off x="6969760" y="3303200"/>
            <a:ext cx="661416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0A280-226E-72AF-1C0B-7CFD8AF23B44}"/>
              </a:ext>
            </a:extLst>
          </p:cNvPr>
          <p:cNvSpPr txBox="1"/>
          <p:nvPr/>
        </p:nvSpPr>
        <p:spPr>
          <a:xfrm>
            <a:off x="7326114" y="3672532"/>
            <a:ext cx="4581406" cy="279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Average Order Value is ₹2.76M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indicating that each transaction contributes significantly to total revenue.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high AOV suggests effective upselling, bundling, or high-value product focus.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Useful for evaluating pricing strategy and campaign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42041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215A3-83D4-E52D-8EF6-0DA800C2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723D5-435D-916C-7365-2297D4F0B1F8}"/>
              </a:ext>
            </a:extLst>
          </p:cNvPr>
          <p:cNvSpPr txBox="1"/>
          <p:nvPr/>
        </p:nvSpPr>
        <p:spPr>
          <a:xfrm>
            <a:off x="701040" y="34873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3. CUSTOMER LIFETIME VALUE(CLV)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E3759-69CB-2730-C8AE-DD152CD3D063}"/>
              </a:ext>
            </a:extLst>
          </p:cNvPr>
          <p:cNvSpPr txBox="1"/>
          <p:nvPr/>
        </p:nvSpPr>
        <p:spPr>
          <a:xfrm>
            <a:off x="7345680" y="2174855"/>
            <a:ext cx="4653280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estimate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revenue a business can expect from a single customer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over the duration of their relationship.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DAD3-0221-15FF-B9C6-19F61A78834C}"/>
              </a:ext>
            </a:extLst>
          </p:cNvPr>
          <p:cNvSpPr txBox="1"/>
          <p:nvPr/>
        </p:nvSpPr>
        <p:spPr>
          <a:xfrm>
            <a:off x="7081520" y="180044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3B032-F2A4-113D-C929-599E86D4A47C}"/>
              </a:ext>
            </a:extLst>
          </p:cNvPr>
          <p:cNvSpPr txBox="1"/>
          <p:nvPr/>
        </p:nvSpPr>
        <p:spPr>
          <a:xfrm>
            <a:off x="7081520" y="3616126"/>
            <a:ext cx="66294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80997-31FD-D1A5-5E63-9E62F3C616FA}"/>
              </a:ext>
            </a:extLst>
          </p:cNvPr>
          <p:cNvSpPr txBox="1"/>
          <p:nvPr/>
        </p:nvSpPr>
        <p:spPr>
          <a:xfrm>
            <a:off x="7345680" y="3933597"/>
            <a:ext cx="4846320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CLV stands at ₹29.03M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showing strong long-term customer engagement.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 CLV suggests good customer experience, retention, and repeat purchase behavior.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Essential for planning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marketing investment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loyalty programs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36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CDD3D-59D5-FC94-0C0B-E2AB6D3E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A0F49-CF3B-D9D1-B030-731575024A2A}"/>
              </a:ext>
            </a:extLst>
          </p:cNvPr>
          <p:cNvSpPr txBox="1"/>
          <p:nvPr/>
        </p:nvSpPr>
        <p:spPr>
          <a:xfrm>
            <a:off x="751840" y="41985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4. CUSTOMER RETENTION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22CC6-6A48-1BF2-78DB-F7E1C00A2814}"/>
              </a:ext>
            </a:extLst>
          </p:cNvPr>
          <p:cNvSpPr txBox="1"/>
          <p:nvPr/>
        </p:nvSpPr>
        <p:spPr>
          <a:xfrm>
            <a:off x="7325360" y="1880215"/>
            <a:ext cx="4866640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assess how well the business retains its customers over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7A4F-01CB-AA99-8DCA-EF3710E3B7B6}"/>
              </a:ext>
            </a:extLst>
          </p:cNvPr>
          <p:cNvSpPr txBox="1"/>
          <p:nvPr/>
        </p:nvSpPr>
        <p:spPr>
          <a:xfrm>
            <a:off x="7071360" y="156676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6148A-B39B-70B8-B4B3-25A8355B45FF}"/>
              </a:ext>
            </a:extLst>
          </p:cNvPr>
          <p:cNvSpPr txBox="1"/>
          <p:nvPr/>
        </p:nvSpPr>
        <p:spPr>
          <a:xfrm>
            <a:off x="7071360" y="3022355"/>
            <a:ext cx="51206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2B53F-0E98-E5C1-B475-3C5FB9472B41}"/>
              </a:ext>
            </a:extLst>
          </p:cNvPr>
          <p:cNvSpPr txBox="1"/>
          <p:nvPr/>
        </p:nvSpPr>
        <p:spPr>
          <a:xfrm>
            <a:off x="7325360" y="3536911"/>
            <a:ext cx="4866640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retention rate of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94.20%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is excellent, indicating that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most customers return after their first purchase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 retention lowers customer acquisition costs and supports sustainable growth.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Suggests effective customer satisfaction and after-sales service.</a:t>
            </a:r>
          </a:p>
        </p:txBody>
      </p:sp>
    </p:spTree>
    <p:extLst>
      <p:ext uri="{BB962C8B-B14F-4D97-AF65-F5344CB8AC3E}">
        <p14:creationId xmlns:p14="http://schemas.microsoft.com/office/powerpoint/2010/main" val="122597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B21F0-27AB-B2E2-9701-5B8598DF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AE8ED4-F4BC-5B27-11FE-B94DF603CDAA}"/>
              </a:ext>
            </a:extLst>
          </p:cNvPr>
          <p:cNvSpPr/>
          <p:nvPr/>
        </p:nvSpPr>
        <p:spPr>
          <a:xfrm>
            <a:off x="1396181" y="1757516"/>
            <a:ext cx="4699819" cy="33429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6665A1-3D03-2266-D1E5-A020B1D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52" y="1915287"/>
            <a:ext cx="4100051" cy="3027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0677D-2516-7B14-BA5B-DB4970D19C3D}"/>
              </a:ext>
            </a:extLst>
          </p:cNvPr>
          <p:cNvSpPr txBox="1"/>
          <p:nvPr/>
        </p:nvSpPr>
        <p:spPr>
          <a:xfrm>
            <a:off x="766916" y="499594"/>
            <a:ext cx="669576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5.PRODUCT-WISE ORDER QUANTITIES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61644-D7B0-5F63-5E6A-F22A4ABC6BEE}"/>
              </a:ext>
            </a:extLst>
          </p:cNvPr>
          <p:cNvSpPr txBox="1"/>
          <p:nvPr/>
        </p:nvSpPr>
        <p:spPr>
          <a:xfrm>
            <a:off x="6837679" y="1634897"/>
            <a:ext cx="5187171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chart helps identify which products are being ordered the most by customers.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assists in making data-driven inventory and marketing decisions by highlighting demand patterns.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E3AE3-6C8A-07D7-0ED2-DC8F52096614}"/>
              </a:ext>
            </a:extLst>
          </p:cNvPr>
          <p:cNvSpPr txBox="1"/>
          <p:nvPr/>
        </p:nvSpPr>
        <p:spPr>
          <a:xfrm>
            <a:off x="6587613" y="3757667"/>
            <a:ext cx="48669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40F6E-0C85-68EC-C0E8-ED418D6907E2}"/>
              </a:ext>
            </a:extLst>
          </p:cNvPr>
          <p:cNvSpPr txBox="1"/>
          <p:nvPr/>
        </p:nvSpPr>
        <p:spPr>
          <a:xfrm>
            <a:off x="6784259" y="4095886"/>
            <a:ext cx="5407741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distribution indicates that pet and hygiene-related items are in higher demand, which can guide stock planning and promotional focus.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visualization is created using a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where: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Y-axis: Product names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X-axis: Total quantities ordered (Sum of quantity)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38B2A5-1A38-CCFB-ADF0-C95F33791074}"/>
              </a:ext>
            </a:extLst>
          </p:cNvPr>
          <p:cNvSpPr txBox="1"/>
          <p:nvPr/>
        </p:nvSpPr>
        <p:spPr>
          <a:xfrm>
            <a:off x="6488635" y="1356841"/>
            <a:ext cx="61772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</p:spTree>
    <p:extLst>
      <p:ext uri="{BB962C8B-B14F-4D97-AF65-F5344CB8AC3E}">
        <p14:creationId xmlns:p14="http://schemas.microsoft.com/office/powerpoint/2010/main" val="301233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393D4-CBCE-135A-5797-177CE62C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12769B-9B45-4684-23F1-41089C946BB2}"/>
              </a:ext>
            </a:extLst>
          </p:cNvPr>
          <p:cNvSpPr/>
          <p:nvPr/>
        </p:nvSpPr>
        <p:spPr>
          <a:xfrm>
            <a:off x="1376516" y="2072640"/>
            <a:ext cx="3911600" cy="27127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1AF03-3A79-19D6-A1EC-203983F80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56" y="2163022"/>
            <a:ext cx="3402547" cy="252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00AAC-333D-26F7-9A98-17E24E0D1AAA}"/>
              </a:ext>
            </a:extLst>
          </p:cNvPr>
          <p:cNvSpPr txBox="1"/>
          <p:nvPr/>
        </p:nvSpPr>
        <p:spPr>
          <a:xfrm>
            <a:off x="736600" y="482322"/>
            <a:ext cx="740451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6. CUSTOMER SEGMENTS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58512-3B8D-A994-F8AB-86619E78373D}"/>
              </a:ext>
            </a:extLst>
          </p:cNvPr>
          <p:cNvSpPr txBox="1"/>
          <p:nvPr/>
        </p:nvSpPr>
        <p:spPr>
          <a:xfrm>
            <a:off x="5602156" y="1692471"/>
            <a:ext cx="6027173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the distribution of customers across various segments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Helps in understanding customer behavior and planning targeted marketing strategies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53E37-9E4C-A81C-A6E1-729891C88276}"/>
              </a:ext>
            </a:extLst>
          </p:cNvPr>
          <p:cNvSpPr txBox="1"/>
          <p:nvPr/>
        </p:nvSpPr>
        <p:spPr>
          <a:xfrm>
            <a:off x="5407143" y="142232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7E4-44B9-7421-8537-1491FF66FB6A}"/>
              </a:ext>
            </a:extLst>
          </p:cNvPr>
          <p:cNvSpPr txBox="1"/>
          <p:nvPr/>
        </p:nvSpPr>
        <p:spPr>
          <a:xfrm>
            <a:off x="5407143" y="353166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6EEB4-95A6-3CBF-9CAD-76EE95035C42}"/>
              </a:ext>
            </a:extLst>
          </p:cNvPr>
          <p:cNvSpPr txBox="1"/>
          <p:nvPr/>
        </p:nvSpPr>
        <p:spPr>
          <a:xfrm>
            <a:off x="5599924" y="3900993"/>
            <a:ext cx="6521016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customer base is almost evenly divided among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Regular (25.5%)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Premium (25.3%)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New (25.1%)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segments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Inactive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account for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24%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which is a significant portion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balanced spread shows good customer diversity, but the inactive group highlights an opportunity for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re-engagement campaigns.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CFE12E-35C3-842B-CA0A-43AFB0B3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2952D-665B-7815-1B64-BE7354437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7321E8-6AD6-C572-C6AF-1C807AF08DB9}"/>
              </a:ext>
            </a:extLst>
          </p:cNvPr>
          <p:cNvSpPr/>
          <p:nvPr/>
        </p:nvSpPr>
        <p:spPr>
          <a:xfrm>
            <a:off x="1167088" y="1463040"/>
            <a:ext cx="6817360" cy="25687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07949-6674-F939-4398-1C747E48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96" y="1499465"/>
            <a:ext cx="6325483" cy="249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1AA4A-DF57-FFE3-55B3-41813D185F56}"/>
              </a:ext>
            </a:extLst>
          </p:cNvPr>
          <p:cNvSpPr txBox="1"/>
          <p:nvPr/>
        </p:nvSpPr>
        <p:spPr>
          <a:xfrm>
            <a:off x="7964787" y="1499465"/>
            <a:ext cx="36077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C75E-BAD4-BF83-CCA6-DCF53AA98984}"/>
              </a:ext>
            </a:extLst>
          </p:cNvPr>
          <p:cNvSpPr txBox="1"/>
          <p:nvPr/>
        </p:nvSpPr>
        <p:spPr>
          <a:xfrm>
            <a:off x="1167088" y="4397166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55D01-2FFA-0D3B-2617-F442026E8CE7}"/>
              </a:ext>
            </a:extLst>
          </p:cNvPr>
          <p:cNvSpPr txBox="1"/>
          <p:nvPr/>
        </p:nvSpPr>
        <p:spPr>
          <a:xfrm>
            <a:off x="8249715" y="1868797"/>
            <a:ext cx="3824231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track monthly product deliveries based on the actual delivery time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Helps evaluate logistics efficiency and demand fulfillment trends over the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48E8B-BA4A-C90F-905A-91473F78946D}"/>
              </a:ext>
            </a:extLst>
          </p:cNvPr>
          <p:cNvSpPr txBox="1"/>
          <p:nvPr/>
        </p:nvSpPr>
        <p:spPr>
          <a:xfrm>
            <a:off x="1554021" y="4855015"/>
            <a:ext cx="617465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Highest deliveries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September (1092)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Strong delivery volume from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April (958)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October (1035)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Lowest deliveries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February (512)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December (524)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Sharp increase in Q2, followed by a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year-end decline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4A5F5-E72E-FBA8-7888-E1629AF64597}"/>
              </a:ext>
            </a:extLst>
          </p:cNvPr>
          <p:cNvSpPr txBox="1"/>
          <p:nvPr/>
        </p:nvSpPr>
        <p:spPr>
          <a:xfrm>
            <a:off x="688258" y="362188"/>
            <a:ext cx="6685935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7. PRODUCT DELIVERIES OVER TIME</a:t>
            </a:r>
          </a:p>
        </p:txBody>
      </p:sp>
    </p:spTree>
    <p:extLst>
      <p:ext uri="{BB962C8B-B14F-4D97-AF65-F5344CB8AC3E}">
        <p14:creationId xmlns:p14="http://schemas.microsoft.com/office/powerpoint/2010/main" val="160482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3126C-1510-31D9-D102-C981B81E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C5384B-98CC-AE5D-9AD4-B5A61E9C4959}"/>
              </a:ext>
            </a:extLst>
          </p:cNvPr>
          <p:cNvSpPr/>
          <p:nvPr/>
        </p:nvSpPr>
        <p:spPr>
          <a:xfrm>
            <a:off x="1079257" y="1513840"/>
            <a:ext cx="7650481" cy="2641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34117-5804-ABA2-A45A-166586BF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04" y="1639085"/>
            <a:ext cx="7335274" cy="2391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7AB34-7202-2F15-52E6-7B68B23928CC}"/>
              </a:ext>
            </a:extLst>
          </p:cNvPr>
          <p:cNvSpPr txBox="1"/>
          <p:nvPr/>
        </p:nvSpPr>
        <p:spPr>
          <a:xfrm>
            <a:off x="678426" y="464263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8. MONTHLY ORDER TREND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69F89-17E1-C0C2-BF89-9F45F5FF9947}"/>
              </a:ext>
            </a:extLst>
          </p:cNvPr>
          <p:cNvSpPr txBox="1"/>
          <p:nvPr/>
        </p:nvSpPr>
        <p:spPr>
          <a:xfrm>
            <a:off x="8882585" y="2678112"/>
            <a:ext cx="3309415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Analyze the number of orders placed each month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Identify peak and low order periods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58AB2-C841-4C1E-4CA1-F10C4912026C}"/>
              </a:ext>
            </a:extLst>
          </p:cNvPr>
          <p:cNvSpPr txBox="1"/>
          <p:nvPr/>
        </p:nvSpPr>
        <p:spPr>
          <a:xfrm>
            <a:off x="1524000" y="4916409"/>
            <a:ext cx="617465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recorded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highest orders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(539)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had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(252)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Strong growth from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March to May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steady till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Sharp drop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 orders during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November and December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39178-75EC-EE39-6073-8A64DB6705E4}"/>
              </a:ext>
            </a:extLst>
          </p:cNvPr>
          <p:cNvSpPr txBox="1"/>
          <p:nvPr/>
        </p:nvSpPr>
        <p:spPr>
          <a:xfrm>
            <a:off x="8720225" y="2308780"/>
            <a:ext cx="32259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014CA-C8FF-589B-1BC8-2DCFD09D0F1A}"/>
              </a:ext>
            </a:extLst>
          </p:cNvPr>
          <p:cNvSpPr txBox="1"/>
          <p:nvPr/>
        </p:nvSpPr>
        <p:spPr>
          <a:xfrm>
            <a:off x="1232104" y="454707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380663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766B4-4842-C874-A793-3E1572FEA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49991-F904-EE00-9858-8A6ABF0F7C6F}"/>
              </a:ext>
            </a:extLst>
          </p:cNvPr>
          <p:cNvSpPr/>
          <p:nvPr/>
        </p:nvSpPr>
        <p:spPr>
          <a:xfrm>
            <a:off x="906534" y="1462712"/>
            <a:ext cx="6447995" cy="28549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06634-3D55-8341-01F4-F98ED72B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30" y="1575455"/>
            <a:ext cx="6077283" cy="2611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22362-FDEB-C11B-E5CF-DB72F626D51C}"/>
              </a:ext>
            </a:extLst>
          </p:cNvPr>
          <p:cNvSpPr txBox="1"/>
          <p:nvPr/>
        </p:nvSpPr>
        <p:spPr>
          <a:xfrm>
            <a:off x="7674623" y="2818448"/>
            <a:ext cx="4624075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Analyze monthly order delivery performance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Categorize deliveries as On Time, Slightly Delayed, or Significantly Delayed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726D6-FD0F-A62B-0277-EE2AAB546B12}"/>
              </a:ext>
            </a:extLst>
          </p:cNvPr>
          <p:cNvSpPr txBox="1"/>
          <p:nvPr/>
        </p:nvSpPr>
        <p:spPr>
          <a:xfrm>
            <a:off x="7354529" y="2340312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Purpose: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ED965-0B4A-5A00-2495-C21564AC6A75}"/>
              </a:ext>
            </a:extLst>
          </p:cNvPr>
          <p:cNvSpPr txBox="1"/>
          <p:nvPr/>
        </p:nvSpPr>
        <p:spPr>
          <a:xfrm>
            <a:off x="1471925" y="4910529"/>
            <a:ext cx="4624075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On-time deliveries were high from January to March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Delays started increasing from April onwards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August recorded the highest delay rate.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3435F-2453-5DB8-F89E-AF873C9A365E}"/>
              </a:ext>
            </a:extLst>
          </p:cNvPr>
          <p:cNvSpPr txBox="1"/>
          <p:nvPr/>
        </p:nvSpPr>
        <p:spPr>
          <a:xfrm>
            <a:off x="1119930" y="4549434"/>
            <a:ext cx="67645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2C3EC-7CA6-7743-620D-B5D0D788F8C0}"/>
              </a:ext>
            </a:extLst>
          </p:cNvPr>
          <p:cNvSpPr txBox="1"/>
          <p:nvPr/>
        </p:nvSpPr>
        <p:spPr>
          <a:xfrm>
            <a:off x="670566" y="454357"/>
            <a:ext cx="716771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9. ORDER DELIVERY STATUS</a:t>
            </a:r>
          </a:p>
        </p:txBody>
      </p:sp>
    </p:spTree>
    <p:extLst>
      <p:ext uri="{BB962C8B-B14F-4D97-AF65-F5344CB8AC3E}">
        <p14:creationId xmlns:p14="http://schemas.microsoft.com/office/powerpoint/2010/main" val="211168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11CDB-E12B-E09A-9A5B-FC76E44D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DC1B8-9D19-2A74-59F5-60C33A2D8706}"/>
              </a:ext>
            </a:extLst>
          </p:cNvPr>
          <p:cNvSpPr/>
          <p:nvPr/>
        </p:nvSpPr>
        <p:spPr>
          <a:xfrm>
            <a:off x="1278192" y="1209369"/>
            <a:ext cx="9016181" cy="2286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1159C-C688-8E4C-449A-D5A8B995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8" y="1275738"/>
            <a:ext cx="8622891" cy="2113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69B2-7AC8-FE97-5AD7-C751A00B453E}"/>
              </a:ext>
            </a:extLst>
          </p:cNvPr>
          <p:cNvSpPr txBox="1"/>
          <p:nvPr/>
        </p:nvSpPr>
        <p:spPr>
          <a:xfrm>
            <a:off x="698090" y="361024"/>
            <a:ext cx="617465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10. ORDER BY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F0F33-FC96-4D62-EC3F-CB9ED38A066B}"/>
              </a:ext>
            </a:extLst>
          </p:cNvPr>
          <p:cNvSpPr txBox="1"/>
          <p:nvPr/>
        </p:nvSpPr>
        <p:spPr>
          <a:xfrm>
            <a:off x="1278192" y="4145205"/>
            <a:ext cx="10781074" cy="8771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chart visualizes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orders across all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aims to uncover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overall customer engagement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by displaying how frequently different customers place orders.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C3E62-27E0-BCE4-C9C3-E6FEEBCD7DC5}"/>
              </a:ext>
            </a:extLst>
          </p:cNvPr>
          <p:cNvSpPr txBox="1"/>
          <p:nvPr/>
        </p:nvSpPr>
        <p:spPr>
          <a:xfrm>
            <a:off x="1278192" y="5501602"/>
            <a:ext cx="10382866" cy="8771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Most customers placed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3–6 orders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with a few placing up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9–10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chart shows a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long-tail pattern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where only a few customers are highly active.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Useful for spotting loyal buyers and planning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targeted promotions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4D6DA-2B38-FB13-4BDC-C4E0A8E2224D}"/>
              </a:ext>
            </a:extLst>
          </p:cNvPr>
          <p:cNvSpPr txBox="1"/>
          <p:nvPr/>
        </p:nvSpPr>
        <p:spPr>
          <a:xfrm>
            <a:off x="1278192" y="3775873"/>
            <a:ext cx="617465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9B62-6389-E611-3725-E1F3C834012B}"/>
              </a:ext>
            </a:extLst>
          </p:cNvPr>
          <p:cNvSpPr txBox="1"/>
          <p:nvPr/>
        </p:nvSpPr>
        <p:spPr>
          <a:xfrm>
            <a:off x="1278192" y="5132270"/>
            <a:ext cx="617465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59267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BC821-4ADD-6D97-F8CB-EA393F47E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2DFE6-D602-A6C0-5CC5-061B6BE1900C}"/>
              </a:ext>
            </a:extLst>
          </p:cNvPr>
          <p:cNvSpPr txBox="1"/>
          <p:nvPr/>
        </p:nvSpPr>
        <p:spPr>
          <a:xfrm>
            <a:off x="707923" y="316779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11. TOTAL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4DF8E-F044-5521-54CE-BC32FE114917}"/>
              </a:ext>
            </a:extLst>
          </p:cNvPr>
          <p:cNvSpPr txBox="1"/>
          <p:nvPr/>
        </p:nvSpPr>
        <p:spPr>
          <a:xfrm>
            <a:off x="6961239" y="141292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640E0-5F19-31B1-F50F-EA4762CDD6DB}"/>
              </a:ext>
            </a:extLst>
          </p:cNvPr>
          <p:cNvSpPr txBox="1"/>
          <p:nvPr/>
        </p:nvSpPr>
        <p:spPr>
          <a:xfrm>
            <a:off x="7039896" y="356450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52B6A-ADC8-F09B-4862-AD75C1D95DC0}"/>
              </a:ext>
            </a:extLst>
          </p:cNvPr>
          <p:cNvSpPr txBox="1"/>
          <p:nvPr/>
        </p:nvSpPr>
        <p:spPr>
          <a:xfrm>
            <a:off x="7157884" y="1782253"/>
            <a:ext cx="5034116" cy="162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present the total income generated from all sales activities during the reporting period. It reflects the overall business performance and revenue-generating capability.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9BDCC8-B7F1-D8E7-91D6-6FB9A59FC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94587" y="1926672"/>
            <a:ext cx="224913" cy="224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85D29F-8DD6-9509-C32D-C68EB986A59F}"/>
              </a:ext>
            </a:extLst>
          </p:cNvPr>
          <p:cNvSpPr txBox="1"/>
          <p:nvPr/>
        </p:nvSpPr>
        <p:spPr>
          <a:xfrm>
            <a:off x="2812026" y="4857167"/>
            <a:ext cx="9851922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figure reflects the effectiveness of marketing, demand generation, and order fulfillment strategies.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serves as a critical indicator for financial growth and helps in evaluating future revenue goals.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468E-42F5-55F5-0E5F-E278CDE2253C}"/>
              </a:ext>
            </a:extLst>
          </p:cNvPr>
          <p:cNvSpPr txBox="1"/>
          <p:nvPr/>
        </p:nvSpPr>
        <p:spPr>
          <a:xfrm>
            <a:off x="7207043" y="3933837"/>
            <a:ext cx="5053783" cy="83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company achieved a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revenue of ₹32.19 million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indicating strong sales performance</a:t>
            </a:r>
            <a:endParaRPr lang="en-IN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893BEB-2973-4C6E-3849-10570BC9B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14251" y="4094619"/>
            <a:ext cx="224913" cy="2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7A8E6-64AD-685E-9C91-C7AFC61D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A18F8-7258-383F-9A7C-A02182DC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52E38-9B8A-887D-8D3F-4B7E05B1C1EF}"/>
              </a:ext>
            </a:extLst>
          </p:cNvPr>
          <p:cNvSpPr txBox="1"/>
          <p:nvPr/>
        </p:nvSpPr>
        <p:spPr>
          <a:xfrm>
            <a:off x="6882580" y="143873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C93F8-E934-77F5-E787-5E9454B9C2F0}"/>
              </a:ext>
            </a:extLst>
          </p:cNvPr>
          <p:cNvSpPr txBox="1"/>
          <p:nvPr/>
        </p:nvSpPr>
        <p:spPr>
          <a:xfrm>
            <a:off x="6990736" y="361612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32C7A-8165-2F4A-803C-83F4B8FC771B}"/>
              </a:ext>
            </a:extLst>
          </p:cNvPr>
          <p:cNvSpPr txBox="1"/>
          <p:nvPr/>
        </p:nvSpPr>
        <p:spPr>
          <a:xfrm>
            <a:off x="872613" y="350033"/>
            <a:ext cx="658269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12. GROSS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63AC7-7220-967B-5BA0-60CFB8375D92}"/>
              </a:ext>
            </a:extLst>
          </p:cNvPr>
          <p:cNvSpPr txBox="1"/>
          <p:nvPr/>
        </p:nvSpPr>
        <p:spPr>
          <a:xfrm>
            <a:off x="7106265" y="1859339"/>
            <a:ext cx="5085735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the business's profitability after subtracting the cost of goods sold (COGS) from total revenue. It helps assess operational efficiency and pricing strategy.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A727C-6ABF-330C-C705-C3DC9F76BA49}"/>
              </a:ext>
            </a:extLst>
          </p:cNvPr>
          <p:cNvSpPr txBox="1"/>
          <p:nvPr/>
        </p:nvSpPr>
        <p:spPr>
          <a:xfrm>
            <a:off x="6990736" y="3893467"/>
            <a:ext cx="5201264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gross profit is ₹35.99K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showing what remains after direct costs are deducted.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metric is vital for evaluating business sustainability and long-term growth potential.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75AF8-AB35-979E-B114-11BCC254E5D4}"/>
              </a:ext>
            </a:extLst>
          </p:cNvPr>
          <p:cNvSpPr txBox="1"/>
          <p:nvPr/>
        </p:nvSpPr>
        <p:spPr>
          <a:xfrm>
            <a:off x="3679722" y="5575588"/>
            <a:ext cx="7981335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While revenue is strong, the lower profit margin suggests a need to explore ways to optimize production or sourcing costs.</a:t>
            </a:r>
          </a:p>
        </p:txBody>
      </p:sp>
    </p:spTree>
    <p:extLst>
      <p:ext uri="{BB962C8B-B14F-4D97-AF65-F5344CB8AC3E}">
        <p14:creationId xmlns:p14="http://schemas.microsoft.com/office/powerpoint/2010/main" val="257137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22FB9-FC57-20AC-73AA-D1F2E7FF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61F8D-1D94-6B55-23EA-7B1E670272D4}"/>
              </a:ext>
            </a:extLst>
          </p:cNvPr>
          <p:cNvSpPr txBox="1"/>
          <p:nvPr/>
        </p:nvSpPr>
        <p:spPr>
          <a:xfrm>
            <a:off x="7128387" y="153951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3E931-0093-E0BB-7982-BAC2EA7BD169}"/>
              </a:ext>
            </a:extLst>
          </p:cNvPr>
          <p:cNvSpPr txBox="1"/>
          <p:nvPr/>
        </p:nvSpPr>
        <p:spPr>
          <a:xfrm>
            <a:off x="7128387" y="3352176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4F5B9-3ED4-2AFA-EE8A-B24B07436B60}"/>
              </a:ext>
            </a:extLst>
          </p:cNvPr>
          <p:cNvSpPr txBox="1"/>
          <p:nvPr/>
        </p:nvSpPr>
        <p:spPr>
          <a:xfrm>
            <a:off x="781664" y="439683"/>
            <a:ext cx="673509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13. ROAS (Return on Ad Spend)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0BE1D-D4C6-8CF7-14A5-752E640F08CD}"/>
              </a:ext>
            </a:extLst>
          </p:cNvPr>
          <p:cNvSpPr txBox="1"/>
          <p:nvPr/>
        </p:nvSpPr>
        <p:spPr>
          <a:xfrm>
            <a:off x="7295536" y="1953541"/>
            <a:ext cx="4896464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evaluate the return on investment (ROI) from advertising expenses. It tells how much revenue is generated for every unit spent on ads.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1DD0-88C2-5078-D3EE-64EB8AC323EE}"/>
              </a:ext>
            </a:extLst>
          </p:cNvPr>
          <p:cNvSpPr txBox="1"/>
          <p:nvPr/>
        </p:nvSpPr>
        <p:spPr>
          <a:xfrm>
            <a:off x="7295536" y="3721508"/>
            <a:ext cx="4896464" cy="201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ROAS stands at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₹14.80K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indicating that advertising efforts are contributing positively to revenue generation.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higher ROAS suggests efficient targeting and campaign performance.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A6A0D-BD0B-D392-7BAF-1DE191CD48AD}"/>
              </a:ext>
            </a:extLst>
          </p:cNvPr>
          <p:cNvSpPr txBox="1"/>
          <p:nvPr/>
        </p:nvSpPr>
        <p:spPr>
          <a:xfrm>
            <a:off x="3276598" y="5634079"/>
            <a:ext cx="8915401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Continuous monitoring is recommended to ensure ad spend remains cost-effective across all channels.</a:t>
            </a:r>
          </a:p>
        </p:txBody>
      </p:sp>
    </p:spTree>
    <p:extLst>
      <p:ext uri="{BB962C8B-B14F-4D97-AF65-F5344CB8AC3E}">
        <p14:creationId xmlns:p14="http://schemas.microsoft.com/office/powerpoint/2010/main" val="35242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B38B0-0C82-A581-285F-B8ABA1CE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7D01B-1B88-2841-0311-1A0AFCF2CB63}"/>
              </a:ext>
            </a:extLst>
          </p:cNvPr>
          <p:cNvSpPr txBox="1"/>
          <p:nvPr/>
        </p:nvSpPr>
        <p:spPr>
          <a:xfrm>
            <a:off x="6872748" y="1358999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55E23-938A-AD5A-0901-860246EA0FD8}"/>
              </a:ext>
            </a:extLst>
          </p:cNvPr>
          <p:cNvSpPr txBox="1"/>
          <p:nvPr/>
        </p:nvSpPr>
        <p:spPr>
          <a:xfrm>
            <a:off x="6872748" y="360716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A7AAB-43A6-A378-A0B5-675BC926F1CC}"/>
              </a:ext>
            </a:extLst>
          </p:cNvPr>
          <p:cNvSpPr txBox="1"/>
          <p:nvPr/>
        </p:nvSpPr>
        <p:spPr>
          <a:xfrm>
            <a:off x="597310" y="310168"/>
            <a:ext cx="6523702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14. TOTAL DELIVERY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79847-3C6D-2D9F-B7CF-5A9B79387E2D}"/>
              </a:ext>
            </a:extLst>
          </p:cNvPr>
          <p:cNvSpPr txBox="1"/>
          <p:nvPr/>
        </p:nvSpPr>
        <p:spPr>
          <a:xfrm>
            <a:off x="7121012" y="1784086"/>
            <a:ext cx="507098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the total amount of time spent delivering products to customers. This helps assess supply chain efficiency and customer experience.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9E088-C424-7355-A641-35F5D0F777BE}"/>
              </a:ext>
            </a:extLst>
          </p:cNvPr>
          <p:cNvSpPr txBox="1"/>
          <p:nvPr/>
        </p:nvSpPr>
        <p:spPr>
          <a:xfrm>
            <a:off x="7243916" y="3976499"/>
            <a:ext cx="4948084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recorded is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22K units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(likely in hours or minutes).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metric provides insights into logistics operations and highlights areas where delivery time could be optimized.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4D65A-7F1A-E3D8-D037-B530C006367A}"/>
              </a:ext>
            </a:extLst>
          </p:cNvPr>
          <p:cNvSpPr txBox="1"/>
          <p:nvPr/>
        </p:nvSpPr>
        <p:spPr>
          <a:xfrm>
            <a:off x="3132803" y="5916381"/>
            <a:ext cx="89510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Reducing delivery time can lead to higher customer satisfaction and increased repeat orders.</a:t>
            </a:r>
          </a:p>
        </p:txBody>
      </p:sp>
    </p:spTree>
    <p:extLst>
      <p:ext uri="{BB962C8B-B14F-4D97-AF65-F5344CB8AC3E}">
        <p14:creationId xmlns:p14="http://schemas.microsoft.com/office/powerpoint/2010/main" val="153850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75B53-5D7B-F553-A37F-7B819AEE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9C0BF5-9797-839B-3927-107DCC922C77}"/>
              </a:ext>
            </a:extLst>
          </p:cNvPr>
          <p:cNvSpPr/>
          <p:nvPr/>
        </p:nvSpPr>
        <p:spPr>
          <a:xfrm>
            <a:off x="1493520" y="1676400"/>
            <a:ext cx="6634480" cy="25192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1648E-9E6A-4562-A2E6-7682DBF4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28" y="1788634"/>
            <a:ext cx="6296904" cy="2305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44166-3158-E2A0-5BCD-A2D283E1FDCC}"/>
              </a:ext>
            </a:extLst>
          </p:cNvPr>
          <p:cNvSpPr txBox="1"/>
          <p:nvPr/>
        </p:nvSpPr>
        <p:spPr>
          <a:xfrm>
            <a:off x="8291708" y="1542829"/>
            <a:ext cx="39002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7985A-5095-28C3-984B-BB740BE6275F}"/>
              </a:ext>
            </a:extLst>
          </p:cNvPr>
          <p:cNvSpPr txBox="1"/>
          <p:nvPr/>
        </p:nvSpPr>
        <p:spPr>
          <a:xfrm>
            <a:off x="1573161" y="440699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8297B-C1C6-9DEA-7204-A625231DEA2C}"/>
              </a:ext>
            </a:extLst>
          </p:cNvPr>
          <p:cNvSpPr txBox="1"/>
          <p:nvPr/>
        </p:nvSpPr>
        <p:spPr>
          <a:xfrm>
            <a:off x="806245" y="468868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15. DELIVERY DELAY OVER TIME</a:t>
            </a:r>
            <a:endParaRPr lang="en-IN" sz="2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13195-E12B-868C-6904-F5877785C8E9}"/>
              </a:ext>
            </a:extLst>
          </p:cNvPr>
          <p:cNvSpPr txBox="1"/>
          <p:nvPr/>
        </p:nvSpPr>
        <p:spPr>
          <a:xfrm>
            <a:off x="8437061" y="1808823"/>
            <a:ext cx="3754940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analyze the total delivery delay (in minutes)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over the months in order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Identify patterns and seasonal trends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Detect peak delay periods.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71BBE-5CC7-EA01-1235-478EEA2E8747}"/>
              </a:ext>
            </a:extLst>
          </p:cNvPr>
          <p:cNvSpPr txBox="1"/>
          <p:nvPr/>
        </p:nvSpPr>
        <p:spPr>
          <a:xfrm>
            <a:off x="1818803" y="4776330"/>
            <a:ext cx="8947519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May experienced the highest delay (2.6K minutes)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February had the lowest delay (1.1K minutes)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Delay levels were consistently high from July to October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December showed improvement, with delay dropping back to January levels</a:t>
            </a:r>
          </a:p>
        </p:txBody>
      </p:sp>
    </p:spTree>
    <p:extLst>
      <p:ext uri="{BB962C8B-B14F-4D97-AF65-F5344CB8AC3E}">
        <p14:creationId xmlns:p14="http://schemas.microsoft.com/office/powerpoint/2010/main" val="31553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DBDFE-D63E-9F3A-A38B-7659567F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1C25D3-A52E-BC01-7D43-FBB1BE2A828F}"/>
              </a:ext>
            </a:extLst>
          </p:cNvPr>
          <p:cNvSpPr/>
          <p:nvPr/>
        </p:nvSpPr>
        <p:spPr>
          <a:xfrm>
            <a:off x="1686560" y="1635760"/>
            <a:ext cx="5019040" cy="2418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8BAD8-030A-53D6-D078-808268C3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31" y="1873716"/>
            <a:ext cx="4793689" cy="2068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4A31E-9018-E629-7C47-7D2858D4D7A5}"/>
              </a:ext>
            </a:extLst>
          </p:cNvPr>
          <p:cNvSpPr txBox="1"/>
          <p:nvPr/>
        </p:nvSpPr>
        <p:spPr>
          <a:xfrm>
            <a:off x="6823271" y="337810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C3C2F-2666-A1A9-0104-7078A5E9F2F8}"/>
              </a:ext>
            </a:extLst>
          </p:cNvPr>
          <p:cNvSpPr txBox="1"/>
          <p:nvPr/>
        </p:nvSpPr>
        <p:spPr>
          <a:xfrm>
            <a:off x="6823271" y="168905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611D2-8A76-FC5B-00B9-C370B8114E53}"/>
              </a:ext>
            </a:extLst>
          </p:cNvPr>
          <p:cNvSpPr txBox="1"/>
          <p:nvPr/>
        </p:nvSpPr>
        <p:spPr>
          <a:xfrm>
            <a:off x="6946490" y="2187321"/>
            <a:ext cx="5245510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display key customer data—ID, Name, and Email—for quick access and reference.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50012-9082-578E-1661-BA13CB2217F5}"/>
              </a:ext>
            </a:extLst>
          </p:cNvPr>
          <p:cNvSpPr txBox="1"/>
          <p:nvPr/>
        </p:nvSpPr>
        <p:spPr>
          <a:xfrm>
            <a:off x="7098902" y="3830215"/>
            <a:ext cx="5019040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Customer IDs are highlighted in yellow for visibility.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Names are in green for easy recognition.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Emails use a red background to separate contact info.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C554C-3B36-B58A-70DD-CAEFE791B77F}"/>
              </a:ext>
            </a:extLst>
          </p:cNvPr>
          <p:cNvSpPr txBox="1"/>
          <p:nvPr/>
        </p:nvSpPr>
        <p:spPr>
          <a:xfrm>
            <a:off x="840658" y="482533"/>
            <a:ext cx="653845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16. CUSTOMER DETAILS REPORT</a:t>
            </a:r>
          </a:p>
        </p:txBody>
      </p:sp>
    </p:spTree>
    <p:extLst>
      <p:ext uri="{BB962C8B-B14F-4D97-AF65-F5344CB8AC3E}">
        <p14:creationId xmlns:p14="http://schemas.microsoft.com/office/powerpoint/2010/main" val="13974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E4C3B-CEC5-860E-D98D-5EA5A724C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A0FB8-09FF-82F5-734F-02C89BF0A8D8}"/>
              </a:ext>
            </a:extLst>
          </p:cNvPr>
          <p:cNvSpPr txBox="1"/>
          <p:nvPr/>
        </p:nvSpPr>
        <p:spPr>
          <a:xfrm>
            <a:off x="2045109" y="1502482"/>
            <a:ext cx="8101781" cy="53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Name: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Payal Kangsabanik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F2B0F-9459-B509-1FF6-FDE6D978BE7B}"/>
              </a:ext>
            </a:extLst>
          </p:cNvPr>
          <p:cNvSpPr txBox="1"/>
          <p:nvPr/>
        </p:nvSpPr>
        <p:spPr>
          <a:xfrm>
            <a:off x="2399070" y="2234985"/>
            <a:ext cx="8101781" cy="53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College Name: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Guru Nanak Institute of Technology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1218C-D070-FD0C-35AB-A819608C21BB}"/>
              </a:ext>
            </a:extLst>
          </p:cNvPr>
          <p:cNvSpPr txBox="1"/>
          <p:nvPr/>
        </p:nvSpPr>
        <p:spPr>
          <a:xfrm>
            <a:off x="2399070" y="2931897"/>
            <a:ext cx="7747820" cy="53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Department: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Master of Computer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064F-5C68-A9EF-6A39-DDA991DC9140}"/>
              </a:ext>
            </a:extLst>
          </p:cNvPr>
          <p:cNvSpPr txBox="1"/>
          <p:nvPr/>
        </p:nvSpPr>
        <p:spPr>
          <a:xfrm>
            <a:off x="3047999" y="3628809"/>
            <a:ext cx="6096000" cy="53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Semester: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3</a:t>
            </a:r>
            <a:r>
              <a:rPr lang="en-I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rd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348607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40FA5-7BA9-8E2B-15E2-A9436EC3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605B75-B95A-1EF9-3FE5-2287503FF39E}"/>
              </a:ext>
            </a:extLst>
          </p:cNvPr>
          <p:cNvSpPr/>
          <p:nvPr/>
        </p:nvSpPr>
        <p:spPr>
          <a:xfrm>
            <a:off x="709886" y="1412240"/>
            <a:ext cx="7813040" cy="2915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306F5-ED2A-2148-B081-460DC3CF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20" y="1522350"/>
            <a:ext cx="7322692" cy="272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6A663-0A95-C195-CF30-FECBDA405FF5}"/>
              </a:ext>
            </a:extLst>
          </p:cNvPr>
          <p:cNvSpPr txBox="1"/>
          <p:nvPr/>
        </p:nvSpPr>
        <p:spPr>
          <a:xfrm>
            <a:off x="8566246" y="1845696"/>
            <a:ext cx="316363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25212-80AE-56D9-0C34-0F65CD2CBE4D}"/>
              </a:ext>
            </a:extLst>
          </p:cNvPr>
          <p:cNvSpPr txBox="1"/>
          <p:nvPr/>
        </p:nvSpPr>
        <p:spPr>
          <a:xfrm>
            <a:off x="2310581" y="4497262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F8F7E-7CFC-D866-B8DD-218F403B38F3}"/>
              </a:ext>
            </a:extLst>
          </p:cNvPr>
          <p:cNvSpPr txBox="1"/>
          <p:nvPr/>
        </p:nvSpPr>
        <p:spPr>
          <a:xfrm>
            <a:off x="2723535" y="4917712"/>
            <a:ext cx="9340645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Data is grouped by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delivery status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(On Time, Slightly Delayed, Significantly Delayed).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Significant delays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are scattered across both short and long distances.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On-time deliveries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mostly have lower delay times, regardless of distance.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CE83C-6FD7-9FA0-762B-2764D02B0E1F}"/>
              </a:ext>
            </a:extLst>
          </p:cNvPr>
          <p:cNvSpPr txBox="1"/>
          <p:nvPr/>
        </p:nvSpPr>
        <p:spPr>
          <a:xfrm>
            <a:off x="8789760" y="2325138"/>
            <a:ext cx="3402240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how delivery time varies with distance and identify delay patterns.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A3616-42D9-C062-D0B9-96AA87FD580B}"/>
              </a:ext>
            </a:extLst>
          </p:cNvPr>
          <p:cNvSpPr txBox="1"/>
          <p:nvPr/>
        </p:nvSpPr>
        <p:spPr>
          <a:xfrm>
            <a:off x="609600" y="357173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17. DELIVERY EFFICIENCY ANALYSIS</a:t>
            </a:r>
          </a:p>
        </p:txBody>
      </p:sp>
    </p:spTree>
    <p:extLst>
      <p:ext uri="{BB962C8B-B14F-4D97-AF65-F5344CB8AC3E}">
        <p14:creationId xmlns:p14="http://schemas.microsoft.com/office/powerpoint/2010/main" val="304929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E58EB7-253A-B32F-EC1A-CD752ABB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9F5D55-4C9D-0736-A212-CCF9FF8BF038}"/>
              </a:ext>
            </a:extLst>
          </p:cNvPr>
          <p:cNvSpPr/>
          <p:nvPr/>
        </p:nvSpPr>
        <p:spPr>
          <a:xfrm>
            <a:off x="1747520" y="1635760"/>
            <a:ext cx="3931920" cy="26008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28925-E83A-4FDC-2243-96A11C83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12" y="1727346"/>
            <a:ext cx="3515216" cy="2448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8B50F-62E2-9746-158B-286B2611B8E2}"/>
              </a:ext>
            </a:extLst>
          </p:cNvPr>
          <p:cNvSpPr txBox="1"/>
          <p:nvPr/>
        </p:nvSpPr>
        <p:spPr>
          <a:xfrm>
            <a:off x="6319592" y="179831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FB0C5-CD01-E730-9C95-81662BAA7540}"/>
              </a:ext>
            </a:extLst>
          </p:cNvPr>
          <p:cNvSpPr txBox="1"/>
          <p:nvPr/>
        </p:nvSpPr>
        <p:spPr>
          <a:xfrm>
            <a:off x="6319592" y="324391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E02D2-FE54-ADA2-5556-DFF9909C0A87}"/>
              </a:ext>
            </a:extLst>
          </p:cNvPr>
          <p:cNvSpPr txBox="1"/>
          <p:nvPr/>
        </p:nvSpPr>
        <p:spPr>
          <a:xfrm>
            <a:off x="624184" y="440303"/>
            <a:ext cx="6985983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18. FEEDBACK CATEGORY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8C207-CCA8-17B5-0743-3E42F013725E}"/>
              </a:ext>
            </a:extLst>
          </p:cNvPr>
          <p:cNvSpPr txBox="1"/>
          <p:nvPr/>
        </p:nvSpPr>
        <p:spPr>
          <a:xfrm>
            <a:off x="6512562" y="2231479"/>
            <a:ext cx="567943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understand how customer feedback is spread across key areas.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0180E-65EE-7FA5-C98F-10015C79840D}"/>
              </a:ext>
            </a:extLst>
          </p:cNvPr>
          <p:cNvSpPr txBox="1"/>
          <p:nvPr/>
        </p:nvSpPr>
        <p:spPr>
          <a:xfrm>
            <a:off x="6512562" y="3600590"/>
            <a:ext cx="5679438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Feedback is almost evenly split across categories.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Delivery (25.42%)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received the highest share.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App Experience (24.26%)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received the least, but only slightly lower.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Suggests that customer concerns are distributed, with no dominant issue.</a:t>
            </a:r>
          </a:p>
        </p:txBody>
      </p:sp>
    </p:spTree>
    <p:extLst>
      <p:ext uri="{BB962C8B-B14F-4D97-AF65-F5344CB8AC3E}">
        <p14:creationId xmlns:p14="http://schemas.microsoft.com/office/powerpoint/2010/main" val="68887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F89E0-4FDC-80FB-0B67-46FD901F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5B8F40-9E25-BD5E-80B2-08922C02AB1A}"/>
              </a:ext>
            </a:extLst>
          </p:cNvPr>
          <p:cNvSpPr/>
          <p:nvPr/>
        </p:nvSpPr>
        <p:spPr>
          <a:xfrm>
            <a:off x="1747520" y="1635760"/>
            <a:ext cx="3840480" cy="2946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C9632-FB49-D0AC-7DC6-3FCCBC4B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14" y="1785469"/>
            <a:ext cx="3448531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2CFAC-4654-40DB-3347-E14E75FDA71D}"/>
              </a:ext>
            </a:extLst>
          </p:cNvPr>
          <p:cNvSpPr txBox="1"/>
          <p:nvPr/>
        </p:nvSpPr>
        <p:spPr>
          <a:xfrm>
            <a:off x="5804294" y="1681949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B11E2-EAE1-F02F-E865-3F7706860F79}"/>
              </a:ext>
            </a:extLst>
          </p:cNvPr>
          <p:cNvSpPr txBox="1"/>
          <p:nvPr/>
        </p:nvSpPr>
        <p:spPr>
          <a:xfrm>
            <a:off x="5804294" y="312868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DFB47-FEB2-41C8-63B7-4BEECE0A728D}"/>
              </a:ext>
            </a:extLst>
          </p:cNvPr>
          <p:cNvSpPr txBox="1"/>
          <p:nvPr/>
        </p:nvSpPr>
        <p:spPr>
          <a:xfrm>
            <a:off x="825909" y="27028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19. STOCK VS DAMAGE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37FE8-B99C-9FAA-A938-F06242328C15}"/>
              </a:ext>
            </a:extLst>
          </p:cNvPr>
          <p:cNvSpPr txBox="1"/>
          <p:nvPr/>
        </p:nvSpPr>
        <p:spPr>
          <a:xfrm>
            <a:off x="6204147" y="2119645"/>
            <a:ext cx="5919027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compare total stock received with the percentage of damaged stock over time.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9D8E4-25D8-C1E3-DD81-9F3D21A9CE6B}"/>
              </a:ext>
            </a:extLst>
          </p:cNvPr>
          <p:cNvSpPr txBox="1"/>
          <p:nvPr/>
        </p:nvSpPr>
        <p:spPr>
          <a:xfrm>
            <a:off x="6204147" y="3570238"/>
            <a:ext cx="5987853" cy="279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Stock received peaked between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May to August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Damage percentage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also increased during this period, peaking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saw a sharp drop in damages despite high stock levels.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Indicates a potential improvement in stock handling from September onwards.</a:t>
            </a:r>
          </a:p>
        </p:txBody>
      </p:sp>
    </p:spTree>
    <p:extLst>
      <p:ext uri="{BB962C8B-B14F-4D97-AF65-F5344CB8AC3E}">
        <p14:creationId xmlns:p14="http://schemas.microsoft.com/office/powerpoint/2010/main" val="4147402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5A5E3-BB99-0F08-7052-2677B783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82D72-6B16-2E8F-C4B2-82280A21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02711-E9EC-B622-C7BA-7D19F323135C}"/>
              </a:ext>
            </a:extLst>
          </p:cNvPr>
          <p:cNvSpPr/>
          <p:nvPr/>
        </p:nvSpPr>
        <p:spPr>
          <a:xfrm>
            <a:off x="852785" y="1635760"/>
            <a:ext cx="7518401" cy="2448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ECCDF-0D4A-D584-A54D-1A98B703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17" y="1751490"/>
            <a:ext cx="7220958" cy="2257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B42E3-A2A2-396F-AEFB-7F74D633E5CB}"/>
              </a:ext>
            </a:extLst>
          </p:cNvPr>
          <p:cNvSpPr txBox="1"/>
          <p:nvPr/>
        </p:nvSpPr>
        <p:spPr>
          <a:xfrm>
            <a:off x="8435552" y="2208883"/>
            <a:ext cx="369208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4C61C-48CE-00E5-F8DB-4447B0E77A0D}"/>
              </a:ext>
            </a:extLst>
          </p:cNvPr>
          <p:cNvSpPr txBox="1"/>
          <p:nvPr/>
        </p:nvSpPr>
        <p:spPr>
          <a:xfrm>
            <a:off x="1907458" y="4424222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F0DCB-1D9A-E4A8-71AA-0DFC3995D9C2}"/>
              </a:ext>
            </a:extLst>
          </p:cNvPr>
          <p:cNvSpPr txBox="1"/>
          <p:nvPr/>
        </p:nvSpPr>
        <p:spPr>
          <a:xfrm>
            <a:off x="589936" y="283202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20. CAMPAIGN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3E4DF-181D-2212-FAEC-32D7BD087BD0}"/>
              </a:ext>
            </a:extLst>
          </p:cNvPr>
          <p:cNvSpPr txBox="1"/>
          <p:nvPr/>
        </p:nvSpPr>
        <p:spPr>
          <a:xfrm>
            <a:off x="8499918" y="2723690"/>
            <a:ext cx="3692082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evaluate the effectiveness of marketing campaigns based on spend and revenue.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42910-C563-367C-E729-474EDA590E79}"/>
              </a:ext>
            </a:extLst>
          </p:cNvPr>
          <p:cNvSpPr txBox="1"/>
          <p:nvPr/>
        </p:nvSpPr>
        <p:spPr>
          <a:xfrm>
            <a:off x="2698955" y="4858574"/>
            <a:ext cx="8755626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Flash Sale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generated the highest revenue (7.71K) with moderate spend (2.90K).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Festival Offer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had the best efficiency, generating 4.32K from just 1.54K spend.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All campaigns generated more revenue than their spend, indicating positive ROI.</a:t>
            </a:r>
          </a:p>
        </p:txBody>
      </p:sp>
    </p:spTree>
    <p:extLst>
      <p:ext uri="{BB962C8B-B14F-4D97-AF65-F5344CB8AC3E}">
        <p14:creationId xmlns:p14="http://schemas.microsoft.com/office/powerpoint/2010/main" val="257838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7020-F134-98C8-53C0-74C2A94F0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90B8B9-D2C4-E7AB-F6F8-7022B5B1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D4EE79-7150-8F9C-B82B-1CACA2EF564B}"/>
              </a:ext>
            </a:extLst>
          </p:cNvPr>
          <p:cNvSpPr/>
          <p:nvPr/>
        </p:nvSpPr>
        <p:spPr>
          <a:xfrm>
            <a:off x="1747519" y="1635760"/>
            <a:ext cx="5730241" cy="19913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022E-D0E1-E559-11AC-09DB0E19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136" y="1730756"/>
            <a:ext cx="5506218" cy="181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6278A-DD8D-C3A8-B2DB-8EA725B07D3D}"/>
              </a:ext>
            </a:extLst>
          </p:cNvPr>
          <p:cNvSpPr txBox="1"/>
          <p:nvPr/>
        </p:nvSpPr>
        <p:spPr>
          <a:xfrm>
            <a:off x="7546411" y="1978431"/>
            <a:ext cx="464558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926FB-9BFB-42E9-1C62-F034115951C1}"/>
              </a:ext>
            </a:extLst>
          </p:cNvPr>
          <p:cNvSpPr txBox="1"/>
          <p:nvPr/>
        </p:nvSpPr>
        <p:spPr>
          <a:xfrm>
            <a:off x="2802194" y="396454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EED6F-F7D0-A7DE-B101-651BB91463E9}"/>
              </a:ext>
            </a:extLst>
          </p:cNvPr>
          <p:cNvSpPr txBox="1"/>
          <p:nvPr/>
        </p:nvSpPr>
        <p:spPr>
          <a:xfrm>
            <a:off x="698091" y="368366"/>
            <a:ext cx="617465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21. DAILY ORDER COUNTS OVER TIME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C7CB-2A32-BF1E-AD81-C40E98B687FD}"/>
              </a:ext>
            </a:extLst>
          </p:cNvPr>
          <p:cNvSpPr txBox="1"/>
          <p:nvPr/>
        </p:nvSpPr>
        <p:spPr>
          <a:xfrm>
            <a:off x="7764861" y="2446774"/>
            <a:ext cx="4427139" cy="83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track the fluctuation in daily order volumes.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D79B8-E63F-2A73-54A7-CD7D656761E6}"/>
              </a:ext>
            </a:extLst>
          </p:cNvPr>
          <p:cNvSpPr txBox="1"/>
          <p:nvPr/>
        </p:nvSpPr>
        <p:spPr>
          <a:xfrm>
            <a:off x="3352800" y="4443845"/>
            <a:ext cx="617465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Orders peaked around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maintaining a stable trend throughout.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sharp drop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orders at the end may indicate an issue or reporting lag.</a:t>
            </a:r>
          </a:p>
        </p:txBody>
      </p:sp>
    </p:spTree>
    <p:extLst>
      <p:ext uri="{BB962C8B-B14F-4D97-AF65-F5344CB8AC3E}">
        <p14:creationId xmlns:p14="http://schemas.microsoft.com/office/powerpoint/2010/main" val="542186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6D23A-B55B-0C09-3FE1-5F3C72A4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AF1D8C-4F2E-B7E8-7F46-554E0004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D4E233-9F00-8DD2-4EDF-2C616E8964E0}"/>
              </a:ext>
            </a:extLst>
          </p:cNvPr>
          <p:cNvSpPr/>
          <p:nvPr/>
        </p:nvSpPr>
        <p:spPr>
          <a:xfrm>
            <a:off x="1747519" y="1635760"/>
            <a:ext cx="5770881" cy="29362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A560-FF19-5AED-FB6E-DC67E2AE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452" y="1746323"/>
            <a:ext cx="5382376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2FAB8-CD57-E6D5-955F-1E65F952CFA2}"/>
              </a:ext>
            </a:extLst>
          </p:cNvPr>
          <p:cNvSpPr txBox="1"/>
          <p:nvPr/>
        </p:nvSpPr>
        <p:spPr>
          <a:xfrm>
            <a:off x="7518400" y="151941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C87B-EE66-5C7E-40BA-3D870EB17ACB}"/>
              </a:ext>
            </a:extLst>
          </p:cNvPr>
          <p:cNvSpPr txBox="1"/>
          <p:nvPr/>
        </p:nvSpPr>
        <p:spPr>
          <a:xfrm>
            <a:off x="7588043" y="346260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F0335-CD73-7F48-BE0A-1F6D8D6D6E28}"/>
              </a:ext>
            </a:extLst>
          </p:cNvPr>
          <p:cNvSpPr txBox="1"/>
          <p:nvPr/>
        </p:nvSpPr>
        <p:spPr>
          <a:xfrm>
            <a:off x="739877" y="390374"/>
            <a:ext cx="684816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22. TOP 5 BEST SELLING PRODUCT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8409D-83A5-D211-4FD8-8FFAED48E5DE}"/>
              </a:ext>
            </a:extLst>
          </p:cNvPr>
          <p:cNvSpPr txBox="1"/>
          <p:nvPr/>
        </p:nvSpPr>
        <p:spPr>
          <a:xfrm>
            <a:off x="7680634" y="2016940"/>
            <a:ext cx="4511366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identify the top-performing products in terms of sales volume.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2E162-E6FB-8744-A244-21AA576592D9}"/>
              </a:ext>
            </a:extLst>
          </p:cNvPr>
          <p:cNvSpPr txBox="1"/>
          <p:nvPr/>
        </p:nvSpPr>
        <p:spPr>
          <a:xfrm>
            <a:off x="7692332" y="3957088"/>
            <a:ext cx="4499667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Pet Treats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is the top-selling item, followed by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Toilet Cleaner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Dish Soap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All top products are fast-moving essentials or health-related.</a:t>
            </a:r>
          </a:p>
        </p:txBody>
      </p:sp>
    </p:spTree>
    <p:extLst>
      <p:ext uri="{BB962C8B-B14F-4D97-AF65-F5344CB8AC3E}">
        <p14:creationId xmlns:p14="http://schemas.microsoft.com/office/powerpoint/2010/main" val="4100991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3C26-C945-2579-4C13-5DBD0AEEA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F3155-990B-2230-827A-E83AA001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1716C8-4656-EDC9-3C79-421227B2B26F}"/>
              </a:ext>
            </a:extLst>
          </p:cNvPr>
          <p:cNvSpPr/>
          <p:nvPr/>
        </p:nvSpPr>
        <p:spPr>
          <a:xfrm>
            <a:off x="1747519" y="1717040"/>
            <a:ext cx="6512561" cy="228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34F60-2BE6-A27E-BC16-B68D0C96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87" y="1802617"/>
            <a:ext cx="6239746" cy="211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E546B-6B23-1666-75C7-F8FAC1A75B1A}"/>
              </a:ext>
            </a:extLst>
          </p:cNvPr>
          <p:cNvSpPr txBox="1"/>
          <p:nvPr/>
        </p:nvSpPr>
        <p:spPr>
          <a:xfrm>
            <a:off x="8229601" y="2275857"/>
            <a:ext cx="28611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710CB-A681-08A9-B123-2C7772DE108C}"/>
              </a:ext>
            </a:extLst>
          </p:cNvPr>
          <p:cNvSpPr txBox="1"/>
          <p:nvPr/>
        </p:nvSpPr>
        <p:spPr>
          <a:xfrm>
            <a:off x="3048000" y="421035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EA24F-18FB-FB56-444A-F72F1ADEE847}"/>
              </a:ext>
            </a:extLst>
          </p:cNvPr>
          <p:cNvSpPr txBox="1"/>
          <p:nvPr/>
        </p:nvSpPr>
        <p:spPr>
          <a:xfrm>
            <a:off x="816077" y="427163"/>
            <a:ext cx="7541341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>
                <a:latin typeface="Verdana" panose="020B0604030504040204" pitchFamily="34" charset="0"/>
                <a:ea typeface="Verdana" panose="020B0604030504040204" pitchFamily="34" charset="0"/>
              </a:rPr>
              <a:t>23. MONTHLY ORDER VOLUME BY CATEGORY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E0B1E-D199-094F-E313-032AE10066BF}"/>
              </a:ext>
            </a:extLst>
          </p:cNvPr>
          <p:cNvSpPr txBox="1"/>
          <p:nvPr/>
        </p:nvSpPr>
        <p:spPr>
          <a:xfrm>
            <a:off x="8524567" y="2721702"/>
            <a:ext cx="3667433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observe order volume trends across different categories and months.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74628-D0F6-63D0-8DAE-F1574210A84E}"/>
              </a:ext>
            </a:extLst>
          </p:cNvPr>
          <p:cNvSpPr txBox="1"/>
          <p:nvPr/>
        </p:nvSpPr>
        <p:spPr>
          <a:xfrm>
            <a:off x="3446206" y="4668280"/>
            <a:ext cx="8136194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Highest order volume observed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May and June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 volume is lowest during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February and December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suggesting seasonal dips.</a:t>
            </a:r>
          </a:p>
        </p:txBody>
      </p:sp>
    </p:spTree>
    <p:extLst>
      <p:ext uri="{BB962C8B-B14F-4D97-AF65-F5344CB8AC3E}">
        <p14:creationId xmlns:p14="http://schemas.microsoft.com/office/powerpoint/2010/main" val="2158019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11C76-C469-0390-6F4E-961118DDE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54F5C-8A33-AA16-2A39-F8F00744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BD63BA-AC01-053D-5DB6-A0BC9E9C47C6}"/>
              </a:ext>
            </a:extLst>
          </p:cNvPr>
          <p:cNvSpPr/>
          <p:nvPr/>
        </p:nvSpPr>
        <p:spPr>
          <a:xfrm>
            <a:off x="1257546" y="1635760"/>
            <a:ext cx="6400800" cy="26212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72523-6CBD-3074-20F4-6763FBFA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33" y="1741636"/>
            <a:ext cx="612543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3BCAC-217B-0903-1D06-982C52594E19}"/>
              </a:ext>
            </a:extLst>
          </p:cNvPr>
          <p:cNvSpPr txBox="1"/>
          <p:nvPr/>
        </p:nvSpPr>
        <p:spPr>
          <a:xfrm>
            <a:off x="7766533" y="2087659"/>
            <a:ext cx="385519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64B4E-2B7B-6638-BBCA-C87666451319}"/>
              </a:ext>
            </a:extLst>
          </p:cNvPr>
          <p:cNvSpPr txBox="1"/>
          <p:nvPr/>
        </p:nvSpPr>
        <p:spPr>
          <a:xfrm>
            <a:off x="3362632" y="454465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C06D5-76EF-0227-8B47-47B6E0D14D41}"/>
              </a:ext>
            </a:extLst>
          </p:cNvPr>
          <p:cNvSpPr txBox="1"/>
          <p:nvPr/>
        </p:nvSpPr>
        <p:spPr>
          <a:xfrm>
            <a:off x="707923" y="290921"/>
            <a:ext cx="613532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24. FORECASTED STOCK RECEIVED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08129-6EFF-93A2-3C27-C8E7A1BA1271}"/>
              </a:ext>
            </a:extLst>
          </p:cNvPr>
          <p:cNvSpPr txBox="1"/>
          <p:nvPr/>
        </p:nvSpPr>
        <p:spPr>
          <a:xfrm>
            <a:off x="8107732" y="2524914"/>
            <a:ext cx="4084268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monitor the forecasted stock arrival pattern over time.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99273-403C-E902-C623-33E7A8B6207C}"/>
              </a:ext>
            </a:extLst>
          </p:cNvPr>
          <p:cNvSpPr txBox="1"/>
          <p:nvPr/>
        </p:nvSpPr>
        <p:spPr>
          <a:xfrm>
            <a:off x="3854244" y="4969998"/>
            <a:ext cx="7767483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Stock spikes occur periodically, showing planned bulk inflows.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Trend remains consistent till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October 2024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helping in inventory planning.</a:t>
            </a:r>
          </a:p>
        </p:txBody>
      </p:sp>
    </p:spTree>
    <p:extLst>
      <p:ext uri="{BB962C8B-B14F-4D97-AF65-F5344CB8AC3E}">
        <p14:creationId xmlns:p14="http://schemas.microsoft.com/office/powerpoint/2010/main" val="121205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61992-53FF-3C40-DB8C-560A122A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E6F85-A9A2-C0D9-012A-9202EB6C3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3C5325-EA38-3574-1F2F-D599E65F1141}"/>
              </a:ext>
            </a:extLst>
          </p:cNvPr>
          <p:cNvSpPr/>
          <p:nvPr/>
        </p:nvSpPr>
        <p:spPr>
          <a:xfrm>
            <a:off x="1778001" y="1635760"/>
            <a:ext cx="861568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2DEDD-0E5D-58F6-E497-6580DE63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25" y="1757680"/>
            <a:ext cx="8374749" cy="1747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F33D1-A18C-54D1-B1E5-73CC7AD2566C}"/>
              </a:ext>
            </a:extLst>
          </p:cNvPr>
          <p:cNvSpPr txBox="1"/>
          <p:nvPr/>
        </p:nvSpPr>
        <p:spPr>
          <a:xfrm>
            <a:off x="2399071" y="370797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87A1E-9D6D-5866-6DC7-53D04438AE58}"/>
              </a:ext>
            </a:extLst>
          </p:cNvPr>
          <p:cNvSpPr txBox="1"/>
          <p:nvPr/>
        </p:nvSpPr>
        <p:spPr>
          <a:xfrm>
            <a:off x="2399071" y="491365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5FF8B-99C0-FD1C-0704-3F76E2261B9F}"/>
              </a:ext>
            </a:extLst>
          </p:cNvPr>
          <p:cNvSpPr txBox="1"/>
          <p:nvPr/>
        </p:nvSpPr>
        <p:spPr>
          <a:xfrm>
            <a:off x="816077" y="448548"/>
            <a:ext cx="8809703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25. TOTAL ORDERS BY AREA AND CUSTOMER SEGMENT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9AD9C-5F87-C59A-E6C2-3836CA83DF21}"/>
              </a:ext>
            </a:extLst>
          </p:cNvPr>
          <p:cNvSpPr txBox="1"/>
          <p:nvPr/>
        </p:nvSpPr>
        <p:spPr>
          <a:xfrm>
            <a:off x="2821858" y="4033018"/>
            <a:ext cx="617465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geographical spread and customer segment distribution.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EA827-BFC8-C0BB-B979-689ACCDE8874}"/>
              </a:ext>
            </a:extLst>
          </p:cNvPr>
          <p:cNvSpPr txBox="1"/>
          <p:nvPr/>
        </p:nvSpPr>
        <p:spPr>
          <a:xfrm>
            <a:off x="2821857" y="5340317"/>
            <a:ext cx="8032955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Orders are heavily concentrated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Majority of orders come from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customers.</a:t>
            </a:r>
          </a:p>
        </p:txBody>
      </p:sp>
    </p:spTree>
    <p:extLst>
      <p:ext uri="{BB962C8B-B14F-4D97-AF65-F5344CB8AC3E}">
        <p14:creationId xmlns:p14="http://schemas.microsoft.com/office/powerpoint/2010/main" val="988257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AA415-7D58-79DF-62AA-C2545F918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9D466F-F60E-D3E8-28CB-E2AA920DA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2A9499-A0D1-8DCE-9DE2-FF52CF49969C}"/>
              </a:ext>
            </a:extLst>
          </p:cNvPr>
          <p:cNvSpPr/>
          <p:nvPr/>
        </p:nvSpPr>
        <p:spPr>
          <a:xfrm>
            <a:off x="1747520" y="964869"/>
            <a:ext cx="79756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04F96-5E25-D5C2-200B-99062894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076706"/>
            <a:ext cx="7667703" cy="2240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A83CB-A663-86E0-7331-72F2A794FD8F}"/>
              </a:ext>
            </a:extLst>
          </p:cNvPr>
          <p:cNvSpPr txBox="1"/>
          <p:nvPr/>
        </p:nvSpPr>
        <p:spPr>
          <a:xfrm>
            <a:off x="2212257" y="3515106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256B1-1021-97C6-939D-02899EC68346}"/>
              </a:ext>
            </a:extLst>
          </p:cNvPr>
          <p:cNvSpPr txBox="1"/>
          <p:nvPr/>
        </p:nvSpPr>
        <p:spPr>
          <a:xfrm>
            <a:off x="2212257" y="500188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D8DD1-56FF-70C1-3FA1-BCA988D710BA}"/>
              </a:ext>
            </a:extLst>
          </p:cNvPr>
          <p:cNvSpPr txBox="1"/>
          <p:nvPr/>
        </p:nvSpPr>
        <p:spPr>
          <a:xfrm>
            <a:off x="2666762" y="5371219"/>
            <a:ext cx="952523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Total revenue is ₹49.72 L; Vitamins, Pet Treats, and Cough Syrup are top contributors.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Sundaram Inc and Gole-Doshi lead within the Pharmacy category.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D9424-A542-30FA-1E53-F48573303A93}"/>
              </a:ext>
            </a:extLst>
          </p:cNvPr>
          <p:cNvSpPr txBox="1"/>
          <p:nvPr/>
        </p:nvSpPr>
        <p:spPr>
          <a:xfrm>
            <a:off x="2753033" y="4020929"/>
            <a:ext cx="6174658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explore sales distribution across categories, products, and brands.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FA861-95C1-C85F-8D42-8164FC853CDE}"/>
              </a:ext>
            </a:extLst>
          </p:cNvPr>
          <p:cNvSpPr txBox="1"/>
          <p:nvPr/>
        </p:nvSpPr>
        <p:spPr>
          <a:xfrm>
            <a:off x="521109" y="286707"/>
            <a:ext cx="7975599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26. DECOMPOSITION TREE FOR SALES INSIGHTS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F7660-CF82-5E51-3372-6B319479E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2950A-5024-7A0A-ACCD-1C027E2D4D48}"/>
              </a:ext>
            </a:extLst>
          </p:cNvPr>
          <p:cNvSpPr txBox="1"/>
          <p:nvPr/>
        </p:nvSpPr>
        <p:spPr>
          <a:xfrm>
            <a:off x="1907458" y="2642786"/>
            <a:ext cx="8917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I am sincerely thankful to my mentor, </a:t>
            </a:r>
            <a:r>
              <a:rPr lang="en-US" sz="2000" b="1" dirty="0">
                <a:latin typeface="Bahnschrift SemiLight" panose="020B0502040204020203" pitchFamily="34" charset="0"/>
              </a:rPr>
              <a:t>Mr. Satyaki Das</a:t>
            </a:r>
            <a:r>
              <a:rPr lang="en-US" sz="2000" dirty="0">
                <a:latin typeface="Bahnschrift SemiLight" panose="020B0502040204020203" pitchFamily="34" charset="0"/>
              </a:rPr>
              <a:t>, for his unwavering support, insightful guidance, and constant encouragement throughout the course of this project. I also extend my heartfelt gratitude to </a:t>
            </a:r>
            <a:r>
              <a:rPr lang="en-US" sz="2000" b="1" dirty="0">
                <a:latin typeface="Bahnschrift SemiLight" panose="020B0502040204020203" pitchFamily="34" charset="0"/>
              </a:rPr>
              <a:t>Classroom Tech</a:t>
            </a:r>
            <a:r>
              <a:rPr lang="en-US" sz="2000" dirty="0">
                <a:latin typeface="Bahnschrift SemiLight" panose="020B0502040204020203" pitchFamily="34" charset="0"/>
              </a:rPr>
              <a:t> for offering the platform, resources, and assistance that played a vital role in bringing this project to completion.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8465F-1299-764F-1990-45C3246A23F5}"/>
              </a:ext>
            </a:extLst>
          </p:cNvPr>
          <p:cNvSpPr txBox="1"/>
          <p:nvPr/>
        </p:nvSpPr>
        <p:spPr>
          <a:xfrm>
            <a:off x="3165987" y="1816199"/>
            <a:ext cx="61746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u="sng" dirty="0">
                <a:latin typeface="Arial Black" panose="020B0A04020102020204" pitchFamily="34" charset="0"/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672639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29CEF-9780-7527-9669-F3926888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9D68F5-EFAB-B269-6F31-CC00E9C52E45}"/>
              </a:ext>
            </a:extLst>
          </p:cNvPr>
          <p:cNvSpPr/>
          <p:nvPr/>
        </p:nvSpPr>
        <p:spPr>
          <a:xfrm>
            <a:off x="1406013" y="1376516"/>
            <a:ext cx="2615381" cy="1120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C1ED5-9E7F-9F36-D113-FBC80C3B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65" y="1456199"/>
            <a:ext cx="2462277" cy="9516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76902C-3604-3D13-5BE8-1CA00314DEE0}"/>
              </a:ext>
            </a:extLst>
          </p:cNvPr>
          <p:cNvSpPr/>
          <p:nvPr/>
        </p:nvSpPr>
        <p:spPr>
          <a:xfrm>
            <a:off x="1512061" y="2567245"/>
            <a:ext cx="2312687" cy="3736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667464-2B62-0349-8F51-132657B1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26" y="2645901"/>
            <a:ext cx="2206356" cy="3587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DA7968-AF42-955C-B1EE-CEDAA1641456}"/>
              </a:ext>
            </a:extLst>
          </p:cNvPr>
          <p:cNvSpPr txBox="1"/>
          <p:nvPr/>
        </p:nvSpPr>
        <p:spPr>
          <a:xfrm>
            <a:off x="4574033" y="1986391"/>
            <a:ext cx="5708612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allow users to filter visuals based on delivery performance.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3224F-2848-6C9B-C6F2-DC05FE9F371E}"/>
              </a:ext>
            </a:extLst>
          </p:cNvPr>
          <p:cNvSpPr txBox="1"/>
          <p:nvPr/>
        </p:nvSpPr>
        <p:spPr>
          <a:xfrm>
            <a:off x="4611465" y="3446481"/>
            <a:ext cx="6174658" cy="1890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Enables focused analysis of orders that are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 Time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Slightly Delayed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Significantly Delayed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Helps identify patterns or issues specific to each delivery category.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18FEE-F642-6C48-AC03-2C1373602A8E}"/>
              </a:ext>
            </a:extLst>
          </p:cNvPr>
          <p:cNvSpPr txBox="1"/>
          <p:nvPr/>
        </p:nvSpPr>
        <p:spPr>
          <a:xfrm>
            <a:off x="4186645" y="142506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AA22E-9BC5-AA43-3719-510FCB588DA1}"/>
              </a:ext>
            </a:extLst>
          </p:cNvPr>
          <p:cNvSpPr txBox="1"/>
          <p:nvPr/>
        </p:nvSpPr>
        <p:spPr>
          <a:xfrm>
            <a:off x="4186645" y="328175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11152-C64B-84F1-FF62-E244B1849442}"/>
              </a:ext>
            </a:extLst>
          </p:cNvPr>
          <p:cNvSpPr txBox="1"/>
          <p:nvPr/>
        </p:nvSpPr>
        <p:spPr>
          <a:xfrm>
            <a:off x="723582" y="324655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27. DELIVERY STATUS FILTER</a:t>
            </a:r>
          </a:p>
        </p:txBody>
      </p:sp>
    </p:spTree>
    <p:extLst>
      <p:ext uri="{BB962C8B-B14F-4D97-AF65-F5344CB8AC3E}">
        <p14:creationId xmlns:p14="http://schemas.microsoft.com/office/powerpoint/2010/main" val="349233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6571-ECC9-7F12-7DA8-497E748A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DAC0A-FE9A-3577-0624-96DDB391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CC311D-CDB8-2421-C08E-D6F6E91B423C}"/>
              </a:ext>
            </a:extLst>
          </p:cNvPr>
          <p:cNvSpPr/>
          <p:nvPr/>
        </p:nvSpPr>
        <p:spPr>
          <a:xfrm>
            <a:off x="1747519" y="1635760"/>
            <a:ext cx="6024881" cy="3677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61247-E9C4-E050-AD38-7BC099B5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032" y="1735603"/>
            <a:ext cx="5563376" cy="3486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D8830-717A-2D11-4E33-16F2DD22E22C}"/>
              </a:ext>
            </a:extLst>
          </p:cNvPr>
          <p:cNvSpPr txBox="1"/>
          <p:nvPr/>
        </p:nvSpPr>
        <p:spPr>
          <a:xfrm>
            <a:off x="7772400" y="175589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311FF-DA36-08B3-45E0-19A4069567C0}"/>
              </a:ext>
            </a:extLst>
          </p:cNvPr>
          <p:cNvSpPr txBox="1"/>
          <p:nvPr/>
        </p:nvSpPr>
        <p:spPr>
          <a:xfrm>
            <a:off x="7772400" y="3696638"/>
            <a:ext cx="4419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CF2BE-E8C6-94AE-4D90-EE0AB94A0EF7}"/>
              </a:ext>
            </a:extLst>
          </p:cNvPr>
          <p:cNvSpPr txBox="1"/>
          <p:nvPr/>
        </p:nvSpPr>
        <p:spPr>
          <a:xfrm>
            <a:off x="636638" y="448548"/>
            <a:ext cx="8359877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28. ORDER QUANTITY BY PRODUCT CATEGORY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BE6E5-0655-DCF0-873D-DE82EA6877A5}"/>
              </a:ext>
            </a:extLst>
          </p:cNvPr>
          <p:cNvSpPr txBox="1"/>
          <p:nvPr/>
        </p:nvSpPr>
        <p:spPr>
          <a:xfrm>
            <a:off x="7983794" y="2243213"/>
            <a:ext cx="4208206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the quantity of different products ordered across categories.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824E2-4A4C-BAB0-0891-2A793D03BC77}"/>
              </a:ext>
            </a:extLst>
          </p:cNvPr>
          <p:cNvSpPr txBox="1"/>
          <p:nvPr/>
        </p:nvSpPr>
        <p:spPr>
          <a:xfrm>
            <a:off x="7983794" y="4046301"/>
            <a:ext cx="3571567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Baby Wipes and Baby Food in Baby Care show high order volumes.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Bread in Dairy &amp; Breakfast and Bananas in Fruits &amp; Vegetables also have notable quantities.</a:t>
            </a:r>
          </a:p>
        </p:txBody>
      </p:sp>
    </p:spTree>
    <p:extLst>
      <p:ext uri="{BB962C8B-B14F-4D97-AF65-F5344CB8AC3E}">
        <p14:creationId xmlns:p14="http://schemas.microsoft.com/office/powerpoint/2010/main" val="263765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11CB4-3061-E873-94B3-740C7E85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A0B18-F81D-AA19-870C-3E6B57EE7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A699DF-0523-60F5-0A61-58FD007640C2}"/>
              </a:ext>
            </a:extLst>
          </p:cNvPr>
          <p:cNvSpPr/>
          <p:nvPr/>
        </p:nvSpPr>
        <p:spPr>
          <a:xfrm>
            <a:off x="1628296" y="1747519"/>
            <a:ext cx="6338224" cy="3386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824A-3418-3D71-9CB8-051D52ED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36" y="1747519"/>
            <a:ext cx="6235544" cy="333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92027-17A7-D078-4539-FB7CDB4F5564}"/>
              </a:ext>
            </a:extLst>
          </p:cNvPr>
          <p:cNvSpPr txBox="1"/>
          <p:nvPr/>
        </p:nvSpPr>
        <p:spPr>
          <a:xfrm>
            <a:off x="8076853" y="162910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0ECE9-26F2-FC98-191D-BE24994AB52A}"/>
              </a:ext>
            </a:extLst>
          </p:cNvPr>
          <p:cNvSpPr txBox="1"/>
          <p:nvPr/>
        </p:nvSpPr>
        <p:spPr>
          <a:xfrm>
            <a:off x="8076853" y="327722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2BF50-6A02-58DB-2C5F-C3906EC6CBFD}"/>
              </a:ext>
            </a:extLst>
          </p:cNvPr>
          <p:cNvSpPr txBox="1"/>
          <p:nvPr/>
        </p:nvSpPr>
        <p:spPr>
          <a:xfrm>
            <a:off x="629264" y="319762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29. ORDER FREQUENCY BY PINCODE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12D85-779D-A945-AA1E-374994388E23}"/>
              </a:ext>
            </a:extLst>
          </p:cNvPr>
          <p:cNvSpPr txBox="1"/>
          <p:nvPr/>
        </p:nvSpPr>
        <p:spPr>
          <a:xfrm>
            <a:off x="8281221" y="2020996"/>
            <a:ext cx="3910780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visualize geographic distribution of order frequency.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5F9E5-D5F5-2889-A790-B160F63CD68A}"/>
              </a:ext>
            </a:extLst>
          </p:cNvPr>
          <p:cNvSpPr txBox="1"/>
          <p:nvPr/>
        </p:nvSpPr>
        <p:spPr>
          <a:xfrm>
            <a:off x="8281221" y="3716742"/>
            <a:ext cx="3910779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 order concentrations are observed in India, Southeast Asia, and parts of North America.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Dense green-yellow clusters show consistent activity in urban regions.</a:t>
            </a:r>
          </a:p>
        </p:txBody>
      </p:sp>
    </p:spTree>
    <p:extLst>
      <p:ext uri="{BB962C8B-B14F-4D97-AF65-F5344CB8AC3E}">
        <p14:creationId xmlns:p14="http://schemas.microsoft.com/office/powerpoint/2010/main" val="931393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0F7A1-142A-FA5A-E535-0903022C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22FB3-8804-7F2F-5814-0C9C69FA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DE8E2E-EDAF-1629-2C4E-99AA5BC8704B}"/>
              </a:ext>
            </a:extLst>
          </p:cNvPr>
          <p:cNvSpPr/>
          <p:nvPr/>
        </p:nvSpPr>
        <p:spPr>
          <a:xfrm>
            <a:off x="1503681" y="1635760"/>
            <a:ext cx="5577839" cy="23571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8642-4CC3-B589-7552-11D94503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99" y="1775950"/>
            <a:ext cx="5239481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253A-BA64-C316-E2CF-01B2711844D0}"/>
              </a:ext>
            </a:extLst>
          </p:cNvPr>
          <p:cNvSpPr txBox="1"/>
          <p:nvPr/>
        </p:nvSpPr>
        <p:spPr>
          <a:xfrm>
            <a:off x="7265938" y="186536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52B11-015D-435B-389D-B3695EE143B0}"/>
              </a:ext>
            </a:extLst>
          </p:cNvPr>
          <p:cNvSpPr txBox="1"/>
          <p:nvPr/>
        </p:nvSpPr>
        <p:spPr>
          <a:xfrm>
            <a:off x="7265938" y="353031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4052A-D8A3-391A-F8DF-8B16C361C840}"/>
              </a:ext>
            </a:extLst>
          </p:cNvPr>
          <p:cNvSpPr txBox="1"/>
          <p:nvPr/>
        </p:nvSpPr>
        <p:spPr>
          <a:xfrm>
            <a:off x="616974" y="263882"/>
            <a:ext cx="672034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30. REAL-TIME DELIVERY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61BF-9D88-6620-C5F8-28716677217A}"/>
              </a:ext>
            </a:extLst>
          </p:cNvPr>
          <p:cNvSpPr txBox="1"/>
          <p:nvPr/>
        </p:nvSpPr>
        <p:spPr>
          <a:xfrm>
            <a:off x="7538884" y="2351388"/>
            <a:ext cx="3719052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track current delivery status of orders.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9119A-5636-7422-46E7-DD8117237BD9}"/>
              </a:ext>
            </a:extLst>
          </p:cNvPr>
          <p:cNvSpPr txBox="1"/>
          <p:nvPr/>
        </p:nvSpPr>
        <p:spPr>
          <a:xfrm>
            <a:off x="7538884" y="3899646"/>
            <a:ext cx="4103428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69.4% of deliveries are on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20.74% are slightly delayed, while 9.86% are significantly delayed, indicating room for logistics improvement.</a:t>
            </a:r>
          </a:p>
        </p:txBody>
      </p:sp>
    </p:spTree>
    <p:extLst>
      <p:ext uri="{BB962C8B-B14F-4D97-AF65-F5344CB8AC3E}">
        <p14:creationId xmlns:p14="http://schemas.microsoft.com/office/powerpoint/2010/main" val="4263493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73C06-C956-05F5-1B3E-3D111045B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74B68-53B9-A5FF-DACF-1F5EF41C0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3995FD-84C6-1EA8-CD62-33ABA79AB3CD}"/>
              </a:ext>
            </a:extLst>
          </p:cNvPr>
          <p:cNvSpPr/>
          <p:nvPr/>
        </p:nvSpPr>
        <p:spPr>
          <a:xfrm>
            <a:off x="1503681" y="1635760"/>
            <a:ext cx="5659119" cy="2407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2D876-BFB0-7A9C-243E-70E51A99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33" y="1734349"/>
            <a:ext cx="5306165" cy="220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87419-4EE6-2421-BD9A-30A778CCC754}"/>
              </a:ext>
            </a:extLst>
          </p:cNvPr>
          <p:cNvSpPr txBox="1"/>
          <p:nvPr/>
        </p:nvSpPr>
        <p:spPr>
          <a:xfrm>
            <a:off x="639097" y="448548"/>
            <a:ext cx="79248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31. CAMPAIGN FLOW: IMPRESSIONS TO REVENUE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E7A4C-D8CF-6936-2885-DA2C56BB5000}"/>
              </a:ext>
            </a:extLst>
          </p:cNvPr>
          <p:cNvSpPr txBox="1"/>
          <p:nvPr/>
        </p:nvSpPr>
        <p:spPr>
          <a:xfrm>
            <a:off x="7474178" y="2206847"/>
            <a:ext cx="4717822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marketing effectiveness from impressions to conversions.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D6601-8645-B764-61B9-5E4D31F9C261}"/>
              </a:ext>
            </a:extLst>
          </p:cNvPr>
          <p:cNvSpPr txBox="1"/>
          <p:nvPr/>
        </p:nvSpPr>
        <p:spPr>
          <a:xfrm>
            <a:off x="7474179" y="3788169"/>
            <a:ext cx="4639164" cy="162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Strong conversion from impressions (29.49M) to revenue (32.19M).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Conversion drop-off is visible from clicks (2.97M) to final conversions (0.30M).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2D6C9-EEC9-AC44-7264-03422494801D}"/>
              </a:ext>
            </a:extLst>
          </p:cNvPr>
          <p:cNvSpPr txBox="1"/>
          <p:nvPr/>
        </p:nvSpPr>
        <p:spPr>
          <a:xfrm>
            <a:off x="7306152" y="179173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5A4D3-4C77-591B-24AF-50FEA2FFA092}"/>
              </a:ext>
            </a:extLst>
          </p:cNvPr>
          <p:cNvSpPr txBox="1"/>
          <p:nvPr/>
        </p:nvSpPr>
        <p:spPr>
          <a:xfrm>
            <a:off x="7306152" y="336193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769646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C8111-6E3A-2951-D9A1-220CC655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1A0571-2177-1A2D-5A1A-88D4B3C8E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25A4FA-51A5-2A97-8E43-FF764DB631C0}"/>
              </a:ext>
            </a:extLst>
          </p:cNvPr>
          <p:cNvSpPr/>
          <p:nvPr/>
        </p:nvSpPr>
        <p:spPr>
          <a:xfrm>
            <a:off x="1463041" y="1635760"/>
            <a:ext cx="5841999" cy="255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F5529-2D32-4304-4A1C-48C3CEEC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73" y="1734338"/>
            <a:ext cx="5439534" cy="235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02DB8-FF6E-6420-7F8E-A8C9692021D8}"/>
              </a:ext>
            </a:extLst>
          </p:cNvPr>
          <p:cNvSpPr txBox="1"/>
          <p:nvPr/>
        </p:nvSpPr>
        <p:spPr>
          <a:xfrm>
            <a:off x="452284" y="263882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32. ORDER TRENDS OVER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01250-A508-6E4F-9EDD-F09D53CBA0FC}"/>
              </a:ext>
            </a:extLst>
          </p:cNvPr>
          <p:cNvSpPr txBox="1"/>
          <p:nvPr/>
        </p:nvSpPr>
        <p:spPr>
          <a:xfrm>
            <a:off x="7506272" y="2018338"/>
            <a:ext cx="4026474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monitor order patterns across customer segments over time.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78337-4BD9-4AEA-063F-FCDB07D7CC22}"/>
              </a:ext>
            </a:extLst>
          </p:cNvPr>
          <p:cNvSpPr txBox="1"/>
          <p:nvPr/>
        </p:nvSpPr>
        <p:spPr>
          <a:xfrm>
            <a:off x="7437939" y="3536988"/>
            <a:ext cx="4621161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Premium and New users show spikes at different intervals.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Regular and Inactive segments show steady but lower engagement.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6666E-A783-F771-C7AB-7FF38B7555BF}"/>
              </a:ext>
            </a:extLst>
          </p:cNvPr>
          <p:cNvSpPr txBox="1"/>
          <p:nvPr/>
        </p:nvSpPr>
        <p:spPr>
          <a:xfrm>
            <a:off x="7305039" y="152227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89393-845B-4746-F621-C61A411FEDC2}"/>
              </a:ext>
            </a:extLst>
          </p:cNvPr>
          <p:cNvSpPr txBox="1"/>
          <p:nvPr/>
        </p:nvSpPr>
        <p:spPr>
          <a:xfrm>
            <a:off x="7305039" y="3099099"/>
            <a:ext cx="391323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743928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466B-A5DD-EB54-B297-56BDFF30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A9E55-EC06-92E4-9B23-A2AE02B5A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5B571A-F2FC-49E3-D493-323D79F54637}"/>
              </a:ext>
            </a:extLst>
          </p:cNvPr>
          <p:cNvSpPr/>
          <p:nvPr/>
        </p:nvSpPr>
        <p:spPr>
          <a:xfrm>
            <a:off x="1402081" y="1635760"/>
            <a:ext cx="6553199" cy="24282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1B1CC-A3E2-FAA5-9CD5-F4D3CF1F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33" y="1754352"/>
            <a:ext cx="6220693" cy="2191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7C4AA-1154-0ED5-048B-7333DD3E93B9}"/>
              </a:ext>
            </a:extLst>
          </p:cNvPr>
          <p:cNvSpPr txBox="1"/>
          <p:nvPr/>
        </p:nvSpPr>
        <p:spPr>
          <a:xfrm>
            <a:off x="855407" y="375773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33. STORE-WISE ORDER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1D63A-50A6-37CF-2D6B-5F5AD5C0BA53}"/>
              </a:ext>
            </a:extLst>
          </p:cNvPr>
          <p:cNvSpPr txBox="1"/>
          <p:nvPr/>
        </p:nvSpPr>
        <p:spPr>
          <a:xfrm>
            <a:off x="8264503" y="2115734"/>
            <a:ext cx="3618271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compare on-time vs. delayed deliveries by month.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200CA-800C-2A04-528D-E3CC4FF1EBDA}"/>
              </a:ext>
            </a:extLst>
          </p:cNvPr>
          <p:cNvSpPr txBox="1"/>
          <p:nvPr/>
        </p:nvSpPr>
        <p:spPr>
          <a:xfrm>
            <a:off x="8210021" y="3784067"/>
            <a:ext cx="3981979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Orders peak mid-year with a consistent share of delays.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On-time deliveries dominate, but delayed orders persist throughout.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D487B-6660-F91F-6AB0-E6276A0686DF}"/>
              </a:ext>
            </a:extLst>
          </p:cNvPr>
          <p:cNvSpPr txBox="1"/>
          <p:nvPr/>
        </p:nvSpPr>
        <p:spPr>
          <a:xfrm>
            <a:off x="7955278" y="1712055"/>
            <a:ext cx="423672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BA354-817B-33CE-F04F-E9442174F783}"/>
              </a:ext>
            </a:extLst>
          </p:cNvPr>
          <p:cNvSpPr txBox="1"/>
          <p:nvPr/>
        </p:nvSpPr>
        <p:spPr>
          <a:xfrm>
            <a:off x="7955278" y="324433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73786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57798-CE97-9430-BB4E-17073DBCE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C5737-6FAD-F461-F23A-F60E6994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C4245A-CF33-9B4D-78A6-1BB20511A632}"/>
              </a:ext>
            </a:extLst>
          </p:cNvPr>
          <p:cNvSpPr/>
          <p:nvPr/>
        </p:nvSpPr>
        <p:spPr>
          <a:xfrm>
            <a:off x="650241" y="1351279"/>
            <a:ext cx="5923280" cy="48666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1E2EA-BD22-1636-EB15-6DB7E63A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10" y="1622715"/>
            <a:ext cx="5518341" cy="4341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1A334-86ED-8430-675D-0CE57788C061}"/>
              </a:ext>
            </a:extLst>
          </p:cNvPr>
          <p:cNvSpPr txBox="1"/>
          <p:nvPr/>
        </p:nvSpPr>
        <p:spPr>
          <a:xfrm>
            <a:off x="563880" y="306308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34. RATED PRODUCT BY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FACD-DF77-0F20-1C58-9455B8F90FEE}"/>
              </a:ext>
            </a:extLst>
          </p:cNvPr>
          <p:cNvSpPr txBox="1"/>
          <p:nvPr/>
        </p:nvSpPr>
        <p:spPr>
          <a:xfrm>
            <a:off x="6895109" y="2385050"/>
            <a:ext cx="4444181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display customer satisfaction by product category.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3600F-1D12-27C3-9BE6-A6EBC2E588EF}"/>
              </a:ext>
            </a:extLst>
          </p:cNvPr>
          <p:cNvSpPr txBox="1"/>
          <p:nvPr/>
        </p:nvSpPr>
        <p:spPr>
          <a:xfrm>
            <a:off x="6887972" y="4025915"/>
            <a:ext cx="5304027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Baby Care products show a wide spread of ratings from 1 to 4 stars.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Most ratings cluster around 2 and 3 stars, indicating mixed experiences.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1DE88-FBB3-CFCF-98E1-C8E11DC66229}"/>
              </a:ext>
            </a:extLst>
          </p:cNvPr>
          <p:cNvSpPr txBox="1"/>
          <p:nvPr/>
        </p:nvSpPr>
        <p:spPr>
          <a:xfrm>
            <a:off x="6659880" y="197884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34E17-6ADB-522E-E4DE-B520A2F3C9A1}"/>
              </a:ext>
            </a:extLst>
          </p:cNvPr>
          <p:cNvSpPr txBox="1"/>
          <p:nvPr/>
        </p:nvSpPr>
        <p:spPr>
          <a:xfrm>
            <a:off x="6659880" y="346672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56036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E4FA4-F177-E8D6-30BD-BA13DB7FE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A2D62-0559-9FA6-3129-5472E3E5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7E6E-54C5-1CBF-561A-6D12AF371020}"/>
              </a:ext>
            </a:extLst>
          </p:cNvPr>
          <p:cNvSpPr txBox="1"/>
          <p:nvPr/>
        </p:nvSpPr>
        <p:spPr>
          <a:xfrm>
            <a:off x="481780" y="129966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Findings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CF65B-211F-5B9F-8098-6C238EEAEF47}"/>
              </a:ext>
            </a:extLst>
          </p:cNvPr>
          <p:cNvSpPr txBox="1"/>
          <p:nvPr/>
        </p:nvSpPr>
        <p:spPr>
          <a:xfrm>
            <a:off x="648929" y="675430"/>
            <a:ext cx="113267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1️⃣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Robust Financial Health &amp; Customer Base: </a:t>
            </a:r>
          </a:p>
          <a:p>
            <a:pPr lvl="3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demonstrates strong financial performance with substantial total revenue and customer lifetime value. The customer base is well-segmented, with a healthy mix of regular, premium, and new customers.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Seasonal Order Trends &amp; Geographic Hotspots: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Order volumes exhibit clear seasonal peaks (e.g., May, September), and demand is concentrated in specific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pincodes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within Asia. This highlights opportunities for optimized logistics and targeted marketing.</a:t>
            </a:r>
          </a:p>
          <a:p>
            <a:pPr lvl="3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3️⃣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Top-Selling Products &amp; Categories: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"Pet Treats" and household essentials like "Toilet Cleaner" are top-selling products by quantity, while "Dairy &amp; Breakfast" is the leading revenue-generating category. This guides inventory and promotional strategies.</a:t>
            </a:r>
          </a:p>
          <a:p>
            <a:pPr lvl="3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4️⃣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Effective Marketing Campaigns &amp; Conversion Opportunities: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"App Push Notifications" and "Category Promotions" show exceptionally high ROAS, indicating successful campaign strategies. However, the overall campaign conversion rate (0.9%) suggests room for optimizing the post-click user journey.</a:t>
            </a:r>
          </a:p>
          <a:p>
            <a:pPr lvl="3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5️⃣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Inventory Management &amp; Quality Control Needs: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current stock levels are healthy, high damaged stock percentages for certain perishable items (e.g., Bananas, Bread) point to a critical need for improved handling and storage protocols to reduce waste.</a:t>
            </a:r>
          </a:p>
        </p:txBody>
      </p:sp>
    </p:spTree>
    <p:extLst>
      <p:ext uri="{BB962C8B-B14F-4D97-AF65-F5344CB8AC3E}">
        <p14:creationId xmlns:p14="http://schemas.microsoft.com/office/powerpoint/2010/main" val="3806028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47CB3-2134-6DE1-BA42-C16ACE81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D1ABF-E8A6-37CD-A220-5BFBF94F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D9600-AA42-DA55-8617-62750D24F408}"/>
              </a:ext>
            </a:extLst>
          </p:cNvPr>
          <p:cNvSpPr txBox="1"/>
          <p:nvPr/>
        </p:nvSpPr>
        <p:spPr>
          <a:xfrm>
            <a:off x="240892" y="174904"/>
            <a:ext cx="6174658" cy="430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Conclusion: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9E63E-4121-21A0-4E87-B8F731D4151B}"/>
              </a:ext>
            </a:extLst>
          </p:cNvPr>
          <p:cNvSpPr txBox="1"/>
          <p:nvPr/>
        </p:nvSpPr>
        <p:spPr>
          <a:xfrm>
            <a:off x="2900517" y="755524"/>
            <a:ext cx="929148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This project provided invaluable experience in end-to-end data analysis using Power BI, from data cleaning and transformation to creating insightful visualizations and deriving actionable business intelligence. It deepened my understanding of e-commerce operations, customer behavior, and the critical role of data in strategic decision-making.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37A4E-DCB7-A734-4454-0B0D508DA4ED}"/>
              </a:ext>
            </a:extLst>
          </p:cNvPr>
          <p:cNvSpPr txBox="1"/>
          <p:nvPr/>
        </p:nvSpPr>
        <p:spPr>
          <a:xfrm>
            <a:off x="240892" y="765305"/>
            <a:ext cx="617465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1️⃣Learnings: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AA6CC-A2D5-CBF0-986A-FAB1FF6E16A0}"/>
              </a:ext>
            </a:extLst>
          </p:cNvPr>
          <p:cNvSpPr txBox="1"/>
          <p:nvPr/>
        </p:nvSpPr>
        <p:spPr>
          <a:xfrm>
            <a:off x="240892" y="2576556"/>
            <a:ext cx="353961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2️⃣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Decision-Making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1EEB4-C817-8995-CEA7-5C38E94871E0}"/>
              </a:ext>
            </a:extLst>
          </p:cNvPr>
          <p:cNvSpPr txBox="1"/>
          <p:nvPr/>
        </p:nvSpPr>
        <p:spPr>
          <a:xfrm>
            <a:off x="2767779" y="2654477"/>
            <a:ext cx="918332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The analysis offers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clear, data-driven insights that can significantly aid in decision-making: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Optimizing Marketing Spend: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By identifying high-ROAS campaigns,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can reallocate budgets to maximize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Improving Inventory Management: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Insights into top-selling products, category revenue, and damaged stock percentages enable more efficient stocking and reduced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Enhancing Customer Experience: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Understanding customer segments, order patterns, and feedback details can lead to more personalized services and targeted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Strategic Expansion: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Geographic order data can guide decisions on where to expand operations or focus delivery network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Operational Efficiency: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Analysis of delivery times and store performance can pinpoint areas for logistical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15581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51330-BD35-492F-AA39-2F089284A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A6F2B-9FEC-7591-AA4D-A9710BAA0080}"/>
              </a:ext>
            </a:extLst>
          </p:cNvPr>
          <p:cNvSpPr txBox="1"/>
          <p:nvPr/>
        </p:nvSpPr>
        <p:spPr>
          <a:xfrm>
            <a:off x="442452" y="257786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u="sng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TABLE OF CONTENTS:</a:t>
            </a:r>
            <a:endParaRPr lang="en-IN" sz="2100" b="1" u="sng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BC513-3E66-EC0C-C1FF-3E36388E1AA1}"/>
              </a:ext>
            </a:extLst>
          </p:cNvPr>
          <p:cNvSpPr txBox="1"/>
          <p:nvPr/>
        </p:nvSpPr>
        <p:spPr>
          <a:xfrm>
            <a:off x="1543663" y="931070"/>
            <a:ext cx="8160775" cy="585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1️⃣ Internship Details : Page 1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2️⃣ Title Slide : Page 2 - 3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3️⃣ Acknowledgement: Page 4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4️⃣ Table of Contents: Page 5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5️⃣ Objective / Problem Statement: Page 6 - 8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6️⃣ Dataset Overview : Page 9 - 11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7️⃣ Tools Used : Page 12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8️⃣ Methodology : Page 13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9️⃣ Detailed Slide for Each Visualization : Page 14 - 47 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🔟 Key Findings : Page 48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1️⃣1️⃣ Conclusion : Page 49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1️⃣2️⃣ References : Page 50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1️⃣3️⃣ GitHub Repository Link : Page 51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1️⃣4️⃣ Thank You! : Page 52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1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E9EB-784B-2D5F-8E8B-16779211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9B211-3652-BD81-499D-CAFFA5D5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0C04F-9EB9-5E51-EF7E-DE20CD55F1EE}"/>
              </a:ext>
            </a:extLst>
          </p:cNvPr>
          <p:cNvSpPr txBox="1"/>
          <p:nvPr/>
        </p:nvSpPr>
        <p:spPr>
          <a:xfrm>
            <a:off x="3165988" y="1403091"/>
            <a:ext cx="6174658" cy="405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1️⃣Dataset Source: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Kaggle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https://www.kaggle.com/datasets/akxiit/blinkit-sales-dataset/data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2️⃣Tools Documentation: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BI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GitHub 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DF17B-FD60-7CB9-2010-0713F180603E}"/>
              </a:ext>
            </a:extLst>
          </p:cNvPr>
          <p:cNvSpPr txBox="1"/>
          <p:nvPr/>
        </p:nvSpPr>
        <p:spPr>
          <a:xfrm>
            <a:off x="2349911" y="1127940"/>
            <a:ext cx="61746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246699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ED0BA-408A-6A3A-F0E0-65E6B4C45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C4774-209F-D19C-731D-BFBD027CB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4E887-89D0-3711-C966-53E6ECF304DA}"/>
              </a:ext>
            </a:extLst>
          </p:cNvPr>
          <p:cNvSpPr txBox="1"/>
          <p:nvPr/>
        </p:nvSpPr>
        <p:spPr>
          <a:xfrm>
            <a:off x="1612492" y="2239248"/>
            <a:ext cx="9714270" cy="161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the Power BI report, dataset, and all related project files at the following GitHub repository: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	🔗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https://github.com/payal-kangsabanik/POWER_BI-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35BB1-A182-933C-1B89-84B1428C18BE}"/>
              </a:ext>
            </a:extLst>
          </p:cNvPr>
          <p:cNvSpPr txBox="1"/>
          <p:nvPr/>
        </p:nvSpPr>
        <p:spPr>
          <a:xfrm>
            <a:off x="1700981" y="1649050"/>
            <a:ext cx="6174658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GITHUB REPOSITORY LINK :</a:t>
            </a:r>
          </a:p>
        </p:txBody>
      </p:sp>
    </p:spTree>
    <p:extLst>
      <p:ext uri="{BB962C8B-B14F-4D97-AF65-F5344CB8AC3E}">
        <p14:creationId xmlns:p14="http://schemas.microsoft.com/office/powerpoint/2010/main" val="852266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C44470-704B-FD12-5E6D-B48730DAD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3DF7A-391E-A9CE-88DC-745231E79B7D}"/>
              </a:ext>
            </a:extLst>
          </p:cNvPr>
          <p:cNvSpPr txBox="1"/>
          <p:nvPr/>
        </p:nvSpPr>
        <p:spPr>
          <a:xfrm>
            <a:off x="3048000" y="3152000"/>
            <a:ext cx="6096000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YOU!!</a:t>
            </a:r>
            <a:endParaRPr lang="en-IN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BB706-FF18-3ED2-4FC0-C4A3AB4EC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8740FA-0F6C-A80D-D176-7C25AE4EF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D3F74-A563-6FA0-1364-B346F71DD550}"/>
              </a:ext>
            </a:extLst>
          </p:cNvPr>
          <p:cNvSpPr txBox="1"/>
          <p:nvPr/>
        </p:nvSpPr>
        <p:spPr>
          <a:xfrm>
            <a:off x="703005" y="1837767"/>
            <a:ext cx="11218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objective of the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</a:rPr>
              <a:t>Blinkit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 Sales Data Analysis"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project was to examine sales data to identify key trends in customer behavior, top-selling products, and delivery patterns. The goal was to transform raw data into actionable insights that support better business decisions and improve operational efficiency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Blinkit's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quick-commerce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220F4-3E5F-0558-FB1C-55BDD9023986}"/>
              </a:ext>
            </a:extLst>
          </p:cNvPr>
          <p:cNvSpPr txBox="1"/>
          <p:nvPr/>
        </p:nvSpPr>
        <p:spPr>
          <a:xfrm>
            <a:off x="486696" y="625232"/>
            <a:ext cx="61746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Objective / Problem Statement: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5B60B-D40B-C85E-64CC-1BC0D6063DDD}"/>
              </a:ext>
            </a:extLst>
          </p:cNvPr>
          <p:cNvSpPr txBox="1"/>
          <p:nvPr/>
        </p:nvSpPr>
        <p:spPr>
          <a:xfrm>
            <a:off x="486696" y="1420451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1) Goal of the Project: 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F5E9F-D425-686D-E65B-C95BBEF94422}"/>
              </a:ext>
            </a:extLst>
          </p:cNvPr>
          <p:cNvSpPr txBox="1"/>
          <p:nvPr/>
        </p:nvSpPr>
        <p:spPr>
          <a:xfrm>
            <a:off x="486696" y="3258218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2) Questions Addressed: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AAA47-5E5F-3447-BFC2-07D8F9EAB9A2}"/>
              </a:ext>
            </a:extLst>
          </p:cNvPr>
          <p:cNvSpPr txBox="1"/>
          <p:nvPr/>
        </p:nvSpPr>
        <p:spPr>
          <a:xfrm>
            <a:off x="486696" y="3878450"/>
            <a:ext cx="11434916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Create a bar chart showing the number of orders placed per customer.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How do you calculate the total number of orders placed in a given month?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3. Create a pie chart showing the distribution of feedback categories from Table 1.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Create a table visualization showing customer details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customer_id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name, email) from Table 2.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How can you filter orders based on delivery status (on-time, delayed) from Table 3?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Create a column chart showing stock received over time for different products (Table 4 &amp; Table      5).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7. How do you calculate the percentage of damaged stock per product?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8.Show a table with all campaigns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campaign_id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campaign_name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spend,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revenue_generated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from Table 6.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994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D1B7B-ED37-3456-3AB0-C5906AA3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E3294-D6E3-33BC-26D5-7BA847F20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36E0E-BA38-E850-C148-0CD38CE78A4A}"/>
              </a:ext>
            </a:extLst>
          </p:cNvPr>
          <p:cNvSpPr txBox="1"/>
          <p:nvPr/>
        </p:nvSpPr>
        <p:spPr>
          <a:xfrm>
            <a:off x="452283" y="87582"/>
            <a:ext cx="11287433" cy="4748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9. Create a KPI visual to display the average order value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avg_order_value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from Table 2.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10. How do you calculate the total revenue generated from all campaigns in Table 6?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11. Create a stacked bar chart to compare order quantity per product (Table 7).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12. How do you calculate the total sales revenue per product?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13. Create a measure to calculate the total delivery time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actual_time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promised_time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in Table 3.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14. How do you visualize customer segments (Table 2) using a pie chart?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15. Create a heatmap showing the frequency of orders per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pincode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(Table 2).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16. How do you create a calculated column for delivery delays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actual_delivery_time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promised_delivery_time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17. Create a measure to calculate the Return on Ad Spend (ROAS) using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revenue_generated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/ spend) from Table 6.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18. Show a scatter plot of distance vs. delivery time to analyze delivery efficiency (Table 3).  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C3772-F081-4030-2B15-FABC9E86CD28}"/>
              </a:ext>
            </a:extLst>
          </p:cNvPr>
          <p:cNvSpPr txBox="1"/>
          <p:nvPr/>
        </p:nvSpPr>
        <p:spPr>
          <a:xfrm>
            <a:off x="452283" y="4864160"/>
            <a:ext cx="11592233" cy="1216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19. Create a measure to calculate customer retention rate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total_orders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from Table 2.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20. How do you create a forecast for future stock levels based on historical stock received data (Table 4 &amp; Table 5)?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6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E4874-3B52-9DDB-8CE9-34EC02C7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E856D-DEB8-09DF-D517-91AD36E5E40C}"/>
              </a:ext>
            </a:extLst>
          </p:cNvPr>
          <p:cNvSpPr txBox="1"/>
          <p:nvPr/>
        </p:nvSpPr>
        <p:spPr>
          <a:xfrm>
            <a:off x="363795" y="125385"/>
            <a:ext cx="11316928" cy="317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21. Create a report to identify the top 5 best-selling products based on quantity ordered (Table 7).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22. Create a measure to calculate gross profit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margin_percentage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from Table 9.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23. How do you build a dashboard to track order trends across different categories (Table 9)?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24. Build a time-series analysis of daily order counts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order_date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from Table 8.  </a:t>
            </a: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25. How do you use DAX to find the most frequently ordered product?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26. Create a matrix visualization to show order quantity per product category (Table 9).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27. How do you calculate customer lifetime value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avg_order_value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total_orders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(Table 2)?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28. How do you create a funnel chart to track the campaign conversion process (Table 6)?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B37A3-6193-5375-E384-8173784A5934}"/>
              </a:ext>
            </a:extLst>
          </p:cNvPr>
          <p:cNvSpPr txBox="1"/>
          <p:nvPr/>
        </p:nvSpPr>
        <p:spPr>
          <a:xfrm>
            <a:off x="363795" y="3608251"/>
            <a:ext cx="11826681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29. Create a dynamic slicer for filtering orders by delivery status (on-time vs delayed).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30. Create a report to track customer orders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(Table 8). 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31. Build a map visualization showing order density per area (Table 2).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32. Use a measure to calculate product-wise discount percentages using price and MRP (Table 9).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How do you use decomposition tree visualization to analyze product sales? 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Create a Power BI report that links emoji-based ratings (Table 11) to product categories (Table 9).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6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4AD3E-AAE1-E518-123A-AD9DFDEC2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B5FF90-BEA2-8D10-703C-E1BE9B5E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04BE9-3088-E42D-E923-CE1B1529D316}"/>
              </a:ext>
            </a:extLst>
          </p:cNvPr>
          <p:cNvSpPr txBox="1"/>
          <p:nvPr/>
        </p:nvSpPr>
        <p:spPr>
          <a:xfrm>
            <a:off x="452284" y="213541"/>
            <a:ext cx="617465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DATASET OVERVIEW:</a:t>
            </a:r>
            <a:endParaRPr lang="en-IN" sz="2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F57A8-64EE-FFD7-6099-4281479BF971}"/>
              </a:ext>
            </a:extLst>
          </p:cNvPr>
          <p:cNvSpPr txBox="1"/>
          <p:nvPr/>
        </p:nvSpPr>
        <p:spPr>
          <a:xfrm>
            <a:off x="893974" y="947557"/>
            <a:ext cx="10451690" cy="128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Kaggle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Description: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comprehensive dataset containing various aspects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Blinkit's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operations, including sales, customer information, product details, campaign performance, delivery metrics, and feedback.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AFC8A-0798-5817-D14A-FE1158293EB0}"/>
              </a:ext>
            </a:extLst>
          </p:cNvPr>
          <p:cNvSpPr txBox="1"/>
          <p:nvPr/>
        </p:nvSpPr>
        <p:spPr>
          <a:xfrm>
            <a:off x="530941" y="2277257"/>
            <a:ext cx="698090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Tables and Columns Used for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B19E6-94B3-0145-BC3E-3EAFC5E1A291}"/>
              </a:ext>
            </a:extLst>
          </p:cNvPr>
          <p:cNvSpPr txBox="1"/>
          <p:nvPr/>
        </p:nvSpPr>
        <p:spPr>
          <a:xfrm>
            <a:off x="893974" y="716478"/>
            <a:ext cx="617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Dataset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Sales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CA13D-D647-1EA2-3F6E-AAF9B4DD611D}"/>
              </a:ext>
            </a:extLst>
          </p:cNvPr>
          <p:cNvSpPr txBox="1"/>
          <p:nvPr/>
        </p:nvSpPr>
        <p:spPr>
          <a:xfrm>
            <a:off x="1337186" y="2617830"/>
            <a:ext cx="10008477" cy="410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1️⃣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Overall Metrics (KPIs):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Revenue, Total Customer Lifetime Value, Average Order Value, Total Campaign Revenue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2️⃣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 Details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18 (sample shown)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3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email)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Customer identification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3️⃣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 Lifetime Value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14 (sample shown)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4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Sum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avg_order_value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Customer Lifetime Value)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Analyzing customer value and spending patterns.</a:t>
            </a:r>
          </a:p>
        </p:txBody>
      </p:sp>
    </p:spTree>
    <p:extLst>
      <p:ext uri="{BB962C8B-B14F-4D97-AF65-F5344CB8AC3E}">
        <p14:creationId xmlns:p14="http://schemas.microsoft.com/office/powerpoint/2010/main" val="37894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3994</Words>
  <Application>Microsoft Office PowerPoint</Application>
  <PresentationFormat>Widescreen</PresentationFormat>
  <Paragraphs>390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Black</vt:lpstr>
      <vt:lpstr>Bahnschrift SemiLight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kangsabanik</dc:creator>
  <cp:lastModifiedBy>Payal kangsabanik</cp:lastModifiedBy>
  <cp:revision>7</cp:revision>
  <dcterms:created xsi:type="dcterms:W3CDTF">2025-07-20T17:20:48Z</dcterms:created>
  <dcterms:modified xsi:type="dcterms:W3CDTF">2025-07-24T15:35:40Z</dcterms:modified>
</cp:coreProperties>
</file>