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64" r:id="rId6"/>
    <p:sldId id="259"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11/29/2023</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11/29/2023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11/29/2023</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F1B5A-471D-55F6-AAF0-2DB552D5B23B}"/>
              </a:ext>
            </a:extLst>
          </p:cNvPr>
          <p:cNvSpPr>
            <a:spLocks noGrp="1"/>
          </p:cNvSpPr>
          <p:nvPr>
            <p:ph type="ctrTitle"/>
          </p:nvPr>
        </p:nvSpPr>
        <p:spPr/>
        <p:txBody>
          <a:bodyPr/>
          <a:lstStyle/>
          <a:p>
            <a:r>
              <a:rPr lang="en-US" dirty="0"/>
              <a:t>Expense Tracker</a:t>
            </a:r>
            <a:endParaRPr lang="en-IN" dirty="0"/>
          </a:p>
        </p:txBody>
      </p:sp>
      <p:sp>
        <p:nvSpPr>
          <p:cNvPr id="3" name="Subtitle 2">
            <a:extLst>
              <a:ext uri="{FF2B5EF4-FFF2-40B4-BE49-F238E27FC236}">
                <a16:creationId xmlns:a16="http://schemas.microsoft.com/office/drawing/2014/main" id="{B582E9DC-A5BD-A19B-1842-BF438D582CAB}"/>
              </a:ext>
            </a:extLst>
          </p:cNvPr>
          <p:cNvSpPr>
            <a:spLocks noGrp="1"/>
          </p:cNvSpPr>
          <p:nvPr>
            <p:ph type="subTitle" idx="1"/>
          </p:nvPr>
        </p:nvSpPr>
        <p:spPr/>
        <p:txBody>
          <a:bodyPr/>
          <a:lstStyle/>
          <a:p>
            <a:r>
              <a:rPr lang="en-US" dirty="0"/>
              <a:t>Using Python</a:t>
            </a:r>
            <a:endParaRPr lang="en-IN" dirty="0"/>
          </a:p>
        </p:txBody>
      </p:sp>
    </p:spTree>
    <p:extLst>
      <p:ext uri="{BB962C8B-B14F-4D97-AF65-F5344CB8AC3E}">
        <p14:creationId xmlns:p14="http://schemas.microsoft.com/office/powerpoint/2010/main" val="158354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1D3E-1002-F5AE-BE2E-633813AE16BF}"/>
              </a:ext>
            </a:extLst>
          </p:cNvPr>
          <p:cNvSpPr>
            <a:spLocks noGrp="1"/>
          </p:cNvSpPr>
          <p:nvPr>
            <p:ph type="title"/>
          </p:nvPr>
        </p:nvSpPr>
        <p:spPr>
          <a:xfrm>
            <a:off x="1400788" y="773224"/>
            <a:ext cx="8806990" cy="878366"/>
          </a:xfrm>
        </p:spPr>
        <p:txBody>
          <a:bodyPr/>
          <a:lstStyle/>
          <a:p>
            <a:r>
              <a:rPr lang="en-US" dirty="0"/>
              <a:t>Introduction</a:t>
            </a:r>
            <a:endParaRPr lang="en-IN" dirty="0"/>
          </a:p>
        </p:txBody>
      </p:sp>
      <p:sp>
        <p:nvSpPr>
          <p:cNvPr id="3" name="TextBox 2">
            <a:extLst>
              <a:ext uri="{FF2B5EF4-FFF2-40B4-BE49-F238E27FC236}">
                <a16:creationId xmlns:a16="http://schemas.microsoft.com/office/drawing/2014/main" id="{3189F48A-84A6-617B-59F4-EE48FAD26FA4}"/>
              </a:ext>
            </a:extLst>
          </p:cNvPr>
          <p:cNvSpPr txBox="1"/>
          <p:nvPr/>
        </p:nvSpPr>
        <p:spPr>
          <a:xfrm flipH="1">
            <a:off x="1400788" y="1651590"/>
            <a:ext cx="8894533" cy="3554819"/>
          </a:xfrm>
          <a:prstGeom prst="rect">
            <a:avLst/>
          </a:prstGeom>
          <a:noFill/>
        </p:spPr>
        <p:txBody>
          <a:bodyPr wrap="square" rtlCol="0">
            <a:spAutoFit/>
          </a:bodyPr>
          <a:lstStyle/>
          <a:p>
            <a:pPr algn="l"/>
            <a:br>
              <a:rPr lang="en-US" b="0" i="0" dirty="0">
                <a:solidFill>
                  <a:srgbClr val="E3E3E3"/>
                </a:solidFill>
                <a:effectLst/>
                <a:latin typeface="Google Sans"/>
              </a:rPr>
            </a:br>
            <a:endParaRPr lang="en-US" b="0" i="0" dirty="0">
              <a:solidFill>
                <a:srgbClr val="E3E3E3"/>
              </a:solidFill>
              <a:effectLst/>
              <a:latin typeface="Google Sans"/>
            </a:endParaRPr>
          </a:p>
          <a:p>
            <a:pPr algn="l"/>
            <a:r>
              <a:rPr lang="en-US" sz="1900" b="0" i="0" dirty="0">
                <a:solidFill>
                  <a:srgbClr val="E3E3E3"/>
                </a:solidFill>
                <a:effectLst/>
                <a:latin typeface="Times New Roman" panose="02020603050405020304" pitchFamily="18" charset="0"/>
                <a:cs typeface="Times New Roman" panose="02020603050405020304" pitchFamily="18" charset="0"/>
              </a:rPr>
              <a:t>An expense tracker is a tool that helps you keep track of your income and expenses. It can be used to create a budget, track your spending habits, and identify areas where you can save money.</a:t>
            </a:r>
          </a:p>
          <a:p>
            <a:pPr algn="l"/>
            <a:r>
              <a:rPr lang="en-US" sz="1900" b="0" i="0" dirty="0">
                <a:solidFill>
                  <a:srgbClr val="E3E3E3"/>
                </a:solidFill>
                <a:effectLst/>
                <a:latin typeface="Times New Roman" panose="02020603050405020304" pitchFamily="18" charset="0"/>
                <a:cs typeface="Times New Roman" panose="02020603050405020304" pitchFamily="18" charset="0"/>
              </a:rPr>
              <a:t>Expense trackers typically provide a variety of features, such as:</a:t>
            </a:r>
          </a:p>
          <a:p>
            <a:pPr algn="l">
              <a:buFont typeface="Arial" panose="020B0604020202020204" pitchFamily="34" charset="0"/>
              <a:buChar char="•"/>
            </a:pPr>
            <a:r>
              <a:rPr lang="en-US" sz="1900" b="0" i="0" dirty="0">
                <a:solidFill>
                  <a:srgbClr val="E3E3E3"/>
                </a:solidFill>
                <a:effectLst/>
                <a:latin typeface="Times New Roman" panose="02020603050405020304" pitchFamily="18" charset="0"/>
                <a:cs typeface="Times New Roman" panose="02020603050405020304" pitchFamily="18" charset="0"/>
              </a:rPr>
              <a:t>The ability to categorize your expenses</a:t>
            </a:r>
          </a:p>
          <a:p>
            <a:pPr algn="l">
              <a:buFont typeface="Arial" panose="020B0604020202020204" pitchFamily="34" charset="0"/>
              <a:buChar char="•"/>
            </a:pPr>
            <a:r>
              <a:rPr lang="en-US" sz="1900" b="0" i="0" dirty="0">
                <a:solidFill>
                  <a:srgbClr val="E3E3E3"/>
                </a:solidFill>
                <a:effectLst/>
                <a:latin typeface="Times New Roman" panose="02020603050405020304" pitchFamily="18" charset="0"/>
                <a:cs typeface="Times New Roman" panose="02020603050405020304" pitchFamily="18" charset="0"/>
              </a:rPr>
              <a:t>The ability to set budgets</a:t>
            </a:r>
          </a:p>
          <a:p>
            <a:pPr algn="l">
              <a:buFont typeface="Arial" panose="020B0604020202020204" pitchFamily="34" charset="0"/>
              <a:buChar char="•"/>
            </a:pPr>
            <a:r>
              <a:rPr lang="en-US" sz="1900" b="0" i="0" dirty="0">
                <a:solidFill>
                  <a:srgbClr val="E3E3E3"/>
                </a:solidFill>
                <a:effectLst/>
                <a:latin typeface="Times New Roman" panose="02020603050405020304" pitchFamily="18" charset="0"/>
                <a:cs typeface="Times New Roman" panose="02020603050405020304" pitchFamily="18" charset="0"/>
              </a:rPr>
              <a:t>The ability to track your progress over time</a:t>
            </a:r>
          </a:p>
          <a:p>
            <a:pPr>
              <a:buFont typeface="Arial" panose="020B0604020202020204" pitchFamily="34" charset="0"/>
              <a:buChar char="•"/>
            </a:pPr>
            <a:r>
              <a:rPr lang="en-US" sz="1900" b="0" i="0" dirty="0">
                <a:solidFill>
                  <a:srgbClr val="E3E3E3"/>
                </a:solidFill>
                <a:effectLst/>
                <a:latin typeface="Times New Roman" panose="02020603050405020304" pitchFamily="18" charset="0"/>
                <a:cs typeface="Times New Roman" panose="02020603050405020304" pitchFamily="18" charset="0"/>
              </a:rPr>
              <a:t>The ability to generate reports</a:t>
            </a:r>
          </a:p>
          <a:p>
            <a:pPr algn="l"/>
            <a:endParaRPr lang="en-US" sz="1900" b="0" i="0" dirty="0">
              <a:solidFill>
                <a:srgbClr val="E3E3E3"/>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42930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01F7D-9ED5-9BED-8308-CCF654A8ECD4}"/>
              </a:ext>
            </a:extLst>
          </p:cNvPr>
          <p:cNvSpPr>
            <a:spLocks noGrp="1"/>
          </p:cNvSpPr>
          <p:nvPr>
            <p:ph type="title"/>
          </p:nvPr>
        </p:nvSpPr>
        <p:spPr>
          <a:xfrm>
            <a:off x="1391868" y="709127"/>
            <a:ext cx="8643154" cy="832647"/>
          </a:xfrm>
        </p:spPr>
        <p:txBody>
          <a:bodyPr/>
          <a:lstStyle/>
          <a:p>
            <a:r>
              <a:rPr lang="en-US" dirty="0"/>
              <a:t>Working</a:t>
            </a:r>
            <a:endParaRPr lang="en-IN" dirty="0"/>
          </a:p>
        </p:txBody>
      </p:sp>
      <p:sp>
        <p:nvSpPr>
          <p:cNvPr id="3" name="Text Placeholder 2">
            <a:extLst>
              <a:ext uri="{FF2B5EF4-FFF2-40B4-BE49-F238E27FC236}">
                <a16:creationId xmlns:a16="http://schemas.microsoft.com/office/drawing/2014/main" id="{7527E3D3-C630-D82E-AC39-D74F4BB1BD9C}"/>
              </a:ext>
            </a:extLst>
          </p:cNvPr>
          <p:cNvSpPr>
            <a:spLocks noGrp="1"/>
          </p:cNvSpPr>
          <p:nvPr>
            <p:ph type="body" idx="1"/>
          </p:nvPr>
        </p:nvSpPr>
        <p:spPr>
          <a:xfrm>
            <a:off x="1184988" y="1716832"/>
            <a:ext cx="9232589" cy="4142792"/>
          </a:xfrm>
        </p:spPr>
        <p:txBody>
          <a:bodyPr>
            <a:noAutofit/>
          </a:bodyPr>
          <a:lstStyle/>
          <a:p>
            <a:pPr algn="l">
              <a:buClr>
                <a:schemeClr val="tx1"/>
              </a:buClr>
              <a:buFont typeface="+mj-lt"/>
              <a:buAutoNum type="arabicPeriod"/>
            </a:pPr>
            <a:r>
              <a:rPr lang="en-US" sz="1900" b="0" i="0" dirty="0">
                <a:solidFill>
                  <a:srgbClr val="E3E3E3"/>
                </a:solidFill>
                <a:effectLst/>
                <a:latin typeface="Times New Roman" panose="02020603050405020304" pitchFamily="18" charset="0"/>
                <a:cs typeface="Times New Roman" panose="02020603050405020304" pitchFamily="18" charset="0"/>
              </a:rPr>
              <a:t>Enter your expense name and expense : The first step to using an expense tracker is to enter your expense name and expenses. This can be done manually</a:t>
            </a:r>
          </a:p>
          <a:p>
            <a:pPr algn="l">
              <a:buClr>
                <a:schemeClr val="tx1"/>
              </a:buClr>
              <a:buFont typeface="+mj-lt"/>
              <a:buAutoNum type="arabicPeriod"/>
            </a:pPr>
            <a:r>
              <a:rPr lang="en-US" sz="1900" b="0" i="0" dirty="0">
                <a:solidFill>
                  <a:srgbClr val="E3E3E3"/>
                </a:solidFill>
                <a:effectLst/>
                <a:latin typeface="Times New Roman" panose="02020603050405020304" pitchFamily="18" charset="0"/>
                <a:cs typeface="Times New Roman" panose="02020603050405020304" pitchFamily="18" charset="0"/>
              </a:rPr>
              <a:t>Categorize your expenses: Once your expense name and expenses have been entered, you need to categorize them. This will help you to track your spending habits and identify areas where you can save money. Common expense categories include Housing, Food, Fun, Work, </a:t>
            </a:r>
            <a:r>
              <a:rPr lang="en-US" sz="1900" b="0" i="0" dirty="0" err="1">
                <a:solidFill>
                  <a:srgbClr val="E3E3E3"/>
                </a:solidFill>
                <a:effectLst/>
                <a:latin typeface="Times New Roman" panose="02020603050405020304" pitchFamily="18" charset="0"/>
                <a:cs typeface="Times New Roman" panose="02020603050405020304" pitchFamily="18" charset="0"/>
              </a:rPr>
              <a:t>Misc</a:t>
            </a:r>
            <a:r>
              <a:rPr lang="en-US" sz="1900" b="0" i="0" dirty="0">
                <a:solidFill>
                  <a:srgbClr val="E3E3E3"/>
                </a:solidFill>
                <a:effectLst/>
                <a:latin typeface="Times New Roman" panose="02020603050405020304" pitchFamily="18" charset="0"/>
                <a:cs typeface="Times New Roman" panose="02020603050405020304" pitchFamily="18" charset="0"/>
              </a:rPr>
              <a:t> .</a:t>
            </a:r>
          </a:p>
          <a:p>
            <a:pPr algn="l">
              <a:buClr>
                <a:schemeClr val="tx1"/>
              </a:buClr>
              <a:buFont typeface="+mj-lt"/>
              <a:buAutoNum type="arabicPeriod"/>
            </a:pPr>
            <a:r>
              <a:rPr lang="en-US" sz="1900" dirty="0">
                <a:solidFill>
                  <a:srgbClr val="E3E3E3"/>
                </a:solidFill>
                <a:latin typeface="Times New Roman" panose="02020603050405020304" pitchFamily="18" charset="0"/>
                <a:cs typeface="Times New Roman" panose="02020603050405020304" pitchFamily="18" charset="0"/>
              </a:rPr>
              <a:t>Generate report : Once you categorize your expenses, program will generate report which contain Total spent, Budget Remaining, Budget per day.</a:t>
            </a:r>
            <a:endParaRPr lang="en-US" sz="1900" b="0" i="0" dirty="0">
              <a:solidFill>
                <a:srgbClr val="E3E3E3"/>
              </a:solidFill>
              <a:effectLst/>
              <a:latin typeface="Times New Roman" panose="02020603050405020304" pitchFamily="18" charset="0"/>
              <a:cs typeface="Times New Roman" panose="02020603050405020304" pitchFamily="18" charset="0"/>
            </a:endParaRPr>
          </a:p>
          <a:p>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2945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7E7B0-5D79-E7DB-C1DE-19F1083C4CD5}"/>
              </a:ext>
            </a:extLst>
          </p:cNvPr>
          <p:cNvSpPr>
            <a:spLocks noGrp="1"/>
          </p:cNvSpPr>
          <p:nvPr>
            <p:ph type="title"/>
          </p:nvPr>
        </p:nvSpPr>
        <p:spPr>
          <a:xfrm>
            <a:off x="1774423" y="251927"/>
            <a:ext cx="8000948" cy="808209"/>
          </a:xfrm>
        </p:spPr>
        <p:txBody>
          <a:bodyPr/>
          <a:lstStyle/>
          <a:p>
            <a:r>
              <a:rPr lang="en-US" dirty="0"/>
              <a:t>Output</a:t>
            </a:r>
            <a:endParaRPr lang="en-IN" dirty="0"/>
          </a:p>
        </p:txBody>
      </p:sp>
      <p:sp>
        <p:nvSpPr>
          <p:cNvPr id="3" name="Text Placeholder 2">
            <a:extLst>
              <a:ext uri="{FF2B5EF4-FFF2-40B4-BE49-F238E27FC236}">
                <a16:creationId xmlns:a16="http://schemas.microsoft.com/office/drawing/2014/main" id="{E93DD581-FAB1-31FC-FED6-7196D922A0AF}"/>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10FEBD81-154D-10EF-3F85-79D233B12F06}"/>
              </a:ext>
            </a:extLst>
          </p:cNvPr>
          <p:cNvPicPr>
            <a:picLocks noChangeAspect="1"/>
          </p:cNvPicPr>
          <p:nvPr/>
        </p:nvPicPr>
        <p:blipFill>
          <a:blip r:embed="rId2"/>
          <a:stretch>
            <a:fillRect/>
          </a:stretch>
        </p:blipFill>
        <p:spPr>
          <a:xfrm>
            <a:off x="1048138" y="1229296"/>
            <a:ext cx="10095723" cy="4642562"/>
          </a:xfrm>
          <a:prstGeom prst="rect">
            <a:avLst/>
          </a:prstGeom>
        </p:spPr>
      </p:pic>
    </p:spTree>
    <p:extLst>
      <p:ext uri="{BB962C8B-B14F-4D97-AF65-F5344CB8AC3E}">
        <p14:creationId xmlns:p14="http://schemas.microsoft.com/office/powerpoint/2010/main" val="425143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07FFA5-B858-062B-B97E-8C251DCD263C}"/>
              </a:ext>
            </a:extLst>
          </p:cNvPr>
          <p:cNvPicPr>
            <a:picLocks noChangeAspect="1"/>
          </p:cNvPicPr>
          <p:nvPr/>
        </p:nvPicPr>
        <p:blipFill>
          <a:blip r:embed="rId2"/>
          <a:stretch>
            <a:fillRect/>
          </a:stretch>
        </p:blipFill>
        <p:spPr>
          <a:xfrm>
            <a:off x="1418253" y="1093235"/>
            <a:ext cx="9224864" cy="4900709"/>
          </a:xfrm>
          <a:prstGeom prst="rect">
            <a:avLst/>
          </a:prstGeom>
        </p:spPr>
      </p:pic>
      <p:sp>
        <p:nvSpPr>
          <p:cNvPr id="4" name="TextBox 3">
            <a:extLst>
              <a:ext uri="{FF2B5EF4-FFF2-40B4-BE49-F238E27FC236}">
                <a16:creationId xmlns:a16="http://schemas.microsoft.com/office/drawing/2014/main" id="{EEEDC170-3212-8666-836F-0A820B820AA6}"/>
              </a:ext>
            </a:extLst>
          </p:cNvPr>
          <p:cNvSpPr txBox="1"/>
          <p:nvPr/>
        </p:nvSpPr>
        <p:spPr>
          <a:xfrm>
            <a:off x="886407" y="615820"/>
            <a:ext cx="4833257" cy="369332"/>
          </a:xfrm>
          <a:prstGeom prst="rect">
            <a:avLst/>
          </a:prstGeom>
          <a:noFill/>
        </p:spPr>
        <p:txBody>
          <a:bodyPr wrap="square" rtlCol="0">
            <a:spAutoFit/>
          </a:bodyPr>
          <a:lstStyle/>
          <a:p>
            <a:r>
              <a:rPr lang="en-US" dirty="0"/>
              <a:t>Storing expenses in CSV File :-</a:t>
            </a:r>
            <a:endParaRPr lang="en-IN" dirty="0"/>
          </a:p>
        </p:txBody>
      </p:sp>
    </p:spTree>
    <p:extLst>
      <p:ext uri="{BB962C8B-B14F-4D97-AF65-F5344CB8AC3E}">
        <p14:creationId xmlns:p14="http://schemas.microsoft.com/office/powerpoint/2010/main" val="2826844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E1D55-0CA5-BB12-D746-CABB3AD6A8F6}"/>
              </a:ext>
            </a:extLst>
          </p:cNvPr>
          <p:cNvSpPr>
            <a:spLocks noGrp="1"/>
          </p:cNvSpPr>
          <p:nvPr>
            <p:ph type="title"/>
          </p:nvPr>
        </p:nvSpPr>
        <p:spPr>
          <a:xfrm>
            <a:off x="1450392" y="543262"/>
            <a:ext cx="9291215" cy="1049235"/>
          </a:xfrm>
        </p:spPr>
        <p:txBody>
          <a:bodyPr/>
          <a:lstStyle/>
          <a:p>
            <a:r>
              <a:rPr lang="en-US" dirty="0"/>
              <a:t>Uses of Expense Tracker</a:t>
            </a:r>
            <a:endParaRPr lang="en-IN" dirty="0"/>
          </a:p>
        </p:txBody>
      </p:sp>
      <p:sp>
        <p:nvSpPr>
          <p:cNvPr id="3" name="TextBox 2">
            <a:extLst>
              <a:ext uri="{FF2B5EF4-FFF2-40B4-BE49-F238E27FC236}">
                <a16:creationId xmlns:a16="http://schemas.microsoft.com/office/drawing/2014/main" id="{02D3E6BE-347A-0DE8-4550-BF38CF06BD02}"/>
              </a:ext>
            </a:extLst>
          </p:cNvPr>
          <p:cNvSpPr txBox="1"/>
          <p:nvPr/>
        </p:nvSpPr>
        <p:spPr>
          <a:xfrm>
            <a:off x="1451579" y="1853754"/>
            <a:ext cx="9619862" cy="3585597"/>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1900" b="0" i="0" dirty="0">
                <a:solidFill>
                  <a:srgbClr val="E3E3E3"/>
                </a:solidFill>
                <a:effectLst/>
                <a:latin typeface="Times New Roman" panose="02020603050405020304" pitchFamily="18" charset="0"/>
                <a:cs typeface="Times New Roman" panose="02020603050405020304" pitchFamily="18" charset="0"/>
              </a:rPr>
              <a:t>Tracking Income and Expenses: Expense trackers provide a centralized platform for tracking both income and expenses, providing a clear overview of your financial inflows and outflows. This allows you to understand where your money is coming from and going, which is crucial for making informed financial decisions.</a:t>
            </a:r>
          </a:p>
          <a:p>
            <a:pPr marL="285750" indent="-285750">
              <a:buClr>
                <a:schemeClr val="tx1"/>
              </a:buClr>
              <a:buFont typeface="Arial" panose="020B0604020202020204" pitchFamily="34" charset="0"/>
              <a:buChar char="•"/>
            </a:pPr>
            <a:r>
              <a:rPr lang="en-US" sz="1900" b="0" i="0" dirty="0">
                <a:solidFill>
                  <a:srgbClr val="E3E3E3"/>
                </a:solidFill>
                <a:effectLst/>
                <a:latin typeface="Times New Roman" panose="02020603050405020304" pitchFamily="18" charset="0"/>
                <a:cs typeface="Times New Roman" panose="02020603050405020304" pitchFamily="18" charset="0"/>
              </a:rPr>
              <a:t>Identifying Spending Patterns: Expense trackers can help you identify patterns in your spending behavior. You can analyze your expenses by category, date, or location to uncover areas where you might be overspending or areas where you can cut back.</a:t>
            </a:r>
          </a:p>
          <a:p>
            <a:pPr marL="285750" indent="-285750">
              <a:buClr>
                <a:schemeClr val="tx1"/>
              </a:buClr>
              <a:buFont typeface="Arial" panose="020B0604020202020204" pitchFamily="34" charset="0"/>
              <a:buChar char="•"/>
            </a:pPr>
            <a:r>
              <a:rPr lang="en-US" sz="1900" b="0" i="0" dirty="0">
                <a:solidFill>
                  <a:srgbClr val="E3E3E3"/>
                </a:solidFill>
                <a:effectLst/>
                <a:latin typeface="Times New Roman" panose="02020603050405020304" pitchFamily="18" charset="0"/>
                <a:cs typeface="Times New Roman" panose="02020603050405020304" pitchFamily="18" charset="0"/>
              </a:rPr>
              <a:t>Improving Financial Awareness: Overall, expense trackers promote financial awareness by providing a comprehensive picture of your financial situation. This awareness empowers you to make informed financial decisions, manage your finances effectively, and achieve your financial goals.</a:t>
            </a:r>
          </a:p>
          <a:p>
            <a:pPr marL="285750" indent="-285750">
              <a:buClr>
                <a:schemeClr val="tx1"/>
              </a:buClr>
              <a:buFont typeface="Arial" panose="020B0604020202020204" pitchFamily="34" charset="0"/>
              <a:buChar char="•"/>
            </a:pPr>
            <a:endParaRPr lang="en-IN" dirty="0"/>
          </a:p>
        </p:txBody>
      </p:sp>
    </p:spTree>
    <p:extLst>
      <p:ext uri="{BB962C8B-B14F-4D97-AF65-F5344CB8AC3E}">
        <p14:creationId xmlns:p14="http://schemas.microsoft.com/office/powerpoint/2010/main" val="2543605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4F2BD-BD49-6217-9530-6461D1C9EC53}"/>
              </a:ext>
            </a:extLst>
          </p:cNvPr>
          <p:cNvSpPr>
            <a:spLocks noGrp="1"/>
          </p:cNvSpPr>
          <p:nvPr>
            <p:ph type="title"/>
          </p:nvPr>
        </p:nvSpPr>
        <p:spPr>
          <a:xfrm>
            <a:off x="1450391" y="337988"/>
            <a:ext cx="9291215" cy="1049235"/>
          </a:xfrm>
        </p:spPr>
        <p:txBody>
          <a:bodyPr/>
          <a:lstStyle/>
          <a:p>
            <a:r>
              <a:rPr lang="en-US" dirty="0"/>
              <a:t>Advantages</a:t>
            </a:r>
            <a:endParaRPr lang="en-IN" dirty="0"/>
          </a:p>
        </p:txBody>
      </p:sp>
      <p:sp>
        <p:nvSpPr>
          <p:cNvPr id="4" name="TextBox 3">
            <a:extLst>
              <a:ext uri="{FF2B5EF4-FFF2-40B4-BE49-F238E27FC236}">
                <a16:creationId xmlns:a16="http://schemas.microsoft.com/office/drawing/2014/main" id="{190556EF-E218-670C-6511-B793D5BCA195}"/>
              </a:ext>
            </a:extLst>
          </p:cNvPr>
          <p:cNvSpPr txBox="1"/>
          <p:nvPr/>
        </p:nvSpPr>
        <p:spPr>
          <a:xfrm>
            <a:off x="1307186" y="1499191"/>
            <a:ext cx="9577623" cy="4062651"/>
          </a:xfrm>
          <a:prstGeom prst="rect">
            <a:avLst/>
          </a:prstGeom>
          <a:noFill/>
        </p:spPr>
        <p:txBody>
          <a:bodyPr wrap="square" rtlCol="0">
            <a:spAutoFit/>
          </a:bodyPr>
          <a:lstStyle/>
          <a:p>
            <a:pPr marL="342900" indent="-342900" algn="l">
              <a:buFont typeface="Arial" panose="020B0604020202020204" pitchFamily="34" charset="0"/>
              <a:buChar char="•"/>
            </a:pPr>
            <a:r>
              <a:rPr lang="en-US" sz="2000" b="0" i="0" dirty="0">
                <a:solidFill>
                  <a:srgbClr val="E3E3E3"/>
                </a:solidFill>
                <a:effectLst/>
                <a:latin typeface="Times New Roman" panose="02020603050405020304" pitchFamily="18" charset="0"/>
                <a:cs typeface="Times New Roman" panose="02020603050405020304" pitchFamily="18" charset="0"/>
              </a:rPr>
              <a:t>Reduced Spending and Debt Management: Expense trackers can help you identify areas where you are overspending, allowing you to make adjustments to your budget and curb unnecessary expenses. This can lead to significant savings over time and help you manage debt more effectively.</a:t>
            </a:r>
          </a:p>
          <a:p>
            <a:pPr marL="342900" indent="-342900" algn="l">
              <a:buFont typeface="Arial" panose="020B0604020202020204" pitchFamily="34" charset="0"/>
              <a:buChar char="•"/>
            </a:pPr>
            <a:r>
              <a:rPr lang="en-US" sz="1900" b="0" i="0" dirty="0">
                <a:solidFill>
                  <a:srgbClr val="E3E3E3"/>
                </a:solidFill>
                <a:effectLst/>
                <a:latin typeface="Times New Roman" panose="02020603050405020304" pitchFamily="18" charset="0"/>
                <a:cs typeface="Times New Roman" panose="02020603050405020304" pitchFamily="18" charset="0"/>
              </a:rPr>
              <a:t>Reach your financial goals: Expense trackers can help you to stay on track to reach your financial goals, such as saving for a down payment on a house or paying off debt.</a:t>
            </a:r>
          </a:p>
          <a:p>
            <a:pPr marL="342900" indent="-342900" algn="l">
              <a:buFont typeface="Arial" panose="020B0604020202020204" pitchFamily="34" charset="0"/>
              <a:buChar char="•"/>
            </a:pPr>
            <a:r>
              <a:rPr lang="en-US" sz="2000" b="0" i="0" dirty="0">
                <a:solidFill>
                  <a:srgbClr val="E3E3E3"/>
                </a:solidFill>
                <a:effectLst/>
                <a:latin typeface="Times New Roman" panose="02020603050405020304" pitchFamily="18" charset="0"/>
                <a:cs typeface="Times New Roman" panose="02020603050405020304" pitchFamily="18" charset="0"/>
              </a:rPr>
              <a:t>Simplified Tax Preparation: Expense trackers can simplify tax preparation by providing organized records of your income and expenses. This can save you time and effort during tax season and ensure accurate tax filing</a:t>
            </a:r>
            <a:r>
              <a:rPr lang="en-US" sz="2000" b="0" i="0" dirty="0">
                <a:solidFill>
                  <a:srgbClr val="E3E3E3"/>
                </a:solidFill>
                <a:effectLst/>
                <a:latin typeface="Google Sans"/>
              </a:rPr>
              <a:t>.</a:t>
            </a:r>
          </a:p>
          <a:p>
            <a:pPr marL="342900" indent="-342900" algn="l">
              <a:buFont typeface="Arial" panose="020B0604020202020204" pitchFamily="34" charset="0"/>
              <a:buChar char="•"/>
            </a:pPr>
            <a:r>
              <a:rPr lang="en-US" sz="1900" b="0" i="0" dirty="0">
                <a:solidFill>
                  <a:srgbClr val="E3E3E3"/>
                </a:solidFill>
                <a:effectLst/>
                <a:latin typeface="Times New Roman" panose="02020603050405020304" pitchFamily="18" charset="0"/>
                <a:cs typeface="Times New Roman" panose="02020603050405020304" pitchFamily="18" charset="0"/>
              </a:rPr>
              <a:t>Enhanced Financial Awareness: Expense trackers provide a clear and comprehensive overview of your income and expenses, enabling you to gain a deeper understanding of your financial situation. By tracking your spending habits, you can identify areas where your money is going, enabling you to make informed decisions about your finances</a:t>
            </a:r>
            <a:r>
              <a:rPr lang="en-US" sz="2000" b="0" i="0" dirty="0">
                <a:solidFill>
                  <a:srgbClr val="E3E3E3"/>
                </a:solidFill>
                <a:effectLst/>
                <a:latin typeface="Google Sans"/>
              </a:rPr>
              <a:t>.</a:t>
            </a:r>
            <a:endParaRPr lang="en-US" sz="1900" b="0" i="0" dirty="0">
              <a:solidFill>
                <a:srgbClr val="E3E3E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7144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88193-EF76-A7ED-6394-3B64588C5508}"/>
              </a:ext>
            </a:extLst>
          </p:cNvPr>
          <p:cNvSpPr>
            <a:spLocks noGrp="1"/>
          </p:cNvSpPr>
          <p:nvPr>
            <p:ph type="title"/>
          </p:nvPr>
        </p:nvSpPr>
        <p:spPr>
          <a:xfrm>
            <a:off x="1774423" y="261575"/>
            <a:ext cx="8643154" cy="1093987"/>
          </a:xfrm>
        </p:spPr>
        <p:txBody>
          <a:bodyPr/>
          <a:lstStyle/>
          <a:p>
            <a:r>
              <a:rPr lang="en-US" dirty="0"/>
              <a:t>Disadvantages</a:t>
            </a:r>
            <a:endParaRPr lang="en-IN" dirty="0"/>
          </a:p>
        </p:txBody>
      </p:sp>
      <p:sp>
        <p:nvSpPr>
          <p:cNvPr id="3" name="Text Placeholder 2">
            <a:extLst>
              <a:ext uri="{FF2B5EF4-FFF2-40B4-BE49-F238E27FC236}">
                <a16:creationId xmlns:a16="http://schemas.microsoft.com/office/drawing/2014/main" id="{47FE1582-C9FB-45C2-58CF-56E58778044D}"/>
              </a:ext>
            </a:extLst>
          </p:cNvPr>
          <p:cNvSpPr>
            <a:spLocks noGrp="1"/>
          </p:cNvSpPr>
          <p:nvPr>
            <p:ph type="body" idx="1"/>
          </p:nvPr>
        </p:nvSpPr>
        <p:spPr>
          <a:xfrm>
            <a:off x="1774423" y="1661652"/>
            <a:ext cx="8643154" cy="3401961"/>
          </a:xfrm>
        </p:spPr>
        <p:txBody>
          <a:bodyPr>
            <a:normAutofit fontScale="85000" lnSpcReduction="20000"/>
          </a:bodyPr>
          <a:lstStyle/>
          <a:p>
            <a:pPr marL="285750" indent="-285750" algn="l">
              <a:buClr>
                <a:schemeClr val="tx1"/>
              </a:buClr>
              <a:buFont typeface="Arial" panose="020B0604020202020204" pitchFamily="34" charset="0"/>
              <a:buChar char="•"/>
            </a:pPr>
            <a:r>
              <a:rPr lang="en-US" sz="2100" b="0" i="0" dirty="0">
                <a:solidFill>
                  <a:srgbClr val="E3E3E3"/>
                </a:solidFill>
                <a:effectLst/>
                <a:latin typeface="Times New Roman" panose="02020603050405020304" pitchFamily="18" charset="0"/>
                <a:cs typeface="Times New Roman" panose="02020603050405020304" pitchFamily="18" charset="0"/>
              </a:rPr>
              <a:t>Data Entry: Manually entering expenses can be time-consuming and tedious, especially if you have a large number of transactions. Some expense trackers offer automatic data import from bank accounts, credit cards, and other financial institutions, but this feature may not be available for all institutions or may require additional setup.</a:t>
            </a:r>
          </a:p>
          <a:p>
            <a:pPr marL="342900" indent="-342900" algn="l">
              <a:buClr>
                <a:schemeClr val="tx1"/>
              </a:buClr>
              <a:buFont typeface="Arial" panose="020B0604020202020204" pitchFamily="34" charset="0"/>
              <a:buChar char="•"/>
            </a:pPr>
            <a:r>
              <a:rPr lang="en-US" sz="2100" b="0" i="0" dirty="0">
                <a:solidFill>
                  <a:srgbClr val="E3E3E3"/>
                </a:solidFill>
                <a:effectLst/>
                <a:latin typeface="Times New Roman" panose="02020603050405020304" pitchFamily="18" charset="0"/>
                <a:cs typeface="Times New Roman" panose="02020603050405020304" pitchFamily="18" charset="0"/>
              </a:rPr>
              <a:t>Security Concerns: Storing sensitive financial data in an online expense tracker raises security concerns. Ensure the expense tracker you choose employs robust security measures, such as encryption and two-factor authentication, to protect your data.</a:t>
            </a:r>
          </a:p>
          <a:p>
            <a:pPr marL="285750" indent="-285750" algn="l">
              <a:buClr>
                <a:schemeClr val="tx1"/>
              </a:buClr>
              <a:buFont typeface="Arial" panose="020B0604020202020204" pitchFamily="34" charset="0"/>
              <a:buChar char="•"/>
            </a:pPr>
            <a:r>
              <a:rPr lang="en-US" sz="2100" b="0" i="0" dirty="0">
                <a:solidFill>
                  <a:srgbClr val="E3E3E3"/>
                </a:solidFill>
                <a:effectLst/>
                <a:latin typeface="Times New Roman" panose="02020603050405020304" pitchFamily="18" charset="0"/>
                <a:cs typeface="Times New Roman" panose="02020603050405020304" pitchFamily="18" charset="0"/>
              </a:rPr>
              <a:t>Limited Scope: Expense trackers primarily focus on tracking income and expenses. They may not provide comprehensive financial planning tools or investment advice. Consult a financial advisor for more personalized financial guidance.</a:t>
            </a:r>
          </a:p>
          <a:p>
            <a:pPr marL="285750" indent="-285750" algn="l">
              <a:buFont typeface="Arial" panose="020B0604020202020204" pitchFamily="34" charset="0"/>
              <a:buChar char="•"/>
            </a:pPr>
            <a:endParaRPr lang="en-IN" dirty="0"/>
          </a:p>
        </p:txBody>
      </p:sp>
    </p:spTree>
    <p:extLst>
      <p:ext uri="{BB962C8B-B14F-4D97-AF65-F5344CB8AC3E}">
        <p14:creationId xmlns:p14="http://schemas.microsoft.com/office/powerpoint/2010/main" val="2514787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6A34-3C65-CA75-D64F-8ADA7EDEC19D}"/>
              </a:ext>
            </a:extLst>
          </p:cNvPr>
          <p:cNvSpPr>
            <a:spLocks noGrp="1"/>
          </p:cNvSpPr>
          <p:nvPr>
            <p:ph type="title"/>
          </p:nvPr>
        </p:nvSpPr>
        <p:spPr>
          <a:xfrm>
            <a:off x="1450392" y="291335"/>
            <a:ext cx="9291215" cy="1049235"/>
          </a:xfrm>
        </p:spPr>
        <p:txBody>
          <a:bodyPr/>
          <a:lstStyle/>
          <a:p>
            <a:r>
              <a:rPr lang="en-US" dirty="0"/>
              <a:t>Future scope</a:t>
            </a:r>
            <a:endParaRPr lang="en-IN" dirty="0"/>
          </a:p>
        </p:txBody>
      </p:sp>
      <p:sp>
        <p:nvSpPr>
          <p:cNvPr id="3" name="TextBox 2">
            <a:extLst>
              <a:ext uri="{FF2B5EF4-FFF2-40B4-BE49-F238E27FC236}">
                <a16:creationId xmlns:a16="http://schemas.microsoft.com/office/drawing/2014/main" id="{63389390-F19D-64BA-B118-4F8E94C02292}"/>
              </a:ext>
            </a:extLst>
          </p:cNvPr>
          <p:cNvSpPr txBox="1"/>
          <p:nvPr/>
        </p:nvSpPr>
        <p:spPr>
          <a:xfrm>
            <a:off x="1082351" y="1455576"/>
            <a:ext cx="10515600" cy="4185761"/>
          </a:xfrm>
          <a:prstGeom prst="rect">
            <a:avLst/>
          </a:prstGeom>
          <a:noFill/>
        </p:spPr>
        <p:txBody>
          <a:bodyPr wrap="square" rtlCol="0">
            <a:spAutoFit/>
          </a:bodyPr>
          <a:lstStyle/>
          <a:p>
            <a:pPr marL="285750" indent="-285750" algn="l">
              <a:buFont typeface="Arial" panose="020B0604020202020204" pitchFamily="34" charset="0"/>
              <a:buChar char="•"/>
            </a:pPr>
            <a:r>
              <a:rPr lang="en-US" sz="1900" b="0" i="0" dirty="0">
                <a:solidFill>
                  <a:srgbClr val="E3E3E3"/>
                </a:solidFill>
                <a:effectLst/>
                <a:latin typeface="Times New Roman" panose="02020603050405020304" pitchFamily="18" charset="0"/>
                <a:cs typeface="Times New Roman" panose="02020603050405020304" pitchFamily="18" charset="0"/>
              </a:rPr>
              <a:t>Artificial Intelligence (AI) Integration: AI can revolutionize expense trackers by automating data entry, providing personalized spending insights, and predicting future expenses. AI-powered expense trackers can analyze spending patterns, identify areas for improvement, and suggest optimized budgeting strategies.</a:t>
            </a:r>
          </a:p>
          <a:p>
            <a:pPr marL="285750" indent="-285750">
              <a:buFont typeface="Arial" panose="020B0604020202020204" pitchFamily="34" charset="0"/>
              <a:buChar char="•"/>
            </a:pPr>
            <a:r>
              <a:rPr lang="en-US" sz="1900" b="0" i="0" dirty="0">
                <a:solidFill>
                  <a:srgbClr val="E3E3E3"/>
                </a:solidFill>
                <a:effectLst/>
                <a:latin typeface="Times New Roman" panose="02020603050405020304" pitchFamily="18" charset="0"/>
                <a:cs typeface="Times New Roman" panose="02020603050405020304" pitchFamily="18" charset="0"/>
              </a:rPr>
              <a:t>Real-time Spending Monitoring: Expense trackers can evolve into real-time spending monitors, providing instant feedback on transactions and budget compliance. This real-time feedback can help users make informed spending decisions in the moment, preventing overspending and staying within budget.</a:t>
            </a:r>
          </a:p>
          <a:p>
            <a:pPr marL="285750" indent="-285750">
              <a:buFont typeface="Arial" panose="020B0604020202020204" pitchFamily="34" charset="0"/>
              <a:buChar char="•"/>
            </a:pPr>
            <a:r>
              <a:rPr lang="en-US" sz="1900" b="0" i="0" dirty="0">
                <a:solidFill>
                  <a:srgbClr val="E3E3E3"/>
                </a:solidFill>
                <a:effectLst/>
                <a:latin typeface="Times New Roman" panose="02020603050405020304" pitchFamily="18" charset="0"/>
                <a:cs typeface="Times New Roman" panose="02020603050405020304" pitchFamily="18" charset="0"/>
              </a:rPr>
              <a:t>Predictive Analytics for Financial Planning: Expense trackers can leverage predictive analytics to forecast future expenses, helping users make informed financial decisions. This includes predicting upcoming expenses, estimating future income, and assessing potential financial risks</a:t>
            </a:r>
            <a:endParaRPr lang="en-US" sz="1900" dirty="0">
              <a:solidFill>
                <a:srgbClr val="E3E3E3"/>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900" b="0" i="0" dirty="0">
                <a:solidFill>
                  <a:srgbClr val="E3E3E3"/>
                </a:solidFill>
                <a:effectLst/>
                <a:latin typeface="Times New Roman" panose="02020603050405020304" pitchFamily="18" charset="0"/>
                <a:cs typeface="Times New Roman" panose="02020603050405020304" pitchFamily="18" charset="0"/>
              </a:rPr>
              <a:t>Cross-border Expense Management: Expense trackers can cater to the needs of global users, enabling seamless expense management across different currencies and tax jurisdictions. This is particularly important for businesses with international operations or individuals traveling frequently.</a:t>
            </a:r>
          </a:p>
        </p:txBody>
      </p:sp>
    </p:spTree>
    <p:extLst>
      <p:ext uri="{BB962C8B-B14F-4D97-AF65-F5344CB8AC3E}">
        <p14:creationId xmlns:p14="http://schemas.microsoft.com/office/powerpoint/2010/main" val="401346973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74</TotalTime>
  <Words>815</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Google Sans</vt:lpstr>
      <vt:lpstr>Rockwell</vt:lpstr>
      <vt:lpstr>Times New Roman</vt:lpstr>
      <vt:lpstr>Gallery</vt:lpstr>
      <vt:lpstr>Expense Tracker</vt:lpstr>
      <vt:lpstr>Introduction</vt:lpstr>
      <vt:lpstr>Working</vt:lpstr>
      <vt:lpstr>Output</vt:lpstr>
      <vt:lpstr>PowerPoint Presentation</vt:lpstr>
      <vt:lpstr>Uses of Expense Tracker</vt:lpstr>
      <vt:lpstr>Advantages</vt:lpstr>
      <vt:lpstr>Disadvantages</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Expense Tracker</dc:title>
  <dc:creator>PAYAL CHOUGULE</dc:creator>
  <cp:lastModifiedBy>PAYAL CHOUGULE</cp:lastModifiedBy>
  <cp:revision>5</cp:revision>
  <dcterms:created xsi:type="dcterms:W3CDTF">2023-11-29T05:41:58Z</dcterms:created>
  <dcterms:modified xsi:type="dcterms:W3CDTF">2023-11-29T06:56:21Z</dcterms:modified>
</cp:coreProperties>
</file>