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A05D-3E3B-4666-9279-3CFF182F97DA}" type="datetimeFigureOut">
              <a:rPr lang="en-US" smtClean="0"/>
              <a:pPr/>
              <a:t>7/16/2011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C3B9D-6A55-4074-A179-DEF357C934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C3B9D-6A55-4074-A179-DEF357C9344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433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434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4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4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5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50A511-3C7D-426A-9EF2-61FF2CA7CC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068BF6-61F9-4151-9A14-6B0825837E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96902-8757-4E1F-ADCF-343ACCF25B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5640DE-BB68-44D1-A61A-5374FA1E86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DE499-C82B-46CD-9ACA-93980942CF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C1C6D4-48E4-45EA-85A7-777E6D592A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16DF6C-7D30-465F-9C3B-62838E4922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3CF368-03A8-42DD-BF09-80B152EF3B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9C2F6D-4017-4929-9066-1B2DE097F0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D65620-3BEF-432D-87D7-249E27E45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E24D0-D81A-4A6A-B8C7-0100FC0982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010EC08-472A-4107-BCDA-EA627BC6C5B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31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332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2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Best First Search</a:t>
            </a:r>
            <a:br>
              <a:rPr lang="en-US"/>
            </a:b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A*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553200" y="228600"/>
            <a:ext cx="1724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>
                <a:solidFill>
                  <a:srgbClr val="66FF33"/>
                </a:solidFill>
              </a:rPr>
              <a:t>2(12)</a:t>
            </a:r>
            <a:r>
              <a:rPr lang="en-US" sz="2800" b="1"/>
              <a:t> 5(13)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365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</a:t>
            </a:r>
            <a:endParaRPr lang="en-US" sz="4000" b="1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867400" y="3505200"/>
            <a:ext cx="29273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553200" y="2286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5(13)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698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</a:t>
            </a:r>
            <a:r>
              <a:rPr lang="en-US" sz="2800" b="1">
                <a:solidFill>
                  <a:srgbClr val="66FF33"/>
                </a:solidFill>
              </a:rPr>
              <a:t>2(12)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67400" y="3505200"/>
            <a:ext cx="29273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g(n)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553200" y="228600"/>
            <a:ext cx="2538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5(13) 3(19) </a:t>
            </a:r>
            <a:r>
              <a:rPr lang="en-US" sz="2800" b="1">
                <a:solidFill>
                  <a:srgbClr val="66FF33"/>
                </a:solidFill>
              </a:rPr>
              <a:t>6(12)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698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867400" y="3505200"/>
            <a:ext cx="29273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553200" y="228600"/>
            <a:ext cx="1724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5(13) 3(19)</a:t>
            </a:r>
            <a:endParaRPr lang="en-US" sz="2800" b="1">
              <a:solidFill>
                <a:srgbClr val="66FF33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25130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</a:t>
            </a:r>
            <a:r>
              <a:rPr lang="en-US" sz="2800" b="1">
                <a:solidFill>
                  <a:srgbClr val="66FF33"/>
                </a:solidFill>
              </a:rPr>
              <a:t>6(12)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867400" y="3505200"/>
            <a:ext cx="29273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768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10(13) 3(19) </a:t>
            </a:r>
            <a:r>
              <a:rPr lang="en-US" sz="2800" b="1">
                <a:solidFill>
                  <a:srgbClr val="66FF33"/>
                </a:solidFill>
              </a:rPr>
              <a:t>5 (13)</a:t>
            </a:r>
          </a:p>
          <a:p>
            <a:r>
              <a:rPr lang="en-US" sz="2800" b="1"/>
              <a:t>7(17)</a:t>
            </a:r>
            <a:endParaRPr lang="en-US" sz="2800" b="1">
              <a:solidFill>
                <a:srgbClr val="66FF33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25130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867400" y="2209800"/>
            <a:ext cx="292735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679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10(13) 3(19) 7(17)</a:t>
            </a:r>
            <a:endParaRPr lang="en-US" sz="2800" b="1">
              <a:solidFill>
                <a:srgbClr val="66FF33"/>
              </a:solidFill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3327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 </a:t>
            </a:r>
            <a:r>
              <a:rPr lang="en-US" sz="2800" b="1">
                <a:solidFill>
                  <a:srgbClr val="66FF33"/>
                </a:solidFill>
              </a:rPr>
              <a:t>5(13)</a:t>
            </a:r>
            <a:endParaRPr lang="en-US" sz="4000" b="1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867400" y="2209800"/>
            <a:ext cx="292735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6479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3(19) </a:t>
            </a:r>
            <a:r>
              <a:rPr lang="en-US" sz="2800" b="1">
                <a:solidFill>
                  <a:srgbClr val="66FF33"/>
                </a:solidFill>
              </a:rPr>
              <a:t>10(13)</a:t>
            </a:r>
            <a:r>
              <a:rPr lang="en-US"/>
              <a:t> </a:t>
            </a:r>
            <a:r>
              <a:rPr lang="en-US" sz="2800" b="1"/>
              <a:t>7(17)</a:t>
            </a:r>
          </a:p>
          <a:p>
            <a:r>
              <a:rPr lang="en-US" sz="2800" b="1"/>
              <a:t>9(14) 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3416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 5 (13)</a:t>
            </a:r>
            <a:endParaRPr lang="en-US" sz="4000" b="1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867400" y="2209800"/>
            <a:ext cx="2927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r>
              <a:rPr lang="en-US" sz="2800" b="1"/>
              <a:t>9			2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6273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3(19) 7(17) 9(14)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3416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 5 (13)</a:t>
            </a:r>
          </a:p>
          <a:p>
            <a:r>
              <a:rPr lang="en-US" sz="2800" b="1">
                <a:solidFill>
                  <a:srgbClr val="66FF33"/>
                </a:solidFill>
              </a:rPr>
              <a:t>10(13)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867400" y="2209800"/>
            <a:ext cx="2927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r>
              <a:rPr lang="en-US" sz="2800" b="1"/>
              <a:t>9			2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5384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3(19) 7(17) 9(14)</a:t>
            </a:r>
          </a:p>
          <a:p>
            <a:r>
              <a:rPr lang="en-US" sz="2800" b="1">
                <a:solidFill>
                  <a:srgbClr val="66FF33"/>
                </a:solidFill>
              </a:rPr>
              <a:t>11(13)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3416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 5 (13)</a:t>
            </a:r>
          </a:p>
          <a:p>
            <a:r>
              <a:rPr lang="en-US" sz="2800" b="1"/>
              <a:t>10(13)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867400" y="2209800"/>
            <a:ext cx="292735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r>
              <a:rPr lang="en-US" sz="2800" b="1"/>
              <a:t>9			2</a:t>
            </a:r>
          </a:p>
          <a:p>
            <a:pPr marL="342900" indent="-342900"/>
            <a:r>
              <a:rPr lang="en-US" sz="2800" b="1"/>
              <a:t>11			12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6273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3(19) 7(17) 9(14) 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3416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 5 (13)</a:t>
            </a:r>
          </a:p>
          <a:p>
            <a:r>
              <a:rPr lang="en-US" sz="2800" b="1"/>
              <a:t>10(13) </a:t>
            </a:r>
            <a:r>
              <a:rPr lang="en-US" sz="2800" b="1">
                <a:solidFill>
                  <a:srgbClr val="66FF33"/>
                </a:solidFill>
              </a:rPr>
              <a:t>11(13)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867400" y="2068513"/>
            <a:ext cx="292735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r>
              <a:rPr lang="en-US" sz="2800" b="1"/>
              <a:t>9			2</a:t>
            </a:r>
          </a:p>
          <a:p>
            <a:pPr marL="342900" indent="-342900"/>
            <a:r>
              <a:rPr lang="en-US" sz="2800" b="1"/>
              <a:t>11			12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Notion of Heuristics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/>
              </a:rPr>
              <a:t>Heuristics use domain specific knowledge to estimate the quality or potential of partial solutions</a:t>
            </a:r>
            <a:r>
              <a:rPr lang="en-US"/>
              <a:t> </a:t>
            </a:r>
          </a:p>
          <a:p>
            <a:r>
              <a:rPr lang="en-US"/>
              <a:t>Examples</a:t>
            </a:r>
          </a:p>
          <a:p>
            <a:pPr lvl="1"/>
            <a:r>
              <a:rPr lang="en-US" b="1">
                <a:effectLst/>
              </a:rPr>
              <a:t>Manhattan distance heuristic for 8 puzzle</a:t>
            </a:r>
            <a:r>
              <a:rPr lang="en-US"/>
              <a:t>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6273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3(19) 7(17) 9 (14)</a:t>
            </a:r>
          </a:p>
          <a:p>
            <a:r>
              <a:rPr lang="en-US" sz="2800" b="1">
                <a:solidFill>
                  <a:srgbClr val="66FF33"/>
                </a:solidFill>
              </a:rPr>
              <a:t>12 (13)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3416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 5 (13)</a:t>
            </a:r>
          </a:p>
          <a:p>
            <a:r>
              <a:rPr lang="en-US" sz="2800" b="1"/>
              <a:t>10(13)  11(13)</a:t>
            </a:r>
            <a:r>
              <a:rPr lang="en-US" sz="2800"/>
              <a:t>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67400" y="2209800"/>
            <a:ext cx="292735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r>
              <a:rPr lang="en-US" sz="2800" b="1"/>
              <a:t>9			2</a:t>
            </a:r>
          </a:p>
          <a:p>
            <a:pPr marL="342900" indent="-342900"/>
            <a:r>
              <a:rPr lang="en-US" sz="2800" b="1"/>
              <a:t>11			12</a:t>
            </a:r>
          </a:p>
          <a:p>
            <a:pPr marL="342900" indent="-342900"/>
            <a:r>
              <a:rPr lang="en-US" sz="2800" b="1"/>
              <a:t>12			13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26273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/>
              <a:t>3(19) 7(17) 9 (14)</a:t>
            </a:r>
          </a:p>
          <a:p>
            <a:endParaRPr lang="en-US" sz="2800" b="1">
              <a:solidFill>
                <a:srgbClr val="66FF33"/>
              </a:solidFill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3416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/>
              <a:t>1(12) 2(12) 6(12) 5 (13)</a:t>
            </a:r>
          </a:p>
          <a:p>
            <a:r>
              <a:rPr lang="en-US" sz="2800" b="1"/>
              <a:t>10(13) 11(13) </a:t>
            </a:r>
            <a:r>
              <a:rPr lang="en-US" sz="2800" b="1">
                <a:solidFill>
                  <a:srgbClr val="66FF33"/>
                </a:solidFill>
              </a:rPr>
              <a:t>12 (13)</a:t>
            </a:r>
            <a:r>
              <a:rPr lang="en-US" sz="2800"/>
              <a:t> 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867400" y="1828800"/>
            <a:ext cx="292735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/>
              <a:t>Node		g()	</a:t>
            </a:r>
          </a:p>
          <a:p>
            <a:pPr marL="342900" indent="-342900"/>
            <a:r>
              <a:rPr lang="en-US" sz="2800" b="1"/>
              <a:t>1			0</a:t>
            </a:r>
          </a:p>
          <a:p>
            <a:pPr marL="342900" indent="-342900"/>
            <a:r>
              <a:rPr lang="en-US" sz="2800" b="1"/>
              <a:t>2			2</a:t>
            </a:r>
          </a:p>
          <a:p>
            <a:pPr marL="342900" indent="-342900"/>
            <a:r>
              <a:rPr lang="en-US" sz="2800" b="1"/>
              <a:t>5			1</a:t>
            </a:r>
          </a:p>
          <a:p>
            <a:pPr marL="342900" indent="-342900"/>
            <a:r>
              <a:rPr lang="en-US" sz="2800" b="1"/>
              <a:t>3			3</a:t>
            </a:r>
          </a:p>
          <a:p>
            <a:pPr marL="342900" indent="-342900"/>
            <a:r>
              <a:rPr lang="en-US" sz="2800" b="1"/>
              <a:t>6			5</a:t>
            </a:r>
          </a:p>
          <a:p>
            <a:pPr marL="342900" indent="-342900"/>
            <a:r>
              <a:rPr lang="en-US" sz="2800" b="1"/>
              <a:t>7			6</a:t>
            </a:r>
          </a:p>
          <a:p>
            <a:pPr marL="342900" indent="-342900"/>
            <a:r>
              <a:rPr lang="en-US" sz="2800" b="1"/>
              <a:t>10			9</a:t>
            </a:r>
          </a:p>
          <a:p>
            <a:pPr marL="342900" indent="-342900"/>
            <a:r>
              <a:rPr lang="en-US" sz="2800" b="1"/>
              <a:t>9			2</a:t>
            </a:r>
          </a:p>
          <a:p>
            <a:pPr marL="342900" indent="-342900"/>
            <a:r>
              <a:rPr lang="en-US" sz="2800" b="1"/>
              <a:t>11			12</a:t>
            </a:r>
          </a:p>
          <a:p>
            <a:pPr marL="342900" indent="-342900"/>
            <a:r>
              <a:rPr lang="en-US" sz="2800" b="1"/>
              <a:t>12			13</a:t>
            </a:r>
          </a:p>
          <a:p>
            <a:pPr marL="342900" indent="-342900"/>
            <a:endParaRPr lang="en-US" sz="2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Comparing with OR Graph Search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11 nodes (OR) we expanded only 7 nodes in A*</a:t>
            </a:r>
          </a:p>
          <a:p>
            <a:r>
              <a:rPr lang="en-US"/>
              <a:t>Inference: Nodes which looked promising initially were found to be not so good later on and were ignored/left off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Claims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 b="1">
                <a:solidFill>
                  <a:srgbClr val="66FF33"/>
                </a:solidFill>
              </a:rPr>
              <a:t>f(n) &lt; C*</a:t>
            </a:r>
            <a:r>
              <a:rPr lang="en-US" sz="2800"/>
              <a:t> then n must be expanded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/>
              <a:t>Assumption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The heuristic function under estimates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800" b="1">
                <a:solidFill>
                  <a:srgbClr val="66FF33"/>
                </a:solidFill>
              </a:rPr>
              <a:t>h(n) &lt;= f*(n)</a:t>
            </a:r>
            <a:r>
              <a:rPr lang="en-US" sz="2800" b="1"/>
              <a:t> </a:t>
            </a:r>
            <a:r>
              <a:rPr lang="en-US" sz="2800"/>
              <a:t>(Cost of reaching goal from n)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/>
              <a:t>All </a:t>
            </a:r>
            <a:r>
              <a:rPr lang="en-US" sz="2800">
                <a:solidFill>
                  <a:srgbClr val="66FF33"/>
                </a:solidFill>
              </a:rPr>
              <a:t>costs</a:t>
            </a:r>
            <a:r>
              <a:rPr lang="en-US" sz="2800"/>
              <a:t> are </a:t>
            </a:r>
            <a:r>
              <a:rPr lang="en-US" sz="2800">
                <a:solidFill>
                  <a:srgbClr val="66FF33"/>
                </a:solidFill>
              </a:rPr>
              <a:t>+ve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/>
              <a:t>If you have nodes with same costs </a:t>
            </a:r>
            <a:r>
              <a:rPr lang="en-US" sz="2800" b="1">
                <a:solidFill>
                  <a:srgbClr val="66FF33"/>
                </a:solidFill>
              </a:rPr>
              <a:t>(f() value)</a:t>
            </a:r>
            <a:r>
              <a:rPr lang="en-US" sz="2800"/>
              <a:t> then select the one which has minimum g() value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/>
              <a:t>At times we have to expand sub optimal paths before expanding optimal paths </a:t>
            </a:r>
            <a:r>
              <a:rPr lang="en-US" sz="2800" b="1">
                <a:solidFill>
                  <a:srgbClr val="66FF33"/>
                </a:solidFill>
              </a:rPr>
              <a:t>(Non – monotonicity of Heuristic Function)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791200" y="3429000"/>
            <a:ext cx="3049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Suppose h() under </a:t>
            </a:r>
          </a:p>
          <a:p>
            <a:r>
              <a:rPr lang="en-US" sz="2800" b="1"/>
              <a:t>estimates</a:t>
            </a:r>
          </a:p>
        </p:txBody>
      </p: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2133600" y="228600"/>
            <a:ext cx="4419600" cy="6435725"/>
            <a:chOff x="1344" y="144"/>
            <a:chExt cx="2784" cy="4054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0967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0968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2102" y="527"/>
              <a:ext cx="2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3110" y="564"/>
              <a:ext cx="2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1862" y="1449"/>
              <a:ext cx="2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2726" y="2297"/>
              <a:ext cx="2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3158" y="1486"/>
              <a:ext cx="2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0985" name="AutoShape 25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0986" name="AutoShape 26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0987" name="AutoShape 27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0988" name="AutoShape 28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0990" name="AutoShape 30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07" name="Group 23"/>
          <p:cNvGrpSpPr>
            <a:grpSpLocks/>
          </p:cNvGrpSpPr>
          <p:nvPr/>
        </p:nvGrpSpPr>
        <p:grpSpPr bwMode="auto">
          <a:xfrm>
            <a:off x="0" y="0"/>
            <a:ext cx="2895600" cy="4572000"/>
            <a:chOff x="1344" y="144"/>
            <a:chExt cx="2784" cy="4054"/>
          </a:xfrm>
        </p:grpSpPr>
        <p:sp>
          <p:nvSpPr>
            <p:cNvPr id="42008" name="AutoShape 24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2009" name="AutoShape 25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2010" name="AutoShape 26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2011" name="AutoShape 27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2012" name="AutoShape 28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18" name="Text Box 34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2019" name="Text Box 35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2020" name="Text Box 36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2021" name="Text Box 37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2023" name="AutoShape 39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2026" name="AutoShape 42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2027" name="AutoShape 43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2028" name="AutoShape 44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2029" name="AutoShape 45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2030" name="AutoShape 46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2031" name="AutoShape 47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4343400" y="3962400"/>
            <a:ext cx="1365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endParaRPr lang="en-US" sz="2800" b="1" u="sng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4419600" y="2286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1(5)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52400" y="152400"/>
            <a:ext cx="2895600" cy="4572000"/>
            <a:chOff x="1344" y="144"/>
            <a:chExt cx="2784" cy="4054"/>
          </a:xfrm>
        </p:grpSpPr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3014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3015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3016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3017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3027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3028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3031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3032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3033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3034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3035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3036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4495800" y="4114800"/>
            <a:ext cx="1365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4572000" y="3810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endParaRPr lang="en-US" sz="28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04800" y="304800"/>
            <a:ext cx="2895600" cy="4572000"/>
            <a:chOff x="1344" y="144"/>
            <a:chExt cx="2784" cy="4054"/>
          </a:xfrm>
        </p:grpSpPr>
        <p:sp>
          <p:nvSpPr>
            <p:cNvPr id="44037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4055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4056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4057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4058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4059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4060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4648200" y="4267200"/>
            <a:ext cx="1365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724400" y="533400"/>
            <a:ext cx="1608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2(7) 3(24)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457200" y="457200"/>
            <a:ext cx="2895600" cy="4572000"/>
            <a:chOff x="1344" y="144"/>
            <a:chExt cx="2784" cy="4054"/>
          </a:xfrm>
        </p:grpSpPr>
        <p:sp>
          <p:nvSpPr>
            <p:cNvPr id="45061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5062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5063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5064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5065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5076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5079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5080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5081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5082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5083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5084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800600" y="4419600"/>
            <a:ext cx="1416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4876800" y="6858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3(24)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09600" y="609600"/>
            <a:ext cx="2895600" cy="4572000"/>
            <a:chOff x="1344" y="144"/>
            <a:chExt cx="2784" cy="4054"/>
          </a:xfrm>
        </p:grpSpPr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6087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6088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6089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6100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6103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6104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6105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6106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6107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6108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953000" y="4572000"/>
            <a:ext cx="1416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5029200" y="838200"/>
            <a:ext cx="1608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3(24) 4(9)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Cost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f(n) = g(n) + h(n)</a:t>
            </a:r>
          </a:p>
          <a:p>
            <a:pPr>
              <a:buFont typeface="Wingdings" pitchFamily="2" charset="2"/>
              <a:buNone/>
            </a:pPr>
            <a:r>
              <a:rPr lang="en-US"/>
              <a:t>g(n) – Actual cost of traversing from initial state to state n</a:t>
            </a:r>
          </a:p>
          <a:p>
            <a:pPr>
              <a:buFont typeface="Wingdings" pitchFamily="2" charset="2"/>
              <a:buNone/>
            </a:pPr>
            <a:r>
              <a:rPr lang="en-US"/>
              <a:t>h(n) – Estimated cost of reaching to the goal from state 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762000" y="762000"/>
            <a:ext cx="2895600" cy="4572000"/>
            <a:chOff x="1344" y="144"/>
            <a:chExt cx="2784" cy="4054"/>
          </a:xfrm>
        </p:grpSpPr>
        <p:sp>
          <p:nvSpPr>
            <p:cNvPr id="47109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7110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7111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7112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7113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7124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7127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7128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7129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7130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7131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7132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5105400" y="4724400"/>
            <a:ext cx="2089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5181600" y="9906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3(24)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14400" y="914400"/>
            <a:ext cx="2895600" cy="4572000"/>
            <a:chOff x="1344" y="144"/>
            <a:chExt cx="2784" cy="4054"/>
          </a:xfrm>
        </p:grpSpPr>
        <p:sp>
          <p:nvSpPr>
            <p:cNvPr id="48133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8135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8136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8137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8145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8146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8148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8151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8152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8153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8154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8155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8156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257800" y="4876800"/>
            <a:ext cx="2089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5334000" y="1143000"/>
            <a:ext cx="1724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3(24) 5(11)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1066800" y="1066800"/>
            <a:ext cx="2895600" cy="4572000"/>
            <a:chOff x="1344" y="144"/>
            <a:chExt cx="2784" cy="4054"/>
          </a:xfrm>
        </p:grpSpPr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49159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49160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49161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3110" y="563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361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36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360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49172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54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49175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49176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49177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49178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49179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49180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5410200" y="5029200"/>
            <a:ext cx="2878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5486400" y="12954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3(24)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457200" y="609600"/>
            <a:ext cx="3657600" cy="5181600"/>
            <a:chOff x="1344" y="144"/>
            <a:chExt cx="2784" cy="4054"/>
          </a:xfrm>
        </p:grpSpPr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0182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0183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0184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0196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0199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0200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0201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0202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0203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0204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5562600" y="5181600"/>
            <a:ext cx="2878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5638800" y="1447800"/>
            <a:ext cx="1774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3(24) 6(28)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09600" y="762000"/>
            <a:ext cx="3657600" cy="5181600"/>
            <a:chOff x="1344" y="144"/>
            <a:chExt cx="2784" cy="4054"/>
          </a:xfrm>
        </p:grpSpPr>
        <p:sp>
          <p:nvSpPr>
            <p:cNvPr id="51205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1206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1207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1208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1209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1220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1223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1224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1225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1226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1227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1228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410200" y="4953000"/>
            <a:ext cx="29670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 </a:t>
            </a:r>
          </a:p>
          <a:p>
            <a:r>
              <a:rPr lang="en-US" sz="2800" b="1"/>
              <a:t>3(24)</a:t>
            </a:r>
            <a:r>
              <a:rPr lang="en-US" sz="2800"/>
              <a:t> 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791200" y="16002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6(28)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762000" y="914400"/>
            <a:ext cx="3657600" cy="5181600"/>
            <a:chOff x="1344" y="144"/>
            <a:chExt cx="2784" cy="4054"/>
          </a:xfrm>
        </p:grpSpPr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2232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2233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2244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2247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2248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2249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2250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2251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2252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562600" y="5105400"/>
            <a:ext cx="29670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 </a:t>
            </a:r>
          </a:p>
          <a:p>
            <a:r>
              <a:rPr lang="en-US" sz="2800" b="1"/>
              <a:t>3(24)</a:t>
            </a:r>
            <a:r>
              <a:rPr lang="en-US" sz="2800"/>
              <a:t> 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5715000" y="990600"/>
            <a:ext cx="1608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6(28) 4(6)</a:t>
            </a:r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 flipV="1">
            <a:off x="7010400" y="5638800"/>
            <a:ext cx="4572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914400" y="1066800"/>
            <a:ext cx="3657600" cy="5181600"/>
            <a:chOff x="1344" y="144"/>
            <a:chExt cx="2784" cy="4054"/>
          </a:xfrm>
        </p:grpSpPr>
        <p:sp>
          <p:nvSpPr>
            <p:cNvPr id="53255" name="AutoShape 7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3256" name="AutoShape 8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3257" name="AutoShape 9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3258" name="AutoShape 10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3259" name="AutoShape 11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3266" name="Text Box 18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3270" name="AutoShape 22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3273" name="AutoShape 25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3274" name="AutoShape 26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3275" name="AutoShape 27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3276" name="AutoShape 28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3277" name="AutoShape 29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3278" name="AutoShape 30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715000" y="5257800"/>
            <a:ext cx="29670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 </a:t>
            </a:r>
          </a:p>
          <a:p>
            <a:r>
              <a:rPr lang="en-US" sz="2800" b="1"/>
              <a:t>3(24)</a:t>
            </a:r>
            <a:r>
              <a:rPr lang="en-US" sz="2800"/>
              <a:t> </a:t>
            </a:r>
            <a:r>
              <a:rPr lang="en-US" sz="2800" b="1"/>
              <a:t>4(6)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867400" y="11430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6(28)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066800" y="1219200"/>
            <a:ext cx="3657600" cy="5181600"/>
            <a:chOff x="1344" y="144"/>
            <a:chExt cx="2784" cy="4054"/>
          </a:xfrm>
        </p:grpSpPr>
        <p:sp>
          <p:nvSpPr>
            <p:cNvPr id="55301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5302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5303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5304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5305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5316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5318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5319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5320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5321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5322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5323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5324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5486400" y="4876800"/>
            <a:ext cx="29670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 </a:t>
            </a:r>
          </a:p>
          <a:p>
            <a:r>
              <a:rPr lang="en-US" sz="2800" b="1"/>
              <a:t>3(24)</a:t>
            </a:r>
            <a:r>
              <a:rPr lang="en-US" sz="2800"/>
              <a:t> </a:t>
            </a:r>
            <a:r>
              <a:rPr lang="en-US" sz="2800" b="1"/>
              <a:t>4(6)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6019800" y="1295400"/>
            <a:ext cx="1608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6(28) 5(8)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7543800" y="5486400"/>
            <a:ext cx="7620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381000" y="304800"/>
            <a:ext cx="3657600" cy="5181600"/>
            <a:chOff x="1344" y="144"/>
            <a:chExt cx="2784" cy="4054"/>
          </a:xfrm>
        </p:grpSpPr>
        <p:sp>
          <p:nvSpPr>
            <p:cNvPr id="56325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6326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6327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6328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6329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6340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6342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6343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6344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6346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6347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6348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5486400" y="4267200"/>
            <a:ext cx="2967038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 </a:t>
            </a:r>
          </a:p>
          <a:p>
            <a:r>
              <a:rPr lang="en-US" sz="2800" b="1"/>
              <a:t>3(24)</a:t>
            </a:r>
            <a:r>
              <a:rPr lang="en-US" sz="2800"/>
              <a:t> </a:t>
            </a:r>
            <a:r>
              <a:rPr lang="en-US" sz="2800" b="1"/>
              <a:t>4(6) 5(8)</a:t>
            </a:r>
          </a:p>
          <a:p>
            <a:endParaRPr lang="en-US" sz="4000" b="1"/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6172200" y="14478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6(28)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533400" y="457200"/>
            <a:ext cx="3657600" cy="5181600"/>
            <a:chOff x="1344" y="144"/>
            <a:chExt cx="2784" cy="4054"/>
          </a:xfrm>
        </p:grpSpPr>
        <p:sp>
          <p:nvSpPr>
            <p:cNvPr id="57349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7351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7352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7353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59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7362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66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7367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7368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7369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7370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7371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7372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5638800" y="4419600"/>
            <a:ext cx="2967038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 </a:t>
            </a:r>
          </a:p>
          <a:p>
            <a:r>
              <a:rPr lang="en-US" sz="2800" b="1"/>
              <a:t>3(24)</a:t>
            </a:r>
            <a:r>
              <a:rPr lang="en-US" sz="2800"/>
              <a:t> </a:t>
            </a:r>
            <a:r>
              <a:rPr lang="en-US" sz="2800" b="1"/>
              <a:t>4(6) 5(8)</a:t>
            </a:r>
          </a:p>
          <a:p>
            <a:endParaRPr lang="en-US" sz="4000" b="1"/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6324600" y="1600200"/>
            <a:ext cx="1774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  <a:p>
            <a:r>
              <a:rPr lang="en-US" sz="2800" b="1"/>
              <a:t>6(28) 6(25)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V="1">
            <a:off x="6400800" y="2209800"/>
            <a:ext cx="7620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State Space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300" b="1" dirty="0">
                <a:effectLst/>
              </a:rPr>
              <a:t>Given: [S, s, O, G, h] where </a:t>
            </a:r>
            <a:endParaRPr lang="en-US" sz="3300" dirty="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US" sz="3300" b="1">
                <a:effectLst/>
              </a:rPr>
              <a:t>S is the (implicitly specified) set of states </a:t>
            </a:r>
            <a:endParaRPr lang="en-US" sz="330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US" sz="3300" b="1" dirty="0">
                <a:effectLst/>
              </a:rPr>
              <a:t>s is the start state </a:t>
            </a:r>
            <a:endParaRPr lang="en-US" sz="3300" dirty="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US" sz="3300" b="1" dirty="0">
                <a:effectLst/>
              </a:rPr>
              <a:t>O is the set of state transition operators each having some cost </a:t>
            </a:r>
            <a:endParaRPr lang="en-US" sz="3300" dirty="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US" sz="3300" b="1" dirty="0">
                <a:effectLst/>
              </a:rPr>
              <a:t>G is the set of goal states </a:t>
            </a:r>
            <a:endParaRPr lang="en-US" sz="3300" dirty="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US" sz="3300" b="1" dirty="0">
                <a:effectLst/>
              </a:rPr>
              <a:t>h( ) is a heuristic function estimating the distance to a goal </a:t>
            </a:r>
            <a:endParaRPr lang="en-US" sz="3300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sz="3300" b="1" dirty="0">
                <a:effectLst/>
              </a:rPr>
              <a:t>To find: </a:t>
            </a:r>
          </a:p>
          <a:p>
            <a:pPr lvl="1">
              <a:lnSpc>
                <a:spcPct val="80000"/>
              </a:lnSpc>
            </a:pPr>
            <a:r>
              <a:rPr lang="en-US" sz="3300" dirty="0">
                <a:effectLst/>
              </a:rPr>
              <a:t>Min. cost of sequence of transactions to the goal state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685800" y="609600"/>
            <a:ext cx="3657600" cy="5181600"/>
            <a:chOff x="1344" y="144"/>
            <a:chExt cx="2784" cy="4054"/>
          </a:xfrm>
        </p:grpSpPr>
        <p:sp>
          <p:nvSpPr>
            <p:cNvPr id="58373" name="AutoShape 5"/>
            <p:cNvSpPr>
              <a:spLocks noChangeArrowheads="1"/>
            </p:cNvSpPr>
            <p:nvPr/>
          </p:nvSpPr>
          <p:spPr bwMode="auto">
            <a:xfrm>
              <a:off x="2448" y="288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1</a:t>
              </a:r>
            </a:p>
          </p:txBody>
        </p:sp>
        <p:sp>
          <p:nvSpPr>
            <p:cNvPr id="58374" name="AutoShape 6"/>
            <p:cNvSpPr>
              <a:spLocks noChangeArrowheads="1"/>
            </p:cNvSpPr>
            <p:nvPr/>
          </p:nvSpPr>
          <p:spPr bwMode="auto">
            <a:xfrm>
              <a:off x="1644" y="970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58375" name="AutoShape 7"/>
            <p:cNvSpPr>
              <a:spLocks noChangeArrowheads="1"/>
            </p:cNvSpPr>
            <p:nvPr/>
          </p:nvSpPr>
          <p:spPr bwMode="auto">
            <a:xfrm>
              <a:off x="3336" y="963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3</a:t>
              </a:r>
            </a:p>
          </p:txBody>
        </p:sp>
        <p:sp>
          <p:nvSpPr>
            <p:cNvPr id="58376" name="AutoShape 8"/>
            <p:cNvSpPr>
              <a:spLocks noChangeArrowheads="1"/>
            </p:cNvSpPr>
            <p:nvPr/>
          </p:nvSpPr>
          <p:spPr bwMode="auto">
            <a:xfrm>
              <a:off x="2454" y="1745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4</a:t>
              </a:r>
            </a:p>
          </p:txBody>
        </p:sp>
        <p:sp>
          <p:nvSpPr>
            <p:cNvPr id="58377" name="AutoShape 9"/>
            <p:cNvSpPr>
              <a:spLocks noChangeArrowheads="1"/>
            </p:cNvSpPr>
            <p:nvPr/>
          </p:nvSpPr>
          <p:spPr bwMode="auto">
            <a:xfrm>
              <a:off x="2496" y="3792"/>
              <a:ext cx="528" cy="406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>
                  <a:solidFill>
                    <a:srgbClr val="00FF00"/>
                  </a:solidFill>
                </a:rPr>
                <a:t>6</a:t>
              </a:r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H="1">
              <a:off x="2064" y="657"/>
              <a:ext cx="480" cy="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2880" y="657"/>
              <a:ext cx="528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H="1">
              <a:off x="2880" y="1358"/>
              <a:ext cx="624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1968" y="1358"/>
              <a:ext cx="576" cy="4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2727" y="2162"/>
              <a:ext cx="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2103" y="527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3111" y="563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1861" y="1449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4</a:t>
              </a: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2725" y="2298"/>
              <a:ext cx="285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3157" y="1485"/>
              <a:ext cx="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8388" name="AutoShape 20"/>
            <p:cNvSpPr>
              <a:spLocks noChangeArrowheads="1"/>
            </p:cNvSpPr>
            <p:nvPr/>
          </p:nvSpPr>
          <p:spPr bwMode="auto">
            <a:xfrm>
              <a:off x="2469" y="2876"/>
              <a:ext cx="528" cy="40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4000"/>
                <a:t>5</a:t>
              </a:r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>
              <a:off x="2736" y="3312"/>
              <a:ext cx="1" cy="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2736" y="3360"/>
              <a:ext cx="43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20</a:t>
              </a:r>
            </a:p>
          </p:txBody>
        </p:sp>
        <p:sp>
          <p:nvSpPr>
            <p:cNvPr id="58391" name="AutoShape 23"/>
            <p:cNvSpPr>
              <a:spLocks noChangeArrowheads="1"/>
            </p:cNvSpPr>
            <p:nvPr/>
          </p:nvSpPr>
          <p:spPr bwMode="auto">
            <a:xfrm>
              <a:off x="2166" y="144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5</a:t>
              </a:r>
            </a:p>
          </p:txBody>
        </p:sp>
        <p:sp>
          <p:nvSpPr>
            <p:cNvPr id="58392" name="AutoShape 24"/>
            <p:cNvSpPr>
              <a:spLocks noChangeArrowheads="1"/>
            </p:cNvSpPr>
            <p:nvPr/>
          </p:nvSpPr>
          <p:spPr bwMode="auto">
            <a:xfrm>
              <a:off x="1344" y="96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58393" name="AutoShape 25"/>
            <p:cNvSpPr>
              <a:spLocks noChangeArrowheads="1"/>
            </p:cNvSpPr>
            <p:nvPr/>
          </p:nvSpPr>
          <p:spPr bwMode="auto">
            <a:xfrm>
              <a:off x="3888" y="91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23</a:t>
              </a:r>
            </a:p>
          </p:txBody>
        </p:sp>
        <p:sp>
          <p:nvSpPr>
            <p:cNvPr id="58394" name="AutoShape 26"/>
            <p:cNvSpPr>
              <a:spLocks noChangeArrowheads="1"/>
            </p:cNvSpPr>
            <p:nvPr/>
          </p:nvSpPr>
          <p:spPr bwMode="auto">
            <a:xfrm>
              <a:off x="2160" y="1872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sp>
          <p:nvSpPr>
            <p:cNvPr id="58395" name="AutoShape 27"/>
            <p:cNvSpPr>
              <a:spLocks noChangeArrowheads="1"/>
            </p:cNvSpPr>
            <p:nvPr/>
          </p:nvSpPr>
          <p:spPr bwMode="auto">
            <a:xfrm>
              <a:off x="2160" y="2880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58396" name="AutoShape 28"/>
            <p:cNvSpPr>
              <a:spLocks noChangeArrowheads="1"/>
            </p:cNvSpPr>
            <p:nvPr/>
          </p:nvSpPr>
          <p:spPr bwMode="auto">
            <a:xfrm>
              <a:off x="2208" y="3888"/>
              <a:ext cx="240" cy="2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/>
                <a:t>0</a:t>
              </a:r>
            </a:p>
          </p:txBody>
        </p:sp>
      </p:grp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5791200" y="4572000"/>
            <a:ext cx="3121025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  <a:endParaRPr lang="en-US" sz="2800"/>
          </a:p>
          <a:p>
            <a:r>
              <a:rPr lang="en-US" sz="2800" b="1"/>
              <a:t>1(5) 2(7) 4(9) 5(11) </a:t>
            </a:r>
          </a:p>
          <a:p>
            <a:r>
              <a:rPr lang="en-US" sz="2800" b="1"/>
              <a:t>3(24)</a:t>
            </a:r>
            <a:r>
              <a:rPr lang="en-US" sz="2800"/>
              <a:t> </a:t>
            </a:r>
            <a:r>
              <a:rPr lang="en-US" sz="2800" b="1"/>
              <a:t>4(6) 5(8) 6(25)</a:t>
            </a:r>
            <a:endParaRPr lang="en-US" sz="4000" b="1"/>
          </a:p>
          <a:p>
            <a:endParaRPr lang="en-US" sz="4000" b="1"/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477000" y="1752600"/>
            <a:ext cx="123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  <a:endParaRPr 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>
                <a:effectLst/>
              </a:rPr>
              <a:t>A heuristic is called admissible if it always under estimates, that is, we always have h(n) ≤ f*(n), where f*(n) denotes the minimum distance to a goal state from state n</a:t>
            </a:r>
          </a:p>
          <a:p>
            <a:pPr algn="just"/>
            <a:r>
              <a:rPr lang="en-US">
                <a:effectLst/>
              </a:rPr>
              <a:t>For finite state spaces, A* always terminates</a:t>
            </a:r>
            <a:r>
              <a:rPr lang="en-US"/>
              <a:t> </a:t>
            </a:r>
          </a:p>
          <a:p>
            <a:pPr algn="just"/>
            <a:r>
              <a:rPr lang="en-US">
                <a:effectLst/>
              </a:rPr>
              <a:t>Algorithm A* is admissible, that is, if there is a path from start state to a goal state, A* terminates by finding an optimal path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effectLst/>
              </a:rPr>
              <a:t>If A1 and A2 are two versions of A* such that A2 is more informed than A1 , then A1 expands at least as many states as does A2  (Because h2() is more informed then h1())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effectLst/>
              </a:rPr>
              <a:t>If we are given two or more admissible heuristics for every state and we do not know which is more informed, then, we can take their max to get a stronger admissible heuristic</a:t>
            </a:r>
            <a:r>
              <a:rPr lang="en-US" sz="2800" dirty="0"/>
              <a:t> at every state.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h(n) = max (h1(n), h2(n))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Algorithm</a:t>
            </a:r>
          </a:p>
        </p:txBody>
      </p:sp>
      <p:pic>
        <p:nvPicPr>
          <p:cNvPr id="61445" name="Picture 5" descr="AstarExampl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239838"/>
            <a:ext cx="9144000" cy="56959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400" b="1">
                <a:solidFill>
                  <a:srgbClr val="FF3300"/>
                </a:solidFill>
              </a:rPr>
              <a:t>Initialize:</a:t>
            </a:r>
            <a:r>
              <a:rPr lang="en-US" sz="3400"/>
              <a:t>	Set OPEN = {s},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3400"/>
              <a:t>	CLOSE =   { }, </a:t>
            </a:r>
            <a:r>
              <a:rPr lang="en-US" sz="3400">
                <a:solidFill>
                  <a:srgbClr val="00FF00"/>
                </a:solidFill>
              </a:rPr>
              <a:t>Set f(s) = h(s), g(s)=0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3400" b="1">
                <a:solidFill>
                  <a:srgbClr val="FF3300"/>
                </a:solidFill>
              </a:rPr>
              <a:t>Fail: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sz="3400"/>
              <a:t>If OPEN ={ }, Terminate with Failure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3400" b="1">
                <a:solidFill>
                  <a:srgbClr val="FF3300"/>
                </a:solidFill>
              </a:rPr>
              <a:t>Select:</a:t>
            </a:r>
            <a:r>
              <a:rPr lang="en-US" sz="3400"/>
              <a:t>    Select the minimum cost state, n, form OPEN and Save n in CLOSE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3400" b="1">
                <a:solidFill>
                  <a:srgbClr val="FF3300"/>
                </a:solidFill>
              </a:rPr>
              <a:t>Terminate:</a:t>
            </a:r>
            <a:r>
              <a:rPr lang="en-US" sz="3400"/>
              <a:t>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sz="3400"/>
              <a:t>If n </a:t>
            </a:r>
            <a:r>
              <a:rPr lang="en-US" sz="3400">
                <a:sym typeface="Symbol" pitchFamily="18" charset="2"/>
              </a:rPr>
              <a:t> G, terminate with SUCCESS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/>
              <a:t>A*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sz="2700" b="1">
                <a:solidFill>
                  <a:srgbClr val="FF3300"/>
                </a:solidFill>
                <a:sym typeface="Symbol" pitchFamily="18" charset="2"/>
              </a:rPr>
              <a:t>Expand:</a:t>
            </a:r>
            <a:r>
              <a:rPr lang="en-US" sz="2700">
                <a:sym typeface="Symbol" pitchFamily="18" charset="2"/>
              </a:rPr>
              <a:t> </a:t>
            </a:r>
          </a:p>
          <a:p>
            <a:pPr marL="990600" lvl="1" indent="-533400">
              <a:buFontTx/>
              <a:buChar char="•"/>
            </a:pPr>
            <a:r>
              <a:rPr lang="en-US" sz="2700">
                <a:sym typeface="Symbol" pitchFamily="18" charset="2"/>
              </a:rPr>
              <a:t>Generate the successors of n using O. For each successor, m, insert m in OPEN only if  m  [OPEN  CLOSE]</a:t>
            </a:r>
          </a:p>
          <a:p>
            <a:pPr marL="990600" lvl="1" indent="-533400">
              <a:buFontTx/>
              <a:buNone/>
            </a:pPr>
            <a:r>
              <a:rPr lang="en-US" sz="2700">
                <a:sym typeface="Symbol" pitchFamily="18" charset="2"/>
              </a:rPr>
              <a:t>	</a:t>
            </a:r>
            <a:r>
              <a:rPr lang="en-US" sz="2700">
                <a:solidFill>
                  <a:srgbClr val="00FF00"/>
                </a:solidFill>
                <a:sym typeface="Symbol" pitchFamily="18" charset="2"/>
              </a:rPr>
              <a:t>set g(m) = g(n) + C(n,m)</a:t>
            </a:r>
          </a:p>
          <a:p>
            <a:pPr marL="990600" lvl="1" indent="-533400">
              <a:buFontTx/>
              <a:buNone/>
            </a:pPr>
            <a:r>
              <a:rPr lang="en-US" sz="2700">
                <a:solidFill>
                  <a:srgbClr val="00FF00"/>
                </a:solidFill>
                <a:sym typeface="Symbol" pitchFamily="18" charset="2"/>
              </a:rPr>
              <a:t>  	set f(m) = g(m) + h(m)</a:t>
            </a:r>
          </a:p>
          <a:p>
            <a:pPr marL="990600" lvl="1" indent="-533400">
              <a:buFontTx/>
              <a:buNone/>
            </a:pPr>
            <a:r>
              <a:rPr lang="en-US" sz="2700">
                <a:solidFill>
                  <a:srgbClr val="00FF00"/>
                </a:solidFill>
                <a:sym typeface="Symbol" pitchFamily="18" charset="2"/>
              </a:rPr>
              <a:t>	insert m in OPEN</a:t>
            </a:r>
          </a:p>
          <a:p>
            <a:pPr marL="990600" lvl="1" indent="-533400">
              <a:buFontTx/>
              <a:buNone/>
            </a:pPr>
            <a:r>
              <a:rPr lang="en-US" sz="2700">
                <a:sym typeface="Symbol" pitchFamily="18" charset="2"/>
              </a:rPr>
              <a:t>	if m  [OPEN  CLOSE] </a:t>
            </a:r>
          </a:p>
          <a:p>
            <a:pPr marL="990600" lvl="1" indent="-533400">
              <a:buFontTx/>
              <a:buNone/>
            </a:pPr>
            <a:r>
              <a:rPr lang="en-US" sz="2700">
                <a:solidFill>
                  <a:srgbClr val="00FF00"/>
                </a:solidFill>
                <a:sym typeface="Symbol" pitchFamily="18" charset="2"/>
              </a:rPr>
              <a:t>	Set g(m) = min{ g(m), g(n)+C(m,n)}</a:t>
            </a:r>
          </a:p>
          <a:p>
            <a:pPr marL="990600" lvl="1" indent="-533400">
              <a:buFontTx/>
              <a:buNone/>
            </a:pPr>
            <a:r>
              <a:rPr lang="en-US" sz="2700">
                <a:solidFill>
                  <a:srgbClr val="00FF00"/>
                </a:solidFill>
                <a:sym typeface="Symbol" pitchFamily="18" charset="2"/>
              </a:rPr>
              <a:t>	 set f(m) = g(m) + h(m)</a:t>
            </a:r>
          </a:p>
          <a:p>
            <a:pPr marL="990600" lvl="1" indent="-533400">
              <a:buFontTx/>
              <a:buNone/>
            </a:pPr>
            <a:r>
              <a:rPr lang="en-US" sz="2700">
                <a:solidFill>
                  <a:srgbClr val="00FF00"/>
                </a:solidFill>
                <a:sym typeface="Symbol" pitchFamily="18" charset="2"/>
              </a:rPr>
              <a:t>	If f(m) has decreased and m  CLOSE move it to OPEN</a:t>
            </a:r>
          </a:p>
          <a:p>
            <a:pPr marL="609600" indent="-609600">
              <a:buFontTx/>
              <a:buAutoNum type="arabicPeriod" startAt="6"/>
            </a:pPr>
            <a:r>
              <a:rPr lang="en-US" sz="2700" b="1">
                <a:solidFill>
                  <a:srgbClr val="FF3300"/>
                </a:solidFill>
                <a:sym typeface="Symbol" pitchFamily="18" charset="2"/>
              </a:rPr>
              <a:t>Loop:</a:t>
            </a:r>
            <a:r>
              <a:rPr lang="en-US" sz="2700">
                <a:sym typeface="Symbol" pitchFamily="18" charset="2"/>
              </a:rPr>
              <a:t>	Goto step 2</a:t>
            </a:r>
            <a:endParaRPr lang="en-US">
              <a:solidFill>
                <a:srgbClr val="00FF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67" name="Group 63"/>
          <p:cNvGrpSpPr>
            <a:grpSpLocks/>
          </p:cNvGrpSpPr>
          <p:nvPr/>
        </p:nvGrpSpPr>
        <p:grpSpPr bwMode="auto">
          <a:xfrm>
            <a:off x="0" y="228600"/>
            <a:ext cx="9144000" cy="6477000"/>
            <a:chOff x="0" y="144"/>
            <a:chExt cx="5760" cy="4080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3633" y="2609"/>
              <a:ext cx="47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10</a:t>
              </a: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96" y="484"/>
              <a:ext cx="570" cy="62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1</a:t>
              </a:r>
            </a:p>
          </p:txBody>
        </p:sp>
        <p:sp>
          <p:nvSpPr>
            <p:cNvPr id="21511" name="AutoShape 7"/>
            <p:cNvSpPr>
              <a:spLocks noChangeArrowheads="1"/>
            </p:cNvSpPr>
            <p:nvPr/>
          </p:nvSpPr>
          <p:spPr bwMode="auto">
            <a:xfrm>
              <a:off x="3334" y="546"/>
              <a:ext cx="570" cy="62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3</a:t>
              </a:r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>
              <a:off x="196" y="1911"/>
              <a:ext cx="570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5</a:t>
              </a:r>
            </a:p>
          </p:txBody>
        </p:sp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1850" y="1973"/>
              <a:ext cx="571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6</a:t>
              </a:r>
            </a:p>
          </p:txBody>
        </p:sp>
        <p:sp>
          <p:nvSpPr>
            <p:cNvPr id="21514" name="AutoShape 10"/>
            <p:cNvSpPr>
              <a:spLocks noChangeArrowheads="1"/>
            </p:cNvSpPr>
            <p:nvPr/>
          </p:nvSpPr>
          <p:spPr bwMode="auto">
            <a:xfrm>
              <a:off x="1850" y="484"/>
              <a:ext cx="571" cy="621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2</a:t>
              </a:r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auto">
            <a:xfrm>
              <a:off x="196" y="3338"/>
              <a:ext cx="570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9</a:t>
              </a:r>
            </a:p>
          </p:txBody>
        </p:sp>
        <p:sp>
          <p:nvSpPr>
            <p:cNvPr id="21516" name="AutoShape 12"/>
            <p:cNvSpPr>
              <a:spLocks noChangeArrowheads="1"/>
            </p:cNvSpPr>
            <p:nvPr/>
          </p:nvSpPr>
          <p:spPr bwMode="auto">
            <a:xfrm>
              <a:off x="3391" y="2035"/>
              <a:ext cx="570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7</a:t>
              </a:r>
            </a:p>
          </p:txBody>
        </p:sp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>
              <a:off x="1836" y="3342"/>
              <a:ext cx="571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10</a:t>
              </a:r>
            </a:p>
          </p:txBody>
        </p:sp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>
              <a:off x="3376" y="3404"/>
              <a:ext cx="571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11</a:t>
              </a:r>
            </a:p>
          </p:txBody>
        </p:sp>
        <p:sp>
          <p:nvSpPr>
            <p:cNvPr id="21519" name="AutoShape 15"/>
            <p:cNvSpPr>
              <a:spLocks noChangeArrowheads="1"/>
            </p:cNvSpPr>
            <p:nvPr/>
          </p:nvSpPr>
          <p:spPr bwMode="auto">
            <a:xfrm>
              <a:off x="4838" y="554"/>
              <a:ext cx="571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4</a:t>
              </a:r>
            </a:p>
          </p:txBody>
        </p:sp>
        <p:sp>
          <p:nvSpPr>
            <p:cNvPr id="21520" name="AutoShape 16"/>
            <p:cNvSpPr>
              <a:spLocks noChangeArrowheads="1"/>
            </p:cNvSpPr>
            <p:nvPr/>
          </p:nvSpPr>
          <p:spPr bwMode="auto">
            <a:xfrm>
              <a:off x="4895" y="2043"/>
              <a:ext cx="571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/>
                <a:t>8</a:t>
              </a:r>
            </a:p>
          </p:txBody>
        </p:sp>
        <p:sp>
          <p:nvSpPr>
            <p:cNvPr id="21521" name="AutoShape 17"/>
            <p:cNvSpPr>
              <a:spLocks noChangeArrowheads="1"/>
            </p:cNvSpPr>
            <p:nvPr/>
          </p:nvSpPr>
          <p:spPr bwMode="auto">
            <a:xfrm>
              <a:off x="4881" y="3412"/>
              <a:ext cx="571" cy="62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 b="1">
                  <a:solidFill>
                    <a:srgbClr val="00FF00"/>
                  </a:solidFill>
                </a:rPr>
                <a:t>12</a:t>
              </a:r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95" y="1120"/>
              <a:ext cx="0" cy="80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781" y="748"/>
              <a:ext cx="10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2128" y="1120"/>
              <a:ext cx="22" cy="83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2424" y="779"/>
              <a:ext cx="924" cy="3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3908" y="810"/>
              <a:ext cx="923" cy="3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5141" y="1198"/>
              <a:ext cx="32" cy="84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460" y="2524"/>
              <a:ext cx="0" cy="80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2136" y="2609"/>
              <a:ext cx="0" cy="75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5173" y="2671"/>
              <a:ext cx="0" cy="7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 flipV="1">
              <a:off x="2431" y="3675"/>
              <a:ext cx="928" cy="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777" y="3699"/>
              <a:ext cx="10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2435" y="2299"/>
              <a:ext cx="956" cy="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3965" y="3726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 flipH="1">
              <a:off x="781" y="2237"/>
              <a:ext cx="10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3975" y="2361"/>
              <a:ext cx="89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940" y="192"/>
              <a:ext cx="29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2</a:t>
              </a: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2594" y="192"/>
              <a:ext cx="29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4135" y="192"/>
              <a:ext cx="29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2</a:t>
              </a:r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 flipH="1" flipV="1">
              <a:off x="3633" y="1182"/>
              <a:ext cx="57" cy="80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96" y="1120"/>
              <a:ext cx="29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</a:t>
              </a:r>
            </a:p>
          </p:txBody>
        </p:sp>
        <p:sp>
          <p:nvSpPr>
            <p:cNvPr id="21542" name="Text Box 38"/>
            <p:cNvSpPr txBox="1">
              <a:spLocks noChangeArrowheads="1"/>
            </p:cNvSpPr>
            <p:nvPr/>
          </p:nvSpPr>
          <p:spPr bwMode="auto">
            <a:xfrm>
              <a:off x="1066" y="1616"/>
              <a:ext cx="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5</a:t>
              </a:r>
            </a:p>
          </p:txBody>
        </p: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2195" y="999"/>
              <a:ext cx="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3</a:t>
              </a:r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3747" y="1244"/>
              <a:ext cx="2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3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5276" y="1123"/>
              <a:ext cx="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</a:t>
              </a: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4363" y="1743"/>
              <a:ext cx="29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5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2634" y="1724"/>
              <a:ext cx="295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</a:t>
              </a:r>
            </a:p>
          </p:txBody>
        </p: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96" y="2423"/>
              <a:ext cx="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997" y="3108"/>
              <a:ext cx="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8</a:t>
              </a:r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auto">
            <a:xfrm>
              <a:off x="2093" y="2547"/>
              <a:ext cx="29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4</a:t>
              </a:r>
            </a:p>
          </p:txBody>
        </p:sp>
        <p:sp>
          <p:nvSpPr>
            <p:cNvPr id="21551" name="Text Box 47"/>
            <p:cNvSpPr txBox="1">
              <a:spLocks noChangeArrowheads="1"/>
            </p:cNvSpPr>
            <p:nvPr/>
          </p:nvSpPr>
          <p:spPr bwMode="auto">
            <a:xfrm>
              <a:off x="2651" y="3108"/>
              <a:ext cx="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3</a:t>
              </a:r>
            </a:p>
          </p:txBody>
        </p:sp>
        <p:sp>
          <p:nvSpPr>
            <p:cNvPr id="21552" name="Line 48"/>
            <p:cNvSpPr>
              <a:spLocks noChangeShapeType="1"/>
            </p:cNvSpPr>
            <p:nvPr/>
          </p:nvSpPr>
          <p:spPr bwMode="auto">
            <a:xfrm>
              <a:off x="3690" y="2671"/>
              <a:ext cx="0" cy="7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4078" y="3170"/>
              <a:ext cx="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</a:t>
              </a:r>
            </a:p>
          </p:txBody>
        </p:sp>
        <p:sp>
          <p:nvSpPr>
            <p:cNvPr id="21554" name="Text Box 50"/>
            <p:cNvSpPr txBox="1">
              <a:spLocks noChangeArrowheads="1"/>
            </p:cNvSpPr>
            <p:nvPr/>
          </p:nvSpPr>
          <p:spPr bwMode="auto">
            <a:xfrm>
              <a:off x="5116" y="2733"/>
              <a:ext cx="47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/>
                <a:t>15</a:t>
              </a:r>
            </a:p>
          </p:txBody>
        </p:sp>
        <p:sp>
          <p:nvSpPr>
            <p:cNvPr id="21555" name="AutoShape 51"/>
            <p:cNvSpPr>
              <a:spLocks noChangeArrowheads="1"/>
            </p:cNvSpPr>
            <p:nvPr/>
          </p:nvSpPr>
          <p:spPr bwMode="auto">
            <a:xfrm>
              <a:off x="144" y="144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12</a:t>
              </a:r>
            </a:p>
          </p:txBody>
        </p:sp>
        <p:sp>
          <p:nvSpPr>
            <p:cNvPr id="21556" name="AutoShape 52"/>
            <p:cNvSpPr>
              <a:spLocks noChangeArrowheads="1"/>
            </p:cNvSpPr>
            <p:nvPr/>
          </p:nvSpPr>
          <p:spPr bwMode="auto">
            <a:xfrm>
              <a:off x="1920" y="144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10</a:t>
              </a:r>
            </a:p>
          </p:txBody>
        </p:sp>
        <p:sp>
          <p:nvSpPr>
            <p:cNvPr id="21557" name="AutoShape 53"/>
            <p:cNvSpPr>
              <a:spLocks noChangeArrowheads="1"/>
            </p:cNvSpPr>
            <p:nvPr/>
          </p:nvSpPr>
          <p:spPr bwMode="auto">
            <a:xfrm>
              <a:off x="3408" y="192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16</a:t>
              </a:r>
            </a:p>
          </p:txBody>
        </p:sp>
        <p:sp>
          <p:nvSpPr>
            <p:cNvPr id="21558" name="AutoShape 54"/>
            <p:cNvSpPr>
              <a:spLocks noChangeArrowheads="1"/>
            </p:cNvSpPr>
            <p:nvPr/>
          </p:nvSpPr>
          <p:spPr bwMode="auto">
            <a:xfrm>
              <a:off x="4896" y="192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15</a:t>
              </a:r>
            </a:p>
          </p:txBody>
        </p:sp>
        <p:sp>
          <p:nvSpPr>
            <p:cNvPr id="21559" name="AutoShape 55"/>
            <p:cNvSpPr>
              <a:spLocks noChangeArrowheads="1"/>
            </p:cNvSpPr>
            <p:nvPr/>
          </p:nvSpPr>
          <p:spPr bwMode="auto">
            <a:xfrm>
              <a:off x="0" y="1584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12</a:t>
              </a:r>
            </a:p>
          </p:txBody>
        </p:sp>
        <p:sp>
          <p:nvSpPr>
            <p:cNvPr id="21560" name="AutoShape 56"/>
            <p:cNvSpPr>
              <a:spLocks noChangeArrowheads="1"/>
            </p:cNvSpPr>
            <p:nvPr/>
          </p:nvSpPr>
          <p:spPr bwMode="auto">
            <a:xfrm>
              <a:off x="1632" y="1680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7</a:t>
              </a:r>
            </a:p>
          </p:txBody>
        </p:sp>
        <p:sp>
          <p:nvSpPr>
            <p:cNvPr id="21561" name="AutoShape 57"/>
            <p:cNvSpPr>
              <a:spLocks noChangeArrowheads="1"/>
            </p:cNvSpPr>
            <p:nvPr/>
          </p:nvSpPr>
          <p:spPr bwMode="auto">
            <a:xfrm>
              <a:off x="3120" y="1728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11</a:t>
              </a:r>
            </a:p>
          </p:txBody>
        </p:sp>
        <p:sp>
          <p:nvSpPr>
            <p:cNvPr id="21562" name="AutoShape 58"/>
            <p:cNvSpPr>
              <a:spLocks noChangeArrowheads="1"/>
            </p:cNvSpPr>
            <p:nvPr/>
          </p:nvSpPr>
          <p:spPr bwMode="auto">
            <a:xfrm>
              <a:off x="5376" y="1728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15</a:t>
              </a:r>
            </a:p>
          </p:txBody>
        </p:sp>
        <p:sp>
          <p:nvSpPr>
            <p:cNvPr id="21563" name="AutoShape 59"/>
            <p:cNvSpPr>
              <a:spLocks noChangeArrowheads="1"/>
            </p:cNvSpPr>
            <p:nvPr/>
          </p:nvSpPr>
          <p:spPr bwMode="auto">
            <a:xfrm>
              <a:off x="528" y="3024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12</a:t>
              </a:r>
            </a:p>
          </p:txBody>
        </p:sp>
        <p:sp>
          <p:nvSpPr>
            <p:cNvPr id="21564" name="AutoShape 60"/>
            <p:cNvSpPr>
              <a:spLocks noChangeArrowheads="1"/>
            </p:cNvSpPr>
            <p:nvPr/>
          </p:nvSpPr>
          <p:spPr bwMode="auto">
            <a:xfrm>
              <a:off x="1584" y="3072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4</a:t>
              </a:r>
            </a:p>
          </p:txBody>
        </p:sp>
        <p:sp>
          <p:nvSpPr>
            <p:cNvPr id="21565" name="AutoShape 61"/>
            <p:cNvSpPr>
              <a:spLocks noChangeArrowheads="1"/>
            </p:cNvSpPr>
            <p:nvPr/>
          </p:nvSpPr>
          <p:spPr bwMode="auto">
            <a:xfrm>
              <a:off x="3120" y="3120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1</a:t>
              </a:r>
            </a:p>
          </p:txBody>
        </p:sp>
        <p:sp>
          <p:nvSpPr>
            <p:cNvPr id="21566" name="AutoShape 62"/>
            <p:cNvSpPr>
              <a:spLocks noChangeArrowheads="1"/>
            </p:cNvSpPr>
            <p:nvPr/>
          </p:nvSpPr>
          <p:spPr bwMode="auto">
            <a:xfrm>
              <a:off x="4560" y="3936"/>
              <a:ext cx="384" cy="28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0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53200" y="228600"/>
            <a:ext cx="1236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  <a:p>
            <a:r>
              <a:rPr lang="en-US" sz="2800" b="1">
                <a:solidFill>
                  <a:srgbClr val="00FF00"/>
                </a:solidFill>
              </a:rPr>
              <a:t>1(12)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90600" y="4114800"/>
            <a:ext cx="1365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endParaRPr lang="en-US" sz="2800" b="1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867400" y="3505200"/>
            <a:ext cx="29273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Node		g()	</a:t>
            </a:r>
          </a:p>
          <a:p>
            <a:r>
              <a:rPr lang="en-US" sz="2800" b="1"/>
              <a:t>1		0</a:t>
            </a:r>
          </a:p>
          <a:p>
            <a:endParaRPr lang="en-US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180975"/>
            <a:ext cx="5341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553200" y="228600"/>
            <a:ext cx="123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OPEN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365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/>
              <a:t>CLOSE</a:t>
            </a:r>
          </a:p>
          <a:p>
            <a:r>
              <a:rPr lang="en-US" sz="2800" b="1">
                <a:solidFill>
                  <a:srgbClr val="00FF00"/>
                </a:solidFill>
              </a:rPr>
              <a:t>1(12)</a:t>
            </a:r>
            <a:endParaRPr lang="en-US" sz="4000" b="1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867400" y="3505200"/>
            <a:ext cx="29273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Node		g()	</a:t>
            </a:r>
          </a:p>
          <a:p>
            <a:r>
              <a:rPr lang="en-US" sz="2800" b="1"/>
              <a:t>1		0</a:t>
            </a:r>
          </a:p>
          <a:p>
            <a:endParaRPr 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209</TotalTime>
  <Words>1235</Words>
  <Application>Microsoft Office PowerPoint</Application>
  <PresentationFormat>On-screen Show (4:3)</PresentationFormat>
  <Paragraphs>682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Stream</vt:lpstr>
      <vt:lpstr>Best First Search </vt:lpstr>
      <vt:lpstr>Notion of Heuristics</vt:lpstr>
      <vt:lpstr>Calculating Cost</vt:lpstr>
      <vt:lpstr>Informed State Space</vt:lpstr>
      <vt:lpstr>A* Algorithm</vt:lpstr>
      <vt:lpstr>A* Algorithm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Comparing with OR Graph Search</vt:lpstr>
      <vt:lpstr>Claims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Results</vt:lpstr>
      <vt:lpstr>Results</vt:lpstr>
      <vt:lpstr>A* Algorithm</vt:lpstr>
    </vt:vector>
  </TitlesOfParts>
  <Company>Banasthali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First Search</dc:title>
  <dc:creator>Nisheeth Joshi</dc:creator>
  <cp:lastModifiedBy>super</cp:lastModifiedBy>
  <cp:revision>30</cp:revision>
  <dcterms:created xsi:type="dcterms:W3CDTF">2009-07-16T18:26:59Z</dcterms:created>
  <dcterms:modified xsi:type="dcterms:W3CDTF">2011-07-16T03:30:07Z</dcterms:modified>
</cp:coreProperties>
</file>