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9" r:id="rId4"/>
    <p:sldId id="258" r:id="rId5"/>
    <p:sldId id="259" r:id="rId6"/>
    <p:sldId id="260" r:id="rId7"/>
    <p:sldId id="261" r:id="rId8"/>
    <p:sldId id="262" r:id="rId9"/>
    <p:sldId id="263" r:id="rId10"/>
    <p:sldId id="264" r:id="rId11"/>
    <p:sldId id="268"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FD2FFE-8C51-4E4F-A336-E98147117579}" type="datetimeFigureOut">
              <a:rPr lang="en-US" smtClean="0"/>
              <a:pPr/>
              <a:t>7/17/2018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7BC1900-DB4F-4746-AAE0-FEBFB7255C9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FD2FFE-8C51-4E4F-A336-E98147117579}" type="datetimeFigureOut">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FD2FFE-8C51-4E4F-A336-E98147117579}" type="datetimeFigureOut">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FD2FFE-8C51-4E4F-A336-E98147117579}" type="datetimeFigureOut">
              <a:rPr lang="en-US" smtClean="0"/>
              <a:pPr/>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FD2FFE-8C51-4E4F-A336-E98147117579}" type="datetimeFigureOut">
              <a:rPr lang="en-US" smtClean="0"/>
              <a:pPr/>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D2FFE-8C51-4E4F-A336-E98147117579}" type="datetimeFigureOut">
              <a:rPr lang="en-US" smtClean="0"/>
              <a:pPr/>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FD2FFE-8C51-4E4F-A336-E98147117579}" type="datetimeFigureOut">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C1900-DB4F-4746-AAE0-FEBFB7255C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FD2FFE-8C51-4E4F-A336-E98147117579}" type="datetimeFigureOut">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7BC1900-DB4F-4746-AAE0-FEBFB7255C9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FD2FFE-8C51-4E4F-A336-E98147117579}" type="datetimeFigureOut">
              <a:rPr lang="en-US" smtClean="0"/>
              <a:pPr/>
              <a:t>7/17/2018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BC1900-DB4F-4746-AAE0-FEBFB7255C9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752600"/>
            <a:ext cx="8077201" cy="1938992"/>
          </a:xfrm>
          <a:prstGeom prst="rect">
            <a:avLst/>
          </a:prstGeom>
          <a:noFill/>
        </p:spPr>
        <p:txBody>
          <a:bodyPr wrap="square" lIns="91440" tIns="45720" rIns="91440" bIns="45720">
            <a:spAutoFit/>
          </a:bodyPr>
          <a:lstStyle/>
          <a:p>
            <a:r>
              <a:rPr lang="en-US" sz="4000" b="1" dirty="0" smtClean="0"/>
              <a:t>HPPQ: A Parallel Package </a:t>
            </a:r>
            <a:endParaRPr lang="en-US" sz="4000" b="1" dirty="0" smtClean="0"/>
          </a:p>
          <a:p>
            <a:r>
              <a:rPr lang="en-US" sz="4000" b="1" dirty="0" smtClean="0"/>
              <a:t>Queries </a:t>
            </a:r>
            <a:r>
              <a:rPr lang="en-US" sz="4000" b="1" dirty="0" smtClean="0"/>
              <a:t>Processing Approach for</a:t>
            </a:r>
            <a:endParaRPr lang="en-US" sz="4000" dirty="0" smtClean="0"/>
          </a:p>
          <a:p>
            <a:r>
              <a:rPr lang="en-US" sz="4000" b="1" dirty="0" smtClean="0"/>
              <a:t>Large-Scale Data</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lnSpcReduction="10000"/>
          </a:bodyPr>
          <a:lstStyle/>
          <a:p>
            <a:pPr lvl="0">
              <a:buNone/>
            </a:pPr>
            <a:r>
              <a:rPr lang="en-US" dirty="0" smtClean="0">
                <a:solidFill>
                  <a:schemeClr val="accent2">
                    <a:lumMod val="75000"/>
                  </a:schemeClr>
                </a:solidFill>
                <a:latin typeface="Times New Roman" pitchFamily="18" charset="0"/>
                <a:cs typeface="Times New Roman" pitchFamily="18" charset="0"/>
              </a:rPr>
              <a:t>	</a:t>
            </a:r>
            <a:r>
              <a:rPr lang="en-US" b="1" dirty="0" smtClean="0"/>
              <a:t>Replacement based Parallel Processing:</a:t>
            </a:r>
            <a:r>
              <a:rPr lang="en-US" dirty="0" smtClean="0"/>
              <a:t> </a:t>
            </a:r>
            <a:endParaRPr lang="en-US" u="sng" dirty="0" smtClean="0">
              <a:solidFill>
                <a:schemeClr val="accent2">
                  <a:lumMod val="75000"/>
                </a:schemeClr>
              </a:solidFill>
              <a:latin typeface="Times New Roman" pitchFamily="18" charset="0"/>
              <a:cs typeface="Times New Roman" pitchFamily="18" charset="0"/>
            </a:endParaRPr>
          </a:p>
          <a:p>
            <a:r>
              <a:rPr lang="en-US" dirty="0" smtClean="0"/>
              <a:t>Each replacement program needs to be calculated and if replacing the centroids with real data objects this needs to happen sequentially. This takes a lot of run time and produces more combinations. So, in this section a strategy called HPR, based on a greedy algorithm and parallel processing, is proposed to accelerate the query speed. The HPR strategy divides into two parts: group allocation and parallel processing. First, we designed an allocation algorithm to balance the node load and improve parallelism. Then, using the greedy strategy and parallel processing, we effectively replaced the centroids with data objects of corresponding </a:t>
            </a:r>
            <a:r>
              <a:rPr lang="en-US" dirty="0" err="1" smtClean="0"/>
              <a:t>subregions</a:t>
            </a:r>
            <a:r>
              <a:rPr lang="en-US" dirty="0" smtClean="0"/>
              <a:t> to get the final solution.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5600" y="762000"/>
            <a:ext cx="3553986" cy="646331"/>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ARTITECTURE</a:t>
            </a:r>
            <a:endParaRPr lang="en-US" sz="3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5" name="Content Placeholder 4"/>
          <p:cNvPicPr>
            <a:picLocks noGrp="1"/>
          </p:cNvPicPr>
          <p:nvPr>
            <p:ph idx="1"/>
          </p:nvPr>
        </p:nvPicPr>
        <p:blipFill>
          <a:blip r:embed="rId2"/>
          <a:srcRect/>
          <a:stretch>
            <a:fillRect/>
          </a:stretch>
        </p:blipFill>
        <p:spPr bwMode="auto">
          <a:xfrm>
            <a:off x="1762476" y="2039405"/>
            <a:ext cx="5619048" cy="418095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905000"/>
            <a:ext cx="8229600" cy="4389120"/>
          </a:xfrm>
        </p:spPr>
        <p:txBody>
          <a:bodyPr/>
          <a:lstStyle/>
          <a:p>
            <a:r>
              <a:rPr lang="en-US" sz="2400" dirty="0" smtClean="0">
                <a:latin typeface="Times New Roman" pitchFamily="18" charset="0"/>
                <a:cs typeface="Times New Roman" pitchFamily="18" charset="0"/>
              </a:rPr>
              <a:t>Processor                       -    Pentium –IV</a:t>
            </a: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Speed                             -    3.5 GHz</a:t>
            </a:r>
          </a:p>
          <a:p>
            <a:r>
              <a:rPr lang="en-US" sz="2400" dirty="0" smtClean="0">
                <a:latin typeface="Times New Roman" pitchFamily="18" charset="0"/>
                <a:cs typeface="Times New Roman" pitchFamily="18" charset="0"/>
              </a:rPr>
              <a:t>RAM                              -    </a:t>
            </a:r>
            <a:r>
              <a:rPr lang="en-US" sz="2400" dirty="0" smtClean="0">
                <a:latin typeface="Times New Roman" pitchFamily="18" charset="0"/>
                <a:cs typeface="Times New Roman" pitchFamily="18" charset="0"/>
              </a:rPr>
              <a:t>4GB </a:t>
            </a:r>
            <a:r>
              <a:rPr lang="en-US" sz="2400" dirty="0" smtClean="0">
                <a:latin typeface="Times New Roman" pitchFamily="18" charset="0"/>
                <a:cs typeface="Times New Roman" pitchFamily="18" charset="0"/>
              </a:rPr>
              <a:t>(min)</a:t>
            </a:r>
          </a:p>
          <a:p>
            <a:r>
              <a:rPr lang="en-US" sz="2400" dirty="0" smtClean="0">
                <a:latin typeface="Times New Roman" pitchFamily="18" charset="0"/>
                <a:cs typeface="Times New Roman" pitchFamily="18" charset="0"/>
              </a:rPr>
              <a:t>Hard Disk                       -   </a:t>
            </a:r>
            <a:r>
              <a:rPr lang="en-US" sz="2400" dirty="0" smtClean="0">
                <a:latin typeface="Times New Roman" pitchFamily="18" charset="0"/>
                <a:cs typeface="Times New Roman" pitchFamily="18" charset="0"/>
              </a:rPr>
              <a:t>400 </a:t>
            </a:r>
            <a:r>
              <a:rPr lang="en-US" sz="2400" dirty="0" smtClean="0">
                <a:latin typeface="Times New Roman" pitchFamily="18" charset="0"/>
                <a:cs typeface="Times New Roman" pitchFamily="18" charset="0"/>
              </a:rPr>
              <a:t>GB</a:t>
            </a:r>
          </a:p>
          <a:p>
            <a:endParaRPr lang="en-US" dirty="0"/>
          </a:p>
        </p:txBody>
      </p:sp>
      <p:sp>
        <p:nvSpPr>
          <p:cNvPr id="4" name="Rectangle 3"/>
          <p:cNvSpPr/>
          <p:nvPr/>
        </p:nvSpPr>
        <p:spPr>
          <a:xfrm>
            <a:off x="2286000" y="914400"/>
            <a:ext cx="4478085" cy="584775"/>
          </a:xfrm>
          <a:prstGeom prst="rect">
            <a:avLst/>
          </a:prstGeom>
          <a:noFill/>
        </p:spPr>
        <p:txBody>
          <a:bodyPr wrap="none" lIns="91440" tIns="45720" rIns="91440" bIns="45720">
            <a:spAutoFit/>
          </a:bodyPr>
          <a:lstStyle/>
          <a:p>
            <a:pPr algn="ctr"/>
            <a:r>
              <a:rPr lang="en-US"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H/W REQUIREMENTS</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S/W REQUIREMENTS</a:t>
            </a:r>
            <a:b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1219200" y="1981200"/>
            <a:ext cx="8229600" cy="4389120"/>
          </a:xfrm>
        </p:spPr>
        <p:txBody>
          <a:bodyPr>
            <a:normAutofit/>
          </a:bodyPr>
          <a:lstStyle/>
          <a:p>
            <a:pPr>
              <a:buNone/>
            </a:pPr>
            <a:r>
              <a:rPr lang="en-US" sz="2400" dirty="0" smtClean="0"/>
              <a:t> </a:t>
            </a:r>
          </a:p>
          <a:p>
            <a:pPr lvl="0"/>
            <a:r>
              <a:rPr lang="en-US" sz="2400" dirty="0" smtClean="0"/>
              <a:t>Operating System            :Windows 8 or above</a:t>
            </a:r>
          </a:p>
          <a:p>
            <a:pPr lvl="0"/>
            <a:r>
              <a:rPr lang="en-US" sz="2400" dirty="0" smtClean="0"/>
              <a:t>Application  Server          :   IIS 7.0                      		</a:t>
            </a:r>
          </a:p>
          <a:p>
            <a:pPr lvl="0"/>
            <a:r>
              <a:rPr lang="en-US" sz="2400" dirty="0" smtClean="0"/>
              <a:t>Front End                          :   ASP.Net (.Net 2015)</a:t>
            </a:r>
          </a:p>
          <a:p>
            <a:pPr lvl="0"/>
            <a:r>
              <a:rPr lang="en-US" sz="2400" dirty="0" smtClean="0"/>
              <a:t>Database                            :   SQL SERVER 2014</a:t>
            </a:r>
          </a:p>
          <a:p>
            <a:pPr lvl="0"/>
            <a:r>
              <a:rPr lang="en-US" sz="2400" dirty="0" smtClean="0"/>
              <a:t>Database Connectivity      :   ADO.Net.</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As a response to the requirements of large-scale data, we proposed a novel method for package queries combining heuristic methods and the </a:t>
            </a:r>
            <a:r>
              <a:rPr lang="en-US" sz="2400" dirty="0" smtClean="0"/>
              <a:t>divide and-conquer </a:t>
            </a:r>
            <a:r>
              <a:rPr lang="en-US" sz="2400" dirty="0" smtClean="0"/>
              <a:t>strategy, namely HPPQ</a:t>
            </a:r>
            <a:r>
              <a:rPr lang="en-US" sz="2400" dirty="0" smtClean="0"/>
              <a:t>.</a:t>
            </a:r>
          </a:p>
          <a:p>
            <a:r>
              <a:rPr lang="en-US" sz="2400" dirty="0" smtClean="0"/>
              <a:t> </a:t>
            </a:r>
            <a:r>
              <a:rPr lang="en-US" sz="2400" dirty="0" smtClean="0"/>
              <a:t>The method was found to reduce the number of candidate results by data preprocessing.</a:t>
            </a:r>
            <a:endParaRPr lang="en-US" sz="2400" dirty="0">
              <a:latin typeface="Times New Roman" pitchFamily="18" charset="0"/>
              <a:cs typeface="Times New Roman" pitchFamily="18" charset="0"/>
            </a:endParaRPr>
          </a:p>
        </p:txBody>
      </p:sp>
      <p:sp>
        <p:nvSpPr>
          <p:cNvPr id="4" name="Rectangle 3"/>
          <p:cNvSpPr/>
          <p:nvPr/>
        </p:nvSpPr>
        <p:spPr>
          <a:xfrm>
            <a:off x="2819400" y="1066800"/>
            <a:ext cx="3313729" cy="646331"/>
          </a:xfrm>
          <a:prstGeom prst="rect">
            <a:avLst/>
          </a:prstGeom>
          <a:noFill/>
        </p:spPr>
        <p:txBody>
          <a:bodyPr wrap="none" lIns="91440" tIns="45720" rIns="91440" bIns="45720">
            <a:spAutoFit/>
          </a:bodyPr>
          <a:lstStyle/>
          <a:p>
            <a:pPr algn="ctr"/>
            <a:r>
              <a:rPr lang="en-US"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rPr>
              <a:t>CONCLUSION</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2400" dirty="0" smtClean="0"/>
              <a:t>A lot of scholars have focused on developing effective techniques for package queries, and a lot of excellent approaches have been proposed. Unfortunately, most of the existing methods focus on a small volume of data</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t>The rapid increase in data volume means that traditional methods of package queries find it difficult to </a:t>
            </a:r>
            <a:r>
              <a:rPr lang="en-US" sz="2400" dirty="0" err="1" smtClean="0"/>
              <a:t>meetthe</a:t>
            </a:r>
            <a:r>
              <a:rPr lang="en-US" sz="2400" dirty="0" smtClean="0"/>
              <a:t> increasing requirements</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t>To solve this problem, a novel optimization method of package queries (HPPQ) </a:t>
            </a:r>
            <a:r>
              <a:rPr lang="en-US" sz="2400" dirty="0" err="1" smtClean="0"/>
              <a:t>isproposed</a:t>
            </a:r>
            <a:r>
              <a:rPr lang="en-US" sz="2400" dirty="0" smtClean="0"/>
              <a:t> in this paper.</a:t>
            </a:r>
            <a:endParaRPr lang="en-US" sz="2400" dirty="0">
              <a:latin typeface="Times New Roman" pitchFamily="18" charset="0"/>
              <a:cs typeface="Times New Roman" pitchFamily="18" charset="0"/>
            </a:endParaRPr>
          </a:p>
        </p:txBody>
      </p:sp>
      <p:sp>
        <p:nvSpPr>
          <p:cNvPr id="4" name="Rectangle 3"/>
          <p:cNvSpPr/>
          <p:nvPr/>
        </p:nvSpPr>
        <p:spPr>
          <a:xfrm>
            <a:off x="2438400" y="990600"/>
            <a:ext cx="2819400" cy="707886"/>
          </a:xfrm>
          <a:prstGeom prst="rect">
            <a:avLst/>
          </a:prstGeom>
          <a:noFill/>
        </p:spPr>
        <p:txBody>
          <a:bodyPr wrap="square" lIns="91440" tIns="45720" rIns="91440" bIns="45720">
            <a:spAutoFit/>
          </a:bodyPr>
          <a:lstStyle/>
          <a:p>
            <a:pPr algn="ctr"/>
            <a:r>
              <a:rPr lang="en-US" sz="4000" b="1" dirty="0" smtClean="0"/>
              <a:t>Abstract:</a:t>
            </a:r>
            <a:r>
              <a:rPr lang="en-US" sz="4000" dirty="0" smtClean="0"/>
              <a:t> </a:t>
            </a:r>
            <a:endPar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smtClean="0"/>
              <a:t>the data is preprocessed into regions. Data preprocessing segments the dataset </a:t>
            </a:r>
            <a:r>
              <a:rPr lang="en-US" sz="2000" dirty="0" smtClean="0"/>
              <a:t>into multiple </a:t>
            </a:r>
            <a:r>
              <a:rPr lang="en-US" sz="2000" dirty="0" smtClean="0"/>
              <a:t>subsets and the centroid of the subsets is used for package queries, this effectively reduces the volume of candidate results</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t>an efficient heuristic algorithm is proposed (namely IPOL-HS) based on the preprocessing results.</a:t>
            </a:r>
            <a:endParaRPr lang="en-US" sz="2000" dirty="0" smtClean="0">
              <a:latin typeface="Times New Roman" pitchFamily="18" charset="0"/>
              <a:cs typeface="Times New Roman" pitchFamily="18" charset="0"/>
            </a:endParaRPr>
          </a:p>
          <a:p>
            <a:pPr algn="just"/>
            <a:r>
              <a:rPr lang="en-US" sz="2000" dirty="0" smtClean="0"/>
              <a:t>This improves the quality of the candidate results in the iterative stage and improves the convergence rate of the heuristic algorithm. Finally, a strategy called HPR is proposed, which relies on a greedy algorithm and parallel processing to accelerate the rate of query.</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Heuristic algorithm do not rely on gradient information and provide excellent performance in the problem of package queries. Compared with the exact methods, heuristic algorithms may get a suboptimal solution, but they greatly reduce the run time</a:t>
            </a:r>
            <a:r>
              <a:rPr lang="en-US" dirty="0" smtClean="0"/>
              <a:t>.</a:t>
            </a:r>
          </a:p>
          <a:p>
            <a:r>
              <a:rPr lang="en-US" dirty="0" smtClean="0"/>
              <a:t> </a:t>
            </a:r>
            <a:r>
              <a:rPr lang="en-US" dirty="0" smtClean="0"/>
              <a:t>However, with the rapid growth in data volume, heuristic algorithms used to solve package queries also find it difficult to meet the increasing demands of efficiency. Some scholars have used divide-and  conquer algorithms to divide the problem into multiple sub-problems and improve query efficiency</a:t>
            </a:r>
            <a:r>
              <a:rPr lang="en-US" dirty="0" smtClean="0"/>
              <a:t>.</a:t>
            </a:r>
          </a:p>
          <a:p>
            <a:r>
              <a:rPr lang="en-US" dirty="0" smtClean="0"/>
              <a:t> </a:t>
            </a:r>
            <a:r>
              <a:rPr lang="en-US" dirty="0" smtClean="0"/>
              <a:t>But these use exact algorithms to solve the sub problems, which affect the run time to a certain extent.</a:t>
            </a:r>
            <a:endParaRPr lang="en-US" dirty="0"/>
          </a:p>
        </p:txBody>
      </p:sp>
      <p:sp>
        <p:nvSpPr>
          <p:cNvPr id="4" name="Rectangle 3"/>
          <p:cNvSpPr/>
          <p:nvPr/>
        </p:nvSpPr>
        <p:spPr>
          <a:xfrm>
            <a:off x="2209800" y="990600"/>
            <a:ext cx="4677627" cy="70788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0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EXISTING SYSTEM</a:t>
            </a:r>
            <a:endParaRPr lang="en-US" sz="4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These existing algorithms are divided into several categories: exact algorithms, heuristic algorithms, and divide-and-conquer </a:t>
            </a:r>
            <a:r>
              <a:rPr lang="en-US" dirty="0" smtClean="0"/>
              <a:t>algorithms. All </a:t>
            </a:r>
            <a:r>
              <a:rPr lang="en-US" dirty="0" smtClean="0"/>
              <a:t>Operations not in single place</a:t>
            </a:r>
            <a:endParaRPr lang="en-US" dirty="0" smtClean="0">
              <a:latin typeface="Times New Roman" pitchFamily="18" charset="0"/>
              <a:cs typeface="Times New Roman" pitchFamily="18" charset="0"/>
            </a:endParaRPr>
          </a:p>
          <a:p>
            <a:endParaRPr lang="en-US" dirty="0"/>
          </a:p>
        </p:txBody>
      </p:sp>
      <p:sp>
        <p:nvSpPr>
          <p:cNvPr id="4" name="Rectangle 3"/>
          <p:cNvSpPr/>
          <p:nvPr/>
        </p:nvSpPr>
        <p:spPr>
          <a:xfrm>
            <a:off x="2438400" y="838200"/>
            <a:ext cx="4092018" cy="646331"/>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3600" b="1" cap="none" spc="0" dirty="0" smtClean="0">
                <a:ln/>
                <a:solidFill>
                  <a:srgbClr val="0070C0"/>
                </a:solidFill>
                <a:effectLst/>
                <a:latin typeface="Times New Roman" pitchFamily="18" charset="0"/>
                <a:cs typeface="Times New Roman" pitchFamily="18" charset="0"/>
              </a:rPr>
              <a:t>DISADVANTAGES</a:t>
            </a:r>
            <a:endParaRPr lang="en-US" sz="3600" b="1" cap="none" spc="0" dirty="0">
              <a:ln/>
              <a:solidFill>
                <a:srgbClr val="0070C0"/>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It is necessary to design an efficient method of package queries for large volumes of data. In this, we present a method called HPPQ (Heuristic Parallel Package Queries), which is based on heuristic and divide-and-conquer strategies</a:t>
            </a:r>
            <a:r>
              <a:rPr lang="en-US" dirty="0" smtClean="0"/>
              <a:t>.</a:t>
            </a:r>
          </a:p>
          <a:p>
            <a:pPr algn="just"/>
            <a:r>
              <a:rPr lang="en-US" dirty="0" smtClean="0"/>
              <a:t> </a:t>
            </a:r>
            <a:r>
              <a:rPr lang="en-US" dirty="0" smtClean="0"/>
              <a:t>It optimizes the method of package queries mainly through two aspects: improving the quality of the candidate solutions and accelerating the speed of query. To address these two aspects, we propose the IPOL-HS algorithm and the HPR strategy respectively</a:t>
            </a:r>
            <a:r>
              <a:rPr lang="en-US" dirty="0" smtClean="0"/>
              <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Rectangle 3"/>
          <p:cNvSpPr/>
          <p:nvPr/>
        </p:nvSpPr>
        <p:spPr>
          <a:xfrm>
            <a:off x="2362200" y="914400"/>
            <a:ext cx="4600362" cy="646331"/>
          </a:xfrm>
          <a:prstGeom prst="rect">
            <a:avLst/>
          </a:prstGeom>
          <a:noFill/>
        </p:spPr>
        <p:txBody>
          <a:bodyPr wrap="none" lIns="91440" tIns="45720" rIns="91440" bIns="45720">
            <a:spAutoFit/>
          </a:bodyPr>
          <a:lstStyle/>
          <a:p>
            <a:pPr algn="ctr"/>
            <a:r>
              <a:rPr lang="en-US"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rPr>
              <a:t>PROPOSED</a:t>
            </a:r>
            <a:r>
              <a:rPr lang="en-US"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SYSTEM</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By Compbining </a:t>
            </a:r>
            <a:r>
              <a:rPr lang="en-US" sz="2400" dirty="0" smtClean="0"/>
              <a:t>heuristics, divide </a:t>
            </a:r>
            <a:r>
              <a:rPr lang="en-US" sz="2400" dirty="0" smtClean="0"/>
              <a:t>and conquer strategies we put all the operations at one place. </a:t>
            </a:r>
          </a:p>
          <a:p>
            <a:pPr lvl="0">
              <a:buNone/>
            </a:pPr>
            <a:endParaRPr lang="en-US" sz="2200"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b="1" dirty="0"/>
          </a:p>
        </p:txBody>
      </p:sp>
      <p:sp>
        <p:nvSpPr>
          <p:cNvPr id="4" name="Rectangle 3"/>
          <p:cNvSpPr/>
          <p:nvPr/>
        </p:nvSpPr>
        <p:spPr>
          <a:xfrm>
            <a:off x="2971800" y="990600"/>
            <a:ext cx="3322577" cy="646331"/>
          </a:xfrm>
          <a:prstGeom prst="rect">
            <a:avLst/>
          </a:prstGeom>
          <a:noFill/>
        </p:spPr>
        <p:txBody>
          <a:bodyPr wrap="none" lIns="91440" tIns="45720" rIns="91440" bIns="45720">
            <a:spAutoFit/>
          </a:bodyPr>
          <a:lstStyle/>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ADVANATGES</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Data Preprocessing</a:t>
            </a:r>
            <a:r>
              <a:rPr lang="en-US" dirty="0" smtClean="0"/>
              <a:t>:</a:t>
            </a:r>
          </a:p>
          <a:p>
            <a:r>
              <a:rPr lang="en-US" b="1" dirty="0" smtClean="0"/>
              <a:t>Obtain Optimal Solution of Centroid</a:t>
            </a:r>
            <a:endParaRPr lang="en-US" dirty="0" smtClean="0"/>
          </a:p>
          <a:p>
            <a:r>
              <a:rPr lang="en-US" b="1" dirty="0" smtClean="0"/>
              <a:t>Replacement based Parallel Processing</a:t>
            </a:r>
            <a:endParaRPr lang="en-US" dirty="0" smtClean="0"/>
          </a:p>
          <a:p>
            <a:endParaRPr lang="en-US" u="sng" dirty="0">
              <a:solidFill>
                <a:schemeClr val="accent2">
                  <a:lumMod val="75000"/>
                </a:schemeClr>
              </a:solidFill>
              <a:latin typeface="Times New Roman" pitchFamily="18" charset="0"/>
              <a:cs typeface="Times New Roman" pitchFamily="18" charset="0"/>
            </a:endParaRPr>
          </a:p>
        </p:txBody>
      </p:sp>
      <p:sp>
        <p:nvSpPr>
          <p:cNvPr id="4" name="Rectangle 3"/>
          <p:cNvSpPr/>
          <p:nvPr/>
        </p:nvSpPr>
        <p:spPr>
          <a:xfrm>
            <a:off x="3200400" y="914400"/>
            <a:ext cx="2808781" cy="707886"/>
          </a:xfrm>
          <a:prstGeom prst="rect">
            <a:avLst/>
          </a:prstGeom>
          <a:noFill/>
        </p:spPr>
        <p:txBody>
          <a:bodyPr wrap="none" lIns="91440" tIns="45720" rIns="91440" bIns="45720">
            <a:spAutoFit/>
          </a:bodyPr>
          <a:lstStyle/>
          <a:p>
            <a:pPr algn="ctr"/>
            <a:r>
              <a:rPr lang="en-US"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rPr>
              <a:t>MODULES</a:t>
            </a:r>
            <a:endParaRPr lang="en-US" sz="40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Autofit/>
          </a:bodyPr>
          <a:lstStyle/>
          <a:p>
            <a:r>
              <a:rPr lang="en-US" sz="2400" u="sng" dirty="0" smtClean="0">
                <a:solidFill>
                  <a:schemeClr val="accent2">
                    <a:lumMod val="75000"/>
                  </a:schemeClr>
                </a:solidFill>
                <a:latin typeface="Times New Roman" pitchFamily="18" charset="0"/>
                <a:cs typeface="Times New Roman" pitchFamily="18" charset="0"/>
              </a:rPr>
              <a:t>  </a:t>
            </a:r>
            <a:r>
              <a:rPr lang="en-US" sz="2400" b="1" dirty="0" smtClean="0"/>
              <a:t>Data </a:t>
            </a:r>
            <a:r>
              <a:rPr lang="en-US" sz="2400" b="1" dirty="0" smtClean="0"/>
              <a:t>Preprocessing</a:t>
            </a:r>
            <a:r>
              <a:rPr lang="en-US" sz="2400" dirty="0" smtClean="0"/>
              <a:t>:</a:t>
            </a:r>
            <a:br>
              <a:rPr lang="en-US" sz="2400" dirty="0" smtClean="0"/>
            </a:br>
            <a:r>
              <a:rPr lang="en-US" sz="2400" u="sng" dirty="0" smtClean="0">
                <a:solidFill>
                  <a:schemeClr val="accent2">
                    <a:lumMod val="75000"/>
                  </a:schemeClr>
                </a:solidFill>
                <a:latin typeface="Times New Roman" pitchFamily="18" charset="0"/>
                <a:cs typeface="Times New Roman" pitchFamily="18" charset="0"/>
              </a:rPr>
              <a:t/>
            </a:r>
            <a:br>
              <a:rPr lang="en-US" sz="2400" u="sng" dirty="0" smtClean="0">
                <a:solidFill>
                  <a:schemeClr val="accent2">
                    <a:lumMod val="75000"/>
                  </a:schemeClr>
                </a:solidFill>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381000" y="1371600"/>
            <a:ext cx="8229600" cy="5334000"/>
          </a:xfrm>
        </p:spPr>
        <p:txBody>
          <a:bodyPr>
            <a:normAutofit/>
          </a:bodyPr>
          <a:lstStyle/>
          <a:p>
            <a:r>
              <a:rPr lang="en-US" sz="2000" dirty="0" smtClean="0"/>
              <a:t>Data preprocessing divides similar objects into the same sub-regions, and when dealing with package queries, the data objects in each sub-region are treated as a whole. Data preprocessing mainly has two parts: data mapping and data partitioning.</a:t>
            </a:r>
            <a:endParaRPr lang="en-US" sz="2000" dirty="0" smtClean="0">
              <a:latin typeface="Times New Roman" pitchFamily="18" charset="0"/>
              <a:cs typeface="Times New Roman" pitchFamily="18" charset="0"/>
            </a:endParaRPr>
          </a:p>
          <a:p>
            <a:r>
              <a:rPr lang="en-US" sz="2400" b="1" dirty="0" smtClean="0"/>
              <a:t>Obtain Optimal Solution of Centroid</a:t>
            </a:r>
            <a:endParaRPr lang="en-US" sz="2400" dirty="0" smtClean="0"/>
          </a:p>
          <a:p>
            <a:pPr lvl="0">
              <a:buNone/>
            </a:pPr>
            <a:endParaRPr lang="en-US" sz="2400" u="sng" dirty="0" smtClean="0">
              <a:solidFill>
                <a:schemeClr val="accent2">
                  <a:lumMod val="75000"/>
                </a:schemeClr>
              </a:solidFill>
              <a:latin typeface="Times New Roman" pitchFamily="18" charset="0"/>
              <a:cs typeface="Times New Roman" pitchFamily="18" charset="0"/>
            </a:endParaRPr>
          </a:p>
          <a:p>
            <a:r>
              <a:rPr lang="en-US" sz="2000" dirty="0" smtClean="0"/>
              <a:t>Here, we propose a heuristic algorithm based on Improved Partial Opposition-based Learning (namely IPOL-HS) to obtain the optimal solution for the centroid.</a:t>
            </a:r>
          </a:p>
          <a:p>
            <a:pPr lvl="0">
              <a:buNone/>
            </a:pPr>
            <a:endParaRPr lang="en-US" sz="2400" u="sng" dirty="0" smtClean="0">
              <a:solidFill>
                <a:schemeClr val="accent2">
                  <a:lumMod val="75000"/>
                </a:schemeClr>
              </a:solidFill>
              <a:latin typeface="Times New Roman" pitchFamily="18" charset="0"/>
              <a:cs typeface="Times New Roman" pitchFamily="18" charset="0"/>
            </a:endParaRPr>
          </a:p>
          <a:p>
            <a:pPr lvl="0">
              <a:buNone/>
            </a:pPr>
            <a:endParaRPr lang="en-US" sz="2400" u="sng" dirty="0" smtClean="0">
              <a:solidFill>
                <a:schemeClr val="accent2">
                  <a:lumMod val="75000"/>
                </a:schemeClr>
              </a:solidFill>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TotalTime>
  <Words>599</Words>
  <Application>Microsoft Office PowerPoint</Application>
  <PresentationFormat>On-screen Show (4:3)</PresentationFormat>
  <Paragraphs>59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Slide 1</vt:lpstr>
      <vt:lpstr>Slide 2</vt:lpstr>
      <vt:lpstr>Slide 3</vt:lpstr>
      <vt:lpstr>Slide 4</vt:lpstr>
      <vt:lpstr>Slide 5</vt:lpstr>
      <vt:lpstr>Slide 6</vt:lpstr>
      <vt:lpstr>Slide 7</vt:lpstr>
      <vt:lpstr>Slide 8</vt:lpstr>
      <vt:lpstr>  Data Preprocessing:  </vt:lpstr>
      <vt:lpstr>Slide 10</vt:lpstr>
      <vt:lpstr>Slide 11</vt:lpstr>
      <vt:lpstr>Slide 12</vt:lpstr>
      <vt:lpstr>S/W REQUIREMENTS </vt:lpstr>
      <vt:lpstr>Slide 14</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INDIA</cp:lastModifiedBy>
  <cp:revision>21</cp:revision>
  <dcterms:created xsi:type="dcterms:W3CDTF">2017-11-13T10:00:37Z</dcterms:created>
  <dcterms:modified xsi:type="dcterms:W3CDTF">2018-07-17T17:53:11Z</dcterms:modified>
</cp:coreProperties>
</file>