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59" r:id="rId4"/>
    <p:sldId id="257" r:id="rId5"/>
    <p:sldId id="260" r:id="rId6"/>
    <p:sldId id="261" r:id="rId7"/>
    <p:sldId id="262" r:id="rId8"/>
    <p:sldId id="264" r:id="rId9"/>
    <p:sldId id="263" r:id="rId10"/>
    <p:sldId id="265" r:id="rId11"/>
    <p:sldId id="267" r:id="rId12"/>
    <p:sldId id="268" r:id="rId13"/>
    <p:sldId id="269" r:id="rId14"/>
    <p:sldId id="270" r:id="rId15"/>
    <p:sldId id="271" r:id="rId16"/>
    <p:sldId id="272" r:id="rId17"/>
    <p:sldId id="273" r:id="rId18"/>
    <p:sldId id="275" r:id="rId19"/>
    <p:sldId id="276" r:id="rId20"/>
    <p:sldId id="277" r:id="rId21"/>
    <p:sldId id="278"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D9BEA6-CF16-485B-9B67-C613877B7ABE}">
          <p14:sldIdLst>
            <p14:sldId id="256"/>
            <p14:sldId id="259"/>
            <p14:sldId id="257"/>
            <p14:sldId id="260"/>
            <p14:sldId id="261"/>
            <p14:sldId id="262"/>
            <p14:sldId id="264"/>
            <p14:sldId id="263"/>
            <p14:sldId id="265"/>
            <p14:sldId id="267"/>
            <p14:sldId id="268"/>
            <p14:sldId id="269"/>
            <p14:sldId id="270"/>
            <p14:sldId id="271"/>
            <p14:sldId id="272"/>
            <p14:sldId id="273"/>
            <p14:sldId id="275"/>
            <p14:sldId id="276"/>
            <p14:sldId id="277"/>
            <p14:sldId id="278"/>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6008" autoAdjust="0"/>
  </p:normalViewPr>
  <p:slideViewPr>
    <p:cSldViewPr snapToGrid="0">
      <p:cViewPr varScale="1">
        <p:scale>
          <a:sx n="81" d="100"/>
          <a:sy n="81" d="100"/>
        </p:scale>
        <p:origin x="6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13C94-94BA-419B-BA8F-B470F2B656FD}" type="datetimeFigureOut">
              <a:rPr lang="en-IN" smtClean="0"/>
              <a:t>29-08-2025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2BF19-37DD-4316-85DB-9BA52B262552}" type="slidenum">
              <a:rPr lang="en-IN" smtClean="0"/>
              <a:t>‹#›</a:t>
            </a:fld>
            <a:endParaRPr lang="en-IN"/>
          </a:p>
        </p:txBody>
      </p:sp>
    </p:spTree>
    <p:extLst>
      <p:ext uri="{BB962C8B-B14F-4D97-AF65-F5344CB8AC3E}">
        <p14:creationId xmlns:p14="http://schemas.microsoft.com/office/powerpoint/2010/main" val="13006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6</a:t>
            </a:fld>
            <a:endParaRPr lang="en-IN"/>
          </a:p>
        </p:txBody>
      </p:sp>
    </p:spTree>
    <p:extLst>
      <p:ext uri="{BB962C8B-B14F-4D97-AF65-F5344CB8AC3E}">
        <p14:creationId xmlns:p14="http://schemas.microsoft.com/office/powerpoint/2010/main" val="24046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8</a:t>
            </a:fld>
            <a:endParaRPr lang="en-IN"/>
          </a:p>
        </p:txBody>
      </p:sp>
    </p:spTree>
    <p:extLst>
      <p:ext uri="{BB962C8B-B14F-4D97-AF65-F5344CB8AC3E}">
        <p14:creationId xmlns:p14="http://schemas.microsoft.com/office/powerpoint/2010/main" val="330544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9</a:t>
            </a:fld>
            <a:endParaRPr lang="en-IN"/>
          </a:p>
        </p:txBody>
      </p:sp>
    </p:spTree>
    <p:extLst>
      <p:ext uri="{BB962C8B-B14F-4D97-AF65-F5344CB8AC3E}">
        <p14:creationId xmlns:p14="http://schemas.microsoft.com/office/powerpoint/2010/main" val="245810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11</a:t>
            </a:fld>
            <a:endParaRPr lang="en-IN"/>
          </a:p>
        </p:txBody>
      </p:sp>
    </p:spTree>
    <p:extLst>
      <p:ext uri="{BB962C8B-B14F-4D97-AF65-F5344CB8AC3E}">
        <p14:creationId xmlns:p14="http://schemas.microsoft.com/office/powerpoint/2010/main" val="265165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12</a:t>
            </a:fld>
            <a:endParaRPr lang="en-IN"/>
          </a:p>
        </p:txBody>
      </p:sp>
    </p:spTree>
    <p:extLst>
      <p:ext uri="{BB962C8B-B14F-4D97-AF65-F5344CB8AC3E}">
        <p14:creationId xmlns:p14="http://schemas.microsoft.com/office/powerpoint/2010/main" val="175621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13</a:t>
            </a:fld>
            <a:endParaRPr lang="en-IN"/>
          </a:p>
        </p:txBody>
      </p:sp>
    </p:spTree>
    <p:extLst>
      <p:ext uri="{BB962C8B-B14F-4D97-AF65-F5344CB8AC3E}">
        <p14:creationId xmlns:p14="http://schemas.microsoft.com/office/powerpoint/2010/main" val="325712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15</a:t>
            </a:fld>
            <a:endParaRPr lang="en-IN"/>
          </a:p>
        </p:txBody>
      </p:sp>
    </p:spTree>
    <p:extLst>
      <p:ext uri="{BB962C8B-B14F-4D97-AF65-F5344CB8AC3E}">
        <p14:creationId xmlns:p14="http://schemas.microsoft.com/office/powerpoint/2010/main" val="62085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16</a:t>
            </a:fld>
            <a:endParaRPr lang="en-IN"/>
          </a:p>
        </p:txBody>
      </p:sp>
    </p:spTree>
    <p:extLst>
      <p:ext uri="{BB962C8B-B14F-4D97-AF65-F5344CB8AC3E}">
        <p14:creationId xmlns:p14="http://schemas.microsoft.com/office/powerpoint/2010/main" val="42858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99320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294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2839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4144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Vishwanath M S</a:t>
            </a:r>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61167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958" y="286603"/>
            <a:ext cx="10058400" cy="968440"/>
          </a:xfrm>
        </p:spPr>
        <p:txBody>
          <a:bodyPr/>
          <a:lstStyle/>
          <a:p>
            <a:r>
              <a:rPr lang="en-US"/>
              <a:t>Click to edit Master title style</a:t>
            </a:r>
            <a:endParaRPr lang="en-US" dirty="0"/>
          </a:p>
        </p:txBody>
      </p:sp>
      <p:sp>
        <p:nvSpPr>
          <p:cNvPr id="3" name="Content Placeholder 2"/>
          <p:cNvSpPr>
            <a:spLocks noGrp="1"/>
          </p:cNvSpPr>
          <p:nvPr>
            <p:ph idx="1"/>
          </p:nvPr>
        </p:nvSpPr>
        <p:spPr>
          <a:xfrm>
            <a:off x="692958" y="1594826"/>
            <a:ext cx="100584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51358" y="5985653"/>
            <a:ext cx="1312025" cy="365125"/>
          </a:xfrm>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1894430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76815" y="5936522"/>
            <a:ext cx="1312025" cy="365125"/>
          </a:xfrm>
        </p:spPr>
        <p:txBody>
          <a:bodyPr/>
          <a:lstStyle/>
          <a:p>
            <a:fld id="{40021EC1-E4B6-4332-AEF1-C7424A16BC9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24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3344B-D0D9-437D-8838-1FD1C4F164B7}"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17503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3344B-D0D9-437D-8838-1FD1C4F164B7}" type="datetimeFigureOut">
              <a:rPr lang="en-US" smtClean="0"/>
              <a:pPr/>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247208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3344B-D0D9-437D-8838-1FD1C4F164B7}" type="datetimeFigureOut">
              <a:rPr lang="en-US" smtClean="0"/>
              <a:pPr/>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34667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3344B-D0D9-437D-8838-1FD1C4F164B7}" type="datetimeFigureOut">
              <a:rPr lang="en-US" smtClean="0"/>
              <a:pPr/>
              <a:t>8/29/2025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1842622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03344B-D0D9-437D-8838-1FD1C4F164B7}" type="datetimeFigureOut">
              <a:rPr lang="en-US" smtClean="0"/>
              <a:pPr/>
              <a:t>8/29/2025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46464A"/>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21EC1-E4B6-4332-AEF1-C7424A16BC98}" type="slidenum">
              <a:rPr lang="en-US" smtClean="0">
                <a:solidFill>
                  <a:srgbClr val="46464A"/>
                </a:solidFill>
              </a:rPr>
              <a:pPr/>
              <a:t>‹#›</a:t>
            </a:fld>
            <a:endParaRPr lang="en-US">
              <a:solidFill>
                <a:srgbClr val="46464A"/>
              </a:solidFill>
            </a:endParaRPr>
          </a:p>
        </p:txBody>
      </p:sp>
    </p:spTree>
    <p:extLst>
      <p:ext uri="{BB962C8B-B14F-4D97-AF65-F5344CB8AC3E}">
        <p14:creationId xmlns:p14="http://schemas.microsoft.com/office/powerpoint/2010/main" val="297193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1173693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3344B-D0D9-437D-8838-1FD1C4F164B7}"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218962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1010007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834958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43521" y="316808"/>
            <a:ext cx="11469300" cy="1004683"/>
          </a:xfrm>
          <a:prstGeom prst="rect">
            <a:avLst/>
          </a:prstGeom>
          <a:noFill/>
          <a:ln>
            <a:noFill/>
          </a:ln>
        </p:spPr>
        <p:txBody>
          <a:bodyPr lIns="34284" tIns="34284" rIns="34284" bIns="34284" anchor="t" anchorCtr="0"/>
          <a:lstStyle>
            <a:lvl1pPr rtl="0">
              <a:spcBef>
                <a:spcPts val="0"/>
              </a:spcBef>
              <a:defRPr/>
            </a:lvl1pPr>
            <a:lvl2pPr indent="114297" rtl="0">
              <a:spcBef>
                <a:spcPts val="0"/>
              </a:spcBef>
              <a:defRPr/>
            </a:lvl2pPr>
            <a:lvl3pPr indent="228594" rtl="0">
              <a:spcBef>
                <a:spcPts val="0"/>
              </a:spcBef>
              <a:defRPr/>
            </a:lvl3pPr>
            <a:lvl4pPr indent="342891" rtl="0">
              <a:spcBef>
                <a:spcPts val="0"/>
              </a:spcBef>
              <a:defRPr/>
            </a:lvl4pPr>
            <a:lvl5pPr indent="457189" rtl="0">
              <a:spcBef>
                <a:spcPts val="0"/>
              </a:spcBef>
              <a:defRPr/>
            </a:lvl5pPr>
            <a:lvl6pPr indent="571486" rtl="0">
              <a:spcBef>
                <a:spcPts val="0"/>
              </a:spcBef>
              <a:defRPr/>
            </a:lvl6pPr>
            <a:lvl7pPr indent="685783" rtl="0">
              <a:spcBef>
                <a:spcPts val="0"/>
              </a:spcBef>
              <a:defRPr/>
            </a:lvl7pPr>
            <a:lvl8pPr indent="800080" rtl="0">
              <a:spcBef>
                <a:spcPts val="0"/>
              </a:spcBef>
              <a:defRPr/>
            </a:lvl8pPr>
            <a:lvl9pPr indent="914377" rtl="0">
              <a:spcBef>
                <a:spcPts val="0"/>
              </a:spcBef>
              <a:defRPr/>
            </a:lvl9pPr>
          </a:lstStyle>
          <a:p>
            <a:endParaRPr/>
          </a:p>
        </p:txBody>
      </p:sp>
      <p:sp>
        <p:nvSpPr>
          <p:cNvPr id="10" name="Shape 10"/>
          <p:cNvSpPr txBox="1">
            <a:spLocks noGrp="1"/>
          </p:cNvSpPr>
          <p:nvPr>
            <p:ph type="body" idx="1"/>
          </p:nvPr>
        </p:nvSpPr>
        <p:spPr>
          <a:xfrm>
            <a:off x="543520" y="1416244"/>
            <a:ext cx="7804547" cy="4420195"/>
          </a:xfrm>
          <a:prstGeom prst="rect">
            <a:avLst/>
          </a:prstGeom>
          <a:noFill/>
          <a:ln>
            <a:noFill/>
          </a:ln>
        </p:spPr>
        <p:txBody>
          <a:bodyPr lIns="34284" tIns="34284" rIns="34284" bIns="34284" anchor="t" anchorCtr="0"/>
          <a:lstStyle>
            <a:lvl1pPr rtl="0">
              <a:spcBef>
                <a:spcPts val="0"/>
              </a:spcBef>
              <a:defRPr/>
            </a:lvl1pPr>
            <a:lvl2pPr rtl="0">
              <a:spcBef>
                <a:spcPts val="0"/>
              </a:spcBef>
              <a:buFont typeface="Trebuchet MS"/>
              <a:buChar char="-"/>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56448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51DDC-3D8E-441D-8B1E-684C450C1B0A}"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5912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51DDC-3D8E-441D-8B1E-684C450C1B0A}"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8534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51DDC-3D8E-441D-8B1E-684C450C1B0A}"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6390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51DDC-3D8E-441D-8B1E-684C450C1B0A}"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4908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51DDC-3D8E-441D-8B1E-684C450C1B0A}"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403841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1386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6879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51DDC-3D8E-441D-8B1E-684C450C1B0A}" type="datetimeFigureOut">
              <a:rPr lang="en-US" smtClean="0"/>
              <a:t>8/29/2025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E8A-84BC-4175-A475-7CEC61DB0050}" type="slidenum">
              <a:rPr lang="en-US" smtClean="0"/>
              <a:t>‹#›</a:t>
            </a:fld>
            <a:endParaRPr lang="en-US"/>
          </a:p>
        </p:txBody>
      </p:sp>
    </p:spTree>
    <p:extLst>
      <p:ext uri="{BB962C8B-B14F-4D97-AF65-F5344CB8AC3E}">
        <p14:creationId xmlns:p14="http://schemas.microsoft.com/office/powerpoint/2010/main" val="28908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schemeClr>
            </a:gs>
            <a:gs pos="98000">
              <a:schemeClr val="accent1">
                <a:lumMod val="45000"/>
                <a:lumOff val="55000"/>
              </a:schemeClr>
            </a:gs>
            <a:gs pos="83000">
              <a:schemeClr val="accent1">
                <a:lumMod val="45000"/>
                <a:lumOff val="55000"/>
              </a:schemeClr>
            </a:gs>
            <a:gs pos="100000">
              <a:schemeClr val="accent1">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03344B-D0D9-437D-8838-1FD1C4F164B7}" type="datetimeFigureOut">
              <a:rPr lang="en-US" smtClean="0"/>
              <a:pPr/>
              <a:t>8/29/2025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764058" y="6094660"/>
            <a:ext cx="1312025" cy="365125"/>
          </a:xfrm>
          <a:prstGeom prst="rect">
            <a:avLst/>
          </a:prstGeom>
        </p:spPr>
        <p:txBody>
          <a:bodyPr vert="horz" lIns="91440" tIns="45720" rIns="91440" bIns="45720" rtlCol="0" anchor="ctr"/>
          <a:lstStyle>
            <a:lvl1pPr algn="r">
              <a:defRPr sz="1050">
                <a:solidFill>
                  <a:srgbClr val="FFFFFF"/>
                </a:solidFill>
              </a:defRPr>
            </a:lvl1pPr>
          </a:lstStyle>
          <a:p>
            <a:fld id="{40021EC1-E4B6-4332-AEF1-C7424A16BC98}" type="slidenum">
              <a:rPr lang="en-US" smtClean="0"/>
              <a:pPr/>
              <a:t>‹#›</a:t>
            </a:fld>
            <a:endParaRPr lang="en-US"/>
          </a:p>
        </p:txBody>
      </p:sp>
    </p:spTree>
    <p:extLst>
      <p:ext uri="{BB962C8B-B14F-4D97-AF65-F5344CB8AC3E}">
        <p14:creationId xmlns:p14="http://schemas.microsoft.com/office/powerpoint/2010/main" val="3921608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46248"/>
          </a:xfrm>
        </p:spPr>
        <p:txBody>
          <a:bodyPr>
            <a:normAutofit/>
          </a:bodyPr>
          <a:lstStyle/>
          <a:p>
            <a:r>
              <a:rPr lang="en-US" sz="6000" b="1" dirty="0"/>
              <a:t>Kubernetes</a:t>
            </a:r>
          </a:p>
        </p:txBody>
      </p:sp>
      <p:sp>
        <p:nvSpPr>
          <p:cNvPr id="3" name="Subtitle 2"/>
          <p:cNvSpPr>
            <a:spLocks noGrp="1"/>
          </p:cNvSpPr>
          <p:nvPr>
            <p:ph type="subTitle" idx="1"/>
          </p:nvPr>
        </p:nvSpPr>
        <p:spPr>
          <a:xfrm>
            <a:off x="1100051" y="3683000"/>
            <a:ext cx="10058400" cy="1915621"/>
          </a:xfrm>
        </p:spPr>
        <p:txBody>
          <a:bodyPr/>
          <a:lstStyle/>
          <a:p>
            <a:r>
              <a:rPr lang="en-US" b="1" dirty="0" err="1">
                <a:solidFill>
                  <a:srgbClr val="0070C0"/>
                </a:solidFill>
                <a:latin typeface="Arial Rounded MT Bold" panose="020F0704030504030204" pitchFamily="34" charset="0"/>
              </a:rPr>
              <a:t>VishwanaTH</a:t>
            </a:r>
            <a:r>
              <a:rPr lang="en-US" b="1" dirty="0">
                <a:solidFill>
                  <a:srgbClr val="0070C0"/>
                </a:solidFill>
                <a:latin typeface="Arial Rounded MT Bold" panose="020F0704030504030204" pitchFamily="34" charset="0"/>
              </a:rPr>
              <a:t> m s</a:t>
            </a:r>
          </a:p>
        </p:txBody>
      </p:sp>
    </p:spTree>
    <p:extLst>
      <p:ext uri="{BB962C8B-B14F-4D97-AF65-F5344CB8AC3E}">
        <p14:creationId xmlns:p14="http://schemas.microsoft.com/office/powerpoint/2010/main" val="342163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3385-78FE-425B-8A90-5BA3800BE241}"/>
              </a:ext>
            </a:extLst>
          </p:cNvPr>
          <p:cNvSpPr>
            <a:spLocks noGrp="1"/>
          </p:cNvSpPr>
          <p:nvPr>
            <p:ph type="title"/>
          </p:nvPr>
        </p:nvSpPr>
        <p:spPr/>
        <p:txBody>
          <a:bodyPr/>
          <a:lstStyle/>
          <a:p>
            <a:r>
              <a:rPr lang="en-IN" b="1" dirty="0"/>
              <a:t>POD</a:t>
            </a:r>
          </a:p>
        </p:txBody>
      </p:sp>
      <p:pic>
        <p:nvPicPr>
          <p:cNvPr id="6" name="Picture 5">
            <a:extLst>
              <a:ext uri="{FF2B5EF4-FFF2-40B4-BE49-F238E27FC236}">
                <a16:creationId xmlns:a16="http://schemas.microsoft.com/office/drawing/2014/main" id="{4E74EC52-5A3C-49A6-853E-87AA73D90DD4}"/>
              </a:ext>
            </a:extLst>
          </p:cNvPr>
          <p:cNvPicPr>
            <a:picLocks noChangeAspect="1"/>
          </p:cNvPicPr>
          <p:nvPr/>
        </p:nvPicPr>
        <p:blipFill>
          <a:blip r:embed="rId2"/>
          <a:stretch>
            <a:fillRect/>
          </a:stretch>
        </p:blipFill>
        <p:spPr>
          <a:xfrm>
            <a:off x="1961803" y="981625"/>
            <a:ext cx="10086207" cy="5589772"/>
          </a:xfrm>
          <a:prstGeom prst="rect">
            <a:avLst/>
          </a:prstGeom>
        </p:spPr>
      </p:pic>
    </p:spTree>
    <p:extLst>
      <p:ext uri="{BB962C8B-B14F-4D97-AF65-F5344CB8AC3E}">
        <p14:creationId xmlns:p14="http://schemas.microsoft.com/office/powerpoint/2010/main" val="353896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Replication Controller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4524315"/>
          </a:xfrm>
          <a:prstGeom prst="rect">
            <a:avLst/>
          </a:prstGeom>
          <a:noFill/>
        </p:spPr>
        <p:txBody>
          <a:bodyPr wrap="square" rtlCol="0">
            <a:spAutoFit/>
          </a:bodyPr>
          <a:lstStyle/>
          <a:p>
            <a:pPr marL="342900" indent="-342900">
              <a:buFont typeface="Arial" panose="020B0604020202020204" pitchFamily="34" charset="0"/>
              <a:buChar char="•"/>
            </a:pPr>
            <a:r>
              <a:rPr lang="en-IN" sz="3600" dirty="0"/>
              <a:t>Consists of</a:t>
            </a:r>
            <a:r>
              <a:rPr lang="en-US" sz="3600" dirty="0"/>
              <a:t> </a:t>
            </a:r>
          </a:p>
          <a:p>
            <a:pPr marL="800100" lvl="1" indent="-342900">
              <a:buFont typeface="Arial" panose="020B0604020202020204" pitchFamily="34" charset="0"/>
              <a:buChar char="•"/>
            </a:pPr>
            <a:r>
              <a:rPr lang="en-US" sz="3600" dirty="0"/>
              <a:t>Pod template </a:t>
            </a:r>
          </a:p>
          <a:p>
            <a:pPr marL="800100" lvl="1" indent="-342900">
              <a:buFont typeface="Arial" panose="020B0604020202020204" pitchFamily="34" charset="0"/>
              <a:buChar char="•"/>
            </a:pPr>
            <a:r>
              <a:rPr lang="en-US" sz="3600" dirty="0"/>
              <a:t>Count </a:t>
            </a:r>
          </a:p>
          <a:p>
            <a:pPr marL="800100" lvl="1" indent="-342900">
              <a:buFont typeface="Arial" panose="020B0604020202020204" pitchFamily="34" charset="0"/>
              <a:buChar char="•"/>
            </a:pPr>
            <a:r>
              <a:rPr lang="en-US" sz="3600" dirty="0"/>
              <a:t>Label Selector</a:t>
            </a:r>
          </a:p>
          <a:p>
            <a:pPr marL="342900" indent="-342900">
              <a:buFont typeface="Arial" panose="020B0604020202020204" pitchFamily="34" charset="0"/>
              <a:buChar char="•"/>
            </a:pPr>
            <a:r>
              <a:rPr lang="en-US" sz="3600" dirty="0" err="1"/>
              <a:t>Kube</a:t>
            </a:r>
            <a:r>
              <a:rPr lang="en-US" sz="3600" dirty="0"/>
              <a:t> will try to keep $count copies of pods matching the label selector running</a:t>
            </a:r>
          </a:p>
          <a:p>
            <a:pPr marL="342900" indent="-342900">
              <a:buFont typeface="Arial" panose="020B0604020202020204" pitchFamily="34" charset="0"/>
              <a:buChar char="•"/>
            </a:pPr>
            <a:r>
              <a:rPr lang="en-US" sz="3600" dirty="0"/>
              <a:t>If too few copies are running the replication controller will start a new pod somewhere in the cluster</a:t>
            </a:r>
          </a:p>
        </p:txBody>
      </p:sp>
    </p:spTree>
    <p:extLst>
      <p:ext uri="{BB962C8B-B14F-4D97-AF65-F5344CB8AC3E}">
        <p14:creationId xmlns:p14="http://schemas.microsoft.com/office/powerpoint/2010/main" val="281810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Services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dirty="0"/>
              <a:t>How 'stuff' finds pods which could be anywhere</a:t>
            </a:r>
          </a:p>
          <a:p>
            <a:pPr marL="342900" indent="-342900">
              <a:buFont typeface="Arial" panose="020B0604020202020204" pitchFamily="34" charset="0"/>
              <a:buChar char="•"/>
            </a:pPr>
            <a:r>
              <a:rPr lang="en-IN" sz="3600" dirty="0"/>
              <a:t>Define:</a:t>
            </a:r>
            <a:endParaRPr lang="en-US" sz="3600" dirty="0"/>
          </a:p>
          <a:p>
            <a:pPr marL="800100" lvl="1" indent="-342900">
              <a:buFont typeface="Arial" panose="020B0604020202020204" pitchFamily="34" charset="0"/>
              <a:buChar char="•"/>
            </a:pPr>
            <a:r>
              <a:rPr lang="en-US" sz="3600" dirty="0"/>
              <a:t>What port in the container </a:t>
            </a:r>
          </a:p>
          <a:p>
            <a:pPr marL="800100" lvl="1" indent="-342900">
              <a:buFont typeface="Arial" panose="020B0604020202020204" pitchFamily="34" charset="0"/>
              <a:buChar char="•"/>
            </a:pPr>
            <a:r>
              <a:rPr lang="en-US" sz="3600" dirty="0"/>
              <a:t>Labels on pods which should respond to this type of request</a:t>
            </a:r>
          </a:p>
          <a:p>
            <a:pPr marL="342900" indent="-342900">
              <a:buFont typeface="Arial" panose="020B0604020202020204" pitchFamily="34" charset="0"/>
              <a:buChar char="•"/>
            </a:pPr>
            <a:r>
              <a:rPr lang="en-US" sz="3600" dirty="0"/>
              <a:t>Can define: </a:t>
            </a:r>
          </a:p>
          <a:p>
            <a:pPr marL="800100" lvl="1" indent="-342900">
              <a:buFont typeface="Arial" panose="020B0604020202020204" pitchFamily="34" charset="0"/>
              <a:buChar char="•"/>
            </a:pPr>
            <a:r>
              <a:rPr lang="en-US" sz="3600" dirty="0"/>
              <a:t>What the 'internal' IP should be </a:t>
            </a:r>
          </a:p>
          <a:p>
            <a:pPr marL="800100" lvl="1" indent="-342900">
              <a:buFont typeface="Arial" panose="020B0604020202020204" pitchFamily="34" charset="0"/>
              <a:buChar char="•"/>
            </a:pPr>
            <a:r>
              <a:rPr lang="en-US" sz="3600" dirty="0"/>
              <a:t>What the 'external' IP should be </a:t>
            </a:r>
          </a:p>
          <a:p>
            <a:pPr marL="800100" lvl="1" indent="-342900">
              <a:buFont typeface="Arial" panose="020B0604020202020204" pitchFamily="34" charset="0"/>
              <a:buChar char="•"/>
            </a:pPr>
            <a:r>
              <a:rPr lang="en-US" sz="3600" dirty="0"/>
              <a:t>What port the service should listen on</a:t>
            </a:r>
          </a:p>
        </p:txBody>
      </p:sp>
    </p:spTree>
    <p:extLst>
      <p:ext uri="{BB962C8B-B14F-4D97-AF65-F5344CB8AC3E}">
        <p14:creationId xmlns:p14="http://schemas.microsoft.com/office/powerpoint/2010/main" val="4052735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Label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3416320"/>
          </a:xfrm>
          <a:prstGeom prst="rect">
            <a:avLst/>
          </a:prstGeom>
          <a:noFill/>
        </p:spPr>
        <p:txBody>
          <a:bodyPr wrap="square" rtlCol="0">
            <a:spAutoFit/>
          </a:bodyPr>
          <a:lstStyle/>
          <a:p>
            <a:pPr marL="342900" indent="-342900">
              <a:buFont typeface="Arial" panose="020B0604020202020204" pitchFamily="34" charset="0"/>
              <a:buChar char="•"/>
            </a:pPr>
            <a:r>
              <a:rPr lang="en-US" sz="3600" dirty="0"/>
              <a:t>List of key=value pairs</a:t>
            </a:r>
          </a:p>
          <a:p>
            <a:pPr marL="342900" indent="-342900">
              <a:buFont typeface="Arial" panose="020B0604020202020204" pitchFamily="34" charset="0"/>
              <a:buChar char="•"/>
            </a:pPr>
            <a:r>
              <a:rPr lang="en-IN" sz="3600" dirty="0"/>
              <a:t>Attached to all objects</a:t>
            </a:r>
            <a:endParaRPr lang="en-US" sz="3600" dirty="0"/>
          </a:p>
          <a:p>
            <a:pPr marL="342900" indent="-342900">
              <a:buFont typeface="Arial" panose="020B0604020202020204" pitchFamily="34" charset="0"/>
              <a:buChar char="•"/>
            </a:pPr>
            <a:r>
              <a:rPr lang="en-US" sz="3600" dirty="0"/>
              <a:t>Currently used in 2 main places </a:t>
            </a:r>
          </a:p>
          <a:p>
            <a:pPr marL="800100" lvl="1" indent="-342900">
              <a:buFont typeface="Arial" panose="020B0604020202020204" pitchFamily="34" charset="0"/>
              <a:buChar char="•"/>
            </a:pPr>
            <a:r>
              <a:rPr lang="en-US" sz="3600" dirty="0"/>
              <a:t>Matching pods to replication controllers </a:t>
            </a:r>
          </a:p>
          <a:p>
            <a:pPr marL="800100" lvl="1" indent="-342900">
              <a:buFont typeface="Arial" panose="020B0604020202020204" pitchFamily="34" charset="0"/>
              <a:buChar char="•"/>
            </a:pPr>
            <a:r>
              <a:rPr lang="en-US" sz="3600" dirty="0"/>
              <a:t>Matching pods to services Can define: </a:t>
            </a:r>
          </a:p>
          <a:p>
            <a:pPr marL="342900" indent="-342900">
              <a:buFont typeface="Arial" panose="020B0604020202020204" pitchFamily="34" charset="0"/>
              <a:buChar char="•"/>
            </a:pPr>
            <a:r>
              <a:rPr lang="en-US" sz="3600" dirty="0"/>
              <a:t>Objects can be queried from the API server by label</a:t>
            </a:r>
          </a:p>
        </p:txBody>
      </p:sp>
    </p:spTree>
    <p:extLst>
      <p:ext uri="{BB962C8B-B14F-4D97-AF65-F5344CB8AC3E}">
        <p14:creationId xmlns:p14="http://schemas.microsoft.com/office/powerpoint/2010/main" val="6722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2AC6-7731-402E-81CF-EBD9EC608FDD}"/>
              </a:ext>
            </a:extLst>
          </p:cNvPr>
          <p:cNvSpPr>
            <a:spLocks noGrp="1"/>
          </p:cNvSpPr>
          <p:nvPr>
            <p:ph type="title"/>
          </p:nvPr>
        </p:nvSpPr>
        <p:spPr>
          <a:xfrm>
            <a:off x="692958" y="286603"/>
            <a:ext cx="10058400" cy="777426"/>
          </a:xfrm>
        </p:spPr>
        <p:txBody>
          <a:bodyPr/>
          <a:lstStyle/>
          <a:p>
            <a:r>
              <a:rPr lang="en-IN" b="1" dirty="0"/>
              <a:t>Services and Labels</a:t>
            </a:r>
          </a:p>
        </p:txBody>
      </p:sp>
      <p:pic>
        <p:nvPicPr>
          <p:cNvPr id="4" name="Picture 3">
            <a:extLst>
              <a:ext uri="{FF2B5EF4-FFF2-40B4-BE49-F238E27FC236}">
                <a16:creationId xmlns:a16="http://schemas.microsoft.com/office/drawing/2014/main" id="{BA658FF1-3550-4626-91D6-F190E62CEC5D}"/>
              </a:ext>
            </a:extLst>
          </p:cNvPr>
          <p:cNvPicPr>
            <a:picLocks noChangeAspect="1"/>
          </p:cNvPicPr>
          <p:nvPr/>
        </p:nvPicPr>
        <p:blipFill>
          <a:blip r:embed="rId2"/>
          <a:stretch>
            <a:fillRect/>
          </a:stretch>
        </p:blipFill>
        <p:spPr>
          <a:xfrm>
            <a:off x="692958" y="1064029"/>
            <a:ext cx="10155151" cy="5793971"/>
          </a:xfrm>
          <a:prstGeom prst="rect">
            <a:avLst/>
          </a:prstGeom>
        </p:spPr>
      </p:pic>
    </p:spTree>
    <p:extLst>
      <p:ext uri="{BB962C8B-B14F-4D97-AF65-F5344CB8AC3E}">
        <p14:creationId xmlns:p14="http://schemas.microsoft.com/office/powerpoint/2010/main" val="111575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Namespace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2862322"/>
          </a:xfrm>
          <a:prstGeom prst="rect">
            <a:avLst/>
          </a:prstGeom>
          <a:noFill/>
        </p:spPr>
        <p:txBody>
          <a:bodyPr wrap="square" rtlCol="0">
            <a:spAutoFit/>
          </a:bodyPr>
          <a:lstStyle/>
          <a:p>
            <a:pPr marL="342900" indent="-342900">
              <a:buFont typeface="Arial" panose="020B0604020202020204" pitchFamily="34" charset="0"/>
              <a:buChar char="•"/>
            </a:pPr>
            <a:r>
              <a:rPr lang="en-US" sz="3600" dirty="0"/>
              <a:t>Attached to every object </a:t>
            </a:r>
          </a:p>
          <a:p>
            <a:pPr marL="342900" indent="-342900">
              <a:buFont typeface="Arial" panose="020B0604020202020204" pitchFamily="34" charset="0"/>
              <a:buChar char="•"/>
            </a:pPr>
            <a:r>
              <a:rPr lang="en-US" sz="3600" dirty="0"/>
              <a:t>Pods in ns1 will not get service variable from ns2 </a:t>
            </a:r>
          </a:p>
          <a:p>
            <a:pPr marL="342900" indent="-342900">
              <a:buFont typeface="Arial" panose="020B0604020202020204" pitchFamily="34" charset="0"/>
              <a:buChar char="•"/>
            </a:pPr>
            <a:r>
              <a:rPr lang="en-US" sz="3600" dirty="0"/>
              <a:t>Users with permission to CRUD objects in ns1 may not have permissions to CRUS object in ns2 </a:t>
            </a:r>
          </a:p>
          <a:p>
            <a:pPr marL="342900" indent="-342900">
              <a:buFont typeface="Arial" panose="020B0604020202020204" pitchFamily="34" charset="0"/>
              <a:buChar char="•"/>
            </a:pPr>
            <a:r>
              <a:rPr lang="en-US" sz="3600" dirty="0"/>
              <a:t>The network is not segregated!</a:t>
            </a:r>
          </a:p>
        </p:txBody>
      </p:sp>
    </p:spTree>
    <p:extLst>
      <p:ext uri="{BB962C8B-B14F-4D97-AF65-F5344CB8AC3E}">
        <p14:creationId xmlns:p14="http://schemas.microsoft.com/office/powerpoint/2010/main" val="293371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normAutofit/>
          </a:bodyPr>
          <a:lstStyle/>
          <a:p>
            <a:r>
              <a:rPr lang="en-US" b="1" dirty="0"/>
              <a:t>Configuration differences</a:t>
            </a:r>
            <a:endParaRPr lang="en-IN" b="1" dirty="0"/>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2308324"/>
          </a:xfrm>
          <a:prstGeom prst="rect">
            <a:avLst/>
          </a:prstGeom>
          <a:noFill/>
        </p:spPr>
        <p:txBody>
          <a:bodyPr wrap="square" rtlCol="0">
            <a:spAutoFit/>
          </a:bodyPr>
          <a:lstStyle/>
          <a:p>
            <a:pPr marL="342900" indent="-342900">
              <a:buFont typeface="Arial" panose="020B0604020202020204" pitchFamily="34" charset="0"/>
              <a:buChar char="•"/>
            </a:pPr>
            <a:r>
              <a:rPr lang="en-IN" sz="3600" dirty="0"/>
              <a:t>Configuration Changes: </a:t>
            </a:r>
          </a:p>
          <a:p>
            <a:pPr marL="800100" lvl="1" indent="-342900">
              <a:buFont typeface="Arial" panose="020B0604020202020204" pitchFamily="34" charset="0"/>
              <a:buChar char="•"/>
            </a:pPr>
            <a:r>
              <a:rPr lang="en-IN" sz="3600" dirty="0" err="1"/>
              <a:t>Systemd</a:t>
            </a:r>
            <a:r>
              <a:rPr lang="en-IN" sz="3600" dirty="0"/>
              <a:t> and /etc/</a:t>
            </a:r>
            <a:r>
              <a:rPr lang="en-IN" sz="3600" dirty="0" err="1"/>
              <a:t>kubernetes</a:t>
            </a:r>
            <a:r>
              <a:rPr lang="en-IN" sz="3600" dirty="0"/>
              <a:t>/ file formatting </a:t>
            </a:r>
          </a:p>
          <a:p>
            <a:pPr marL="800100" lvl="1" indent="-342900">
              <a:buFont typeface="Arial" panose="020B0604020202020204" pitchFamily="34" charset="0"/>
              <a:buChar char="•"/>
            </a:pPr>
            <a:r>
              <a:rPr lang="en-IN" sz="3600" dirty="0" err="1"/>
              <a:t>Kubelet</a:t>
            </a:r>
            <a:r>
              <a:rPr lang="en-IN" sz="3600" dirty="0"/>
              <a:t> takes: –</a:t>
            </a:r>
            <a:r>
              <a:rPr lang="en-IN" sz="3600" dirty="0" err="1"/>
              <a:t>api_servers</a:t>
            </a:r>
            <a:r>
              <a:rPr lang="en-IN" sz="3600" dirty="0"/>
              <a:t>= </a:t>
            </a:r>
          </a:p>
          <a:p>
            <a:pPr marL="800100" lvl="1" indent="-342900">
              <a:buFont typeface="Arial" panose="020B0604020202020204" pitchFamily="34" charset="0"/>
              <a:buChar char="•"/>
            </a:pPr>
            <a:r>
              <a:rPr lang="en-IN" sz="3600" dirty="0"/>
              <a:t>Controller-manager takes –machines=</a:t>
            </a:r>
            <a:endParaRPr lang="en-US" sz="3600" dirty="0"/>
          </a:p>
        </p:txBody>
      </p:sp>
    </p:spTree>
    <p:extLst>
      <p:ext uri="{BB962C8B-B14F-4D97-AF65-F5344CB8AC3E}">
        <p14:creationId xmlns:p14="http://schemas.microsoft.com/office/powerpoint/2010/main" val="413172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2739-ACE0-4186-A89D-33474B5D268A}"/>
              </a:ext>
            </a:extLst>
          </p:cNvPr>
          <p:cNvSpPr>
            <a:spLocks noGrp="1"/>
          </p:cNvSpPr>
          <p:nvPr>
            <p:ph type="title"/>
          </p:nvPr>
        </p:nvSpPr>
        <p:spPr/>
        <p:txBody>
          <a:bodyPr/>
          <a:lstStyle/>
          <a:p>
            <a:r>
              <a:rPr lang="en-US" dirty="0"/>
              <a:t>Networking Setup</a:t>
            </a:r>
            <a:endParaRPr lang="en-GB" dirty="0"/>
          </a:p>
        </p:txBody>
      </p:sp>
      <p:sp>
        <p:nvSpPr>
          <p:cNvPr id="4" name="TextBox 3">
            <a:extLst>
              <a:ext uri="{FF2B5EF4-FFF2-40B4-BE49-F238E27FC236}">
                <a16:creationId xmlns:a16="http://schemas.microsoft.com/office/drawing/2014/main" id="{A363B64D-D5C6-40B4-B69C-265B3813D4D7}"/>
              </a:ext>
            </a:extLst>
          </p:cNvPr>
          <p:cNvSpPr txBox="1"/>
          <p:nvPr/>
        </p:nvSpPr>
        <p:spPr>
          <a:xfrm>
            <a:off x="692958" y="125504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IN" sz="3600" dirty="0"/>
              <a:t>Networking is a problem in docker BUT NOT IN KUBE</a:t>
            </a:r>
          </a:p>
          <a:p>
            <a:pPr marL="800100" lvl="1" indent="-342900">
              <a:buFont typeface="Arial" panose="020B0604020202020204" pitchFamily="34" charset="0"/>
              <a:buChar char="•"/>
            </a:pPr>
            <a:r>
              <a:rPr lang="en-IN" sz="3600" dirty="0"/>
              <a:t>If any two docker containers on any two hosts can talk over IP, and </a:t>
            </a:r>
            <a:r>
              <a:rPr lang="en-IN" sz="3600" dirty="0" err="1"/>
              <a:t>kube</a:t>
            </a:r>
            <a:r>
              <a:rPr lang="en-IN" sz="3600" dirty="0"/>
              <a:t> will just work.</a:t>
            </a:r>
          </a:p>
          <a:p>
            <a:pPr marL="800100" lvl="1" indent="-342900">
              <a:buFont typeface="Arial" panose="020B0604020202020204" pitchFamily="34" charset="0"/>
              <a:buChar char="•"/>
            </a:pPr>
            <a:r>
              <a:rPr lang="en-IN" sz="3600" dirty="0" err="1"/>
              <a:t>Kube</a:t>
            </a:r>
            <a:r>
              <a:rPr lang="en-IN" sz="3600" dirty="0"/>
              <a:t> makes those problems </a:t>
            </a:r>
            <a:r>
              <a:rPr lang="en-IN" sz="3600" dirty="0" err="1"/>
              <a:t>disapper</a:t>
            </a:r>
            <a:r>
              <a:rPr lang="en-IN" sz="3600" dirty="0"/>
              <a:t>.</a:t>
            </a:r>
          </a:p>
          <a:p>
            <a:pPr marL="800100" lvl="1" indent="-342900">
              <a:buFont typeface="Arial" panose="020B0604020202020204" pitchFamily="34" charset="0"/>
              <a:buChar char="•"/>
            </a:pPr>
            <a:endParaRPr lang="en-IN" sz="3600" dirty="0"/>
          </a:p>
          <a:p>
            <a:pPr marL="342900" indent="-342900">
              <a:buFont typeface="Arial" panose="020B0604020202020204" pitchFamily="34" charset="0"/>
              <a:buChar char="•"/>
            </a:pPr>
            <a:r>
              <a:rPr lang="en-IN" sz="3600" dirty="0"/>
              <a:t>We use Flannel Framework for Networking.</a:t>
            </a:r>
          </a:p>
          <a:p>
            <a:pPr marL="800100" lvl="1" indent="-342900">
              <a:buFont typeface="Arial" panose="020B0604020202020204" pitchFamily="34" charset="0"/>
              <a:buChar char="•"/>
            </a:pPr>
            <a:r>
              <a:rPr lang="en-IN" sz="3600" dirty="0"/>
              <a:t>Easy Configuration</a:t>
            </a:r>
          </a:p>
          <a:p>
            <a:pPr marL="800100" lvl="1" indent="-342900">
              <a:buFont typeface="Arial" panose="020B0604020202020204" pitchFamily="34" charset="0"/>
              <a:buChar char="•"/>
            </a:pPr>
            <a:r>
              <a:rPr lang="en-IN" sz="3600" dirty="0"/>
              <a:t>Can create a </a:t>
            </a:r>
            <a:r>
              <a:rPr lang="en-IN" sz="3600" dirty="0" err="1"/>
              <a:t>vxlan</a:t>
            </a:r>
            <a:r>
              <a:rPr lang="en-IN" sz="3600" dirty="0"/>
              <a:t> overlay network</a:t>
            </a:r>
          </a:p>
          <a:p>
            <a:pPr marL="800100" lvl="1" indent="-342900">
              <a:buFont typeface="Arial" panose="020B0604020202020204" pitchFamily="34" charset="0"/>
              <a:buChar char="•"/>
            </a:pPr>
            <a:r>
              <a:rPr lang="en-IN" sz="3600" dirty="0"/>
              <a:t>Can configure docker to launch pods in this overlay</a:t>
            </a:r>
            <a:endParaRPr lang="en-US" sz="3600" dirty="0"/>
          </a:p>
        </p:txBody>
      </p:sp>
    </p:spTree>
    <p:extLst>
      <p:ext uri="{BB962C8B-B14F-4D97-AF65-F5344CB8AC3E}">
        <p14:creationId xmlns:p14="http://schemas.microsoft.com/office/powerpoint/2010/main" val="359625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859D-714B-49A0-9583-9CACC6AC7FFE}"/>
              </a:ext>
            </a:extLst>
          </p:cNvPr>
          <p:cNvSpPr>
            <a:spLocks noGrp="1"/>
          </p:cNvSpPr>
          <p:nvPr>
            <p:ph type="title"/>
          </p:nvPr>
        </p:nvSpPr>
        <p:spPr/>
        <p:txBody>
          <a:bodyPr/>
          <a:lstStyle/>
          <a:p>
            <a:r>
              <a:rPr lang="en-US" dirty="0" err="1"/>
              <a:t>Kube</a:t>
            </a:r>
            <a:r>
              <a:rPr lang="en-US" dirty="0"/>
              <a:t> Networking out of the box</a:t>
            </a:r>
            <a:endParaRPr lang="en-GB" dirty="0"/>
          </a:p>
        </p:txBody>
      </p:sp>
      <p:pic>
        <p:nvPicPr>
          <p:cNvPr id="4" name="Picture 3">
            <a:extLst>
              <a:ext uri="{FF2B5EF4-FFF2-40B4-BE49-F238E27FC236}">
                <a16:creationId xmlns:a16="http://schemas.microsoft.com/office/drawing/2014/main" id="{74BD8DA4-9AFA-495A-8DDF-7DD3E5D91394}"/>
              </a:ext>
            </a:extLst>
          </p:cNvPr>
          <p:cNvPicPr>
            <a:picLocks noChangeAspect="1"/>
          </p:cNvPicPr>
          <p:nvPr/>
        </p:nvPicPr>
        <p:blipFill>
          <a:blip r:embed="rId2"/>
          <a:stretch>
            <a:fillRect/>
          </a:stretch>
        </p:blipFill>
        <p:spPr>
          <a:xfrm>
            <a:off x="578427" y="1255043"/>
            <a:ext cx="9687578" cy="5316354"/>
          </a:xfrm>
          <a:prstGeom prst="rect">
            <a:avLst/>
          </a:prstGeom>
        </p:spPr>
      </p:pic>
    </p:spTree>
    <p:extLst>
      <p:ext uri="{BB962C8B-B14F-4D97-AF65-F5344CB8AC3E}">
        <p14:creationId xmlns:p14="http://schemas.microsoft.com/office/powerpoint/2010/main" val="124919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7F8-51FB-4E0E-B3AB-D19C3313FFBD}"/>
              </a:ext>
            </a:extLst>
          </p:cNvPr>
          <p:cNvSpPr>
            <a:spLocks noGrp="1"/>
          </p:cNvSpPr>
          <p:nvPr>
            <p:ph type="title"/>
          </p:nvPr>
        </p:nvSpPr>
        <p:spPr/>
        <p:txBody>
          <a:bodyPr/>
          <a:lstStyle/>
          <a:p>
            <a:r>
              <a:rPr lang="en-US" dirty="0"/>
              <a:t>Custom Networking setup</a:t>
            </a:r>
            <a:endParaRPr lang="en-GB" dirty="0"/>
          </a:p>
        </p:txBody>
      </p:sp>
      <p:sp>
        <p:nvSpPr>
          <p:cNvPr id="4" name="TextBox 3">
            <a:extLst>
              <a:ext uri="{FF2B5EF4-FFF2-40B4-BE49-F238E27FC236}">
                <a16:creationId xmlns:a16="http://schemas.microsoft.com/office/drawing/2014/main" id="{902FB220-E668-40D3-8F2F-4775569FD115}"/>
              </a:ext>
            </a:extLst>
          </p:cNvPr>
          <p:cNvSpPr txBox="1"/>
          <p:nvPr/>
        </p:nvSpPr>
        <p:spPr>
          <a:xfrm>
            <a:off x="692958" y="1255043"/>
            <a:ext cx="10770985" cy="3416320"/>
          </a:xfrm>
          <a:prstGeom prst="rect">
            <a:avLst/>
          </a:prstGeom>
          <a:noFill/>
        </p:spPr>
        <p:txBody>
          <a:bodyPr wrap="square" rtlCol="0">
            <a:spAutoFit/>
          </a:bodyPr>
          <a:lstStyle/>
          <a:p>
            <a:pPr marL="342900" indent="-342900">
              <a:buFont typeface="Arial" panose="020B0604020202020204" pitchFamily="34" charset="0"/>
              <a:buChar char="•"/>
            </a:pPr>
            <a:r>
              <a:rPr lang="en-IN" sz="3600" dirty="0"/>
              <a:t>We use Flannel Framework for Networking.</a:t>
            </a:r>
          </a:p>
          <a:p>
            <a:pPr marL="800100" lvl="1" indent="-342900">
              <a:buFont typeface="Arial" panose="020B0604020202020204" pitchFamily="34" charset="0"/>
              <a:buChar char="•"/>
            </a:pPr>
            <a:r>
              <a:rPr lang="en-IN" sz="3600" dirty="0"/>
              <a:t>Easy Configuration</a:t>
            </a:r>
          </a:p>
          <a:p>
            <a:pPr marL="800100" lvl="1" indent="-342900">
              <a:buFont typeface="Arial" panose="020B0604020202020204" pitchFamily="34" charset="0"/>
              <a:buChar char="•"/>
            </a:pPr>
            <a:r>
              <a:rPr lang="en-IN" sz="3600" dirty="0"/>
              <a:t>Can create a </a:t>
            </a:r>
            <a:r>
              <a:rPr lang="en-IN" sz="3600" dirty="0" err="1"/>
              <a:t>vxlan</a:t>
            </a:r>
            <a:r>
              <a:rPr lang="en-IN" sz="3600" dirty="0"/>
              <a:t> overlay network</a:t>
            </a:r>
          </a:p>
          <a:p>
            <a:pPr marL="800100" lvl="1" indent="-342900">
              <a:buFont typeface="Arial" panose="020B0604020202020204" pitchFamily="34" charset="0"/>
              <a:buChar char="•"/>
            </a:pPr>
            <a:r>
              <a:rPr lang="en-IN" sz="3600" dirty="0"/>
              <a:t>Can configure docker to launch pods in this overlay</a:t>
            </a:r>
          </a:p>
          <a:p>
            <a:pPr marL="800100" lvl="1" indent="-342900">
              <a:buFont typeface="Arial" panose="020B0604020202020204" pitchFamily="34" charset="0"/>
              <a:buChar char="•"/>
            </a:pPr>
            <a:r>
              <a:rPr lang="en-IN" sz="3600" dirty="0"/>
              <a:t>Inter communication of the PODs.</a:t>
            </a:r>
          </a:p>
          <a:p>
            <a:pPr marL="800100" lvl="1" indent="-342900">
              <a:buFont typeface="Arial" panose="020B0604020202020204" pitchFamily="34" charset="0"/>
              <a:buChar char="•"/>
            </a:pPr>
            <a:endParaRPr lang="en-US" sz="3600" dirty="0"/>
          </a:p>
        </p:txBody>
      </p:sp>
    </p:spTree>
    <p:extLst>
      <p:ext uri="{BB962C8B-B14F-4D97-AF65-F5344CB8AC3E}">
        <p14:creationId xmlns:p14="http://schemas.microsoft.com/office/powerpoint/2010/main" val="5870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8C78-AAAF-49D8-A70F-E25CF6C957B1}"/>
              </a:ext>
            </a:extLst>
          </p:cNvPr>
          <p:cNvSpPr>
            <a:spLocks noGrp="1"/>
          </p:cNvSpPr>
          <p:nvPr>
            <p:ph type="title"/>
          </p:nvPr>
        </p:nvSpPr>
        <p:spPr/>
        <p:txBody>
          <a:bodyPr/>
          <a:lstStyle/>
          <a:p>
            <a:r>
              <a:rPr lang="en-IN" b="1" dirty="0"/>
              <a:t>Agenda</a:t>
            </a:r>
          </a:p>
        </p:txBody>
      </p:sp>
      <p:sp>
        <p:nvSpPr>
          <p:cNvPr id="5" name="TextBox 4">
            <a:extLst>
              <a:ext uri="{FF2B5EF4-FFF2-40B4-BE49-F238E27FC236}">
                <a16:creationId xmlns:a16="http://schemas.microsoft.com/office/drawing/2014/main" id="{C6C93D98-D56F-4CEC-B75B-5F28E9DCBD6D}"/>
              </a:ext>
            </a:extLst>
          </p:cNvPr>
          <p:cNvSpPr txBox="1"/>
          <p:nvPr/>
        </p:nvSpPr>
        <p:spPr>
          <a:xfrm>
            <a:off x="710507" y="1489132"/>
            <a:ext cx="10770985"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What is Kubernetes?</a:t>
            </a:r>
          </a:p>
          <a:p>
            <a:pPr marL="342900" indent="-342900">
              <a:buFont typeface="Arial" panose="020B0604020202020204" pitchFamily="34" charset="0"/>
              <a:buChar char="•"/>
            </a:pPr>
            <a:r>
              <a:rPr lang="en-US" sz="2400" dirty="0"/>
              <a:t>Kubernetes Primitives</a:t>
            </a:r>
          </a:p>
          <a:p>
            <a:pPr marL="342900" indent="-342900">
              <a:buFont typeface="Arial" panose="020B0604020202020204" pitchFamily="34" charset="0"/>
              <a:buChar char="•"/>
            </a:pPr>
            <a:r>
              <a:rPr lang="en-US" sz="2400" dirty="0"/>
              <a:t>Configuration and Cluster Setup Pointers</a:t>
            </a:r>
          </a:p>
          <a:p>
            <a:pPr marL="342900" indent="-342900">
              <a:buFont typeface="Arial" panose="020B0604020202020204" pitchFamily="34" charset="0"/>
              <a:buChar char="•"/>
            </a:pPr>
            <a:r>
              <a:rPr lang="en-US" sz="2400" dirty="0"/>
              <a:t>Demo – Using </a:t>
            </a:r>
            <a:r>
              <a:rPr lang="en-US" sz="2400" dirty="0" err="1"/>
              <a:t>MiniKube</a:t>
            </a:r>
            <a:r>
              <a:rPr lang="en-US" sz="2400" dirty="0"/>
              <a:t> </a:t>
            </a:r>
          </a:p>
        </p:txBody>
      </p:sp>
    </p:spTree>
    <p:extLst>
      <p:ext uri="{BB962C8B-B14F-4D97-AF65-F5344CB8AC3E}">
        <p14:creationId xmlns:p14="http://schemas.microsoft.com/office/powerpoint/2010/main" val="289089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B0DD-7633-46BF-AF83-8AA635467D97}"/>
              </a:ext>
            </a:extLst>
          </p:cNvPr>
          <p:cNvSpPr>
            <a:spLocks noGrp="1"/>
          </p:cNvSpPr>
          <p:nvPr>
            <p:ph type="title"/>
          </p:nvPr>
        </p:nvSpPr>
        <p:spPr/>
        <p:txBody>
          <a:bodyPr/>
          <a:lstStyle/>
          <a:p>
            <a:r>
              <a:rPr lang="en-US" dirty="0"/>
              <a:t>Networking with an overlay network</a:t>
            </a:r>
            <a:endParaRPr lang="en-GB" dirty="0"/>
          </a:p>
        </p:txBody>
      </p:sp>
      <p:pic>
        <p:nvPicPr>
          <p:cNvPr id="4" name="Picture 3">
            <a:extLst>
              <a:ext uri="{FF2B5EF4-FFF2-40B4-BE49-F238E27FC236}">
                <a16:creationId xmlns:a16="http://schemas.microsoft.com/office/drawing/2014/main" id="{011A2B17-B2F7-4827-BE3E-864EF95E0169}"/>
              </a:ext>
            </a:extLst>
          </p:cNvPr>
          <p:cNvPicPr>
            <a:picLocks noChangeAspect="1"/>
          </p:cNvPicPr>
          <p:nvPr/>
        </p:nvPicPr>
        <p:blipFill>
          <a:blip r:embed="rId2"/>
          <a:stretch>
            <a:fillRect/>
          </a:stretch>
        </p:blipFill>
        <p:spPr>
          <a:xfrm>
            <a:off x="692957" y="1104095"/>
            <a:ext cx="9626699" cy="5499550"/>
          </a:xfrm>
          <a:prstGeom prst="rect">
            <a:avLst/>
          </a:prstGeom>
        </p:spPr>
      </p:pic>
    </p:spTree>
    <p:extLst>
      <p:ext uri="{BB962C8B-B14F-4D97-AF65-F5344CB8AC3E}">
        <p14:creationId xmlns:p14="http://schemas.microsoft.com/office/powerpoint/2010/main" val="25734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DD73EF-01A4-472F-8550-08F905DD2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05" y="480177"/>
            <a:ext cx="7416776" cy="6319094"/>
          </a:xfrm>
          <a:prstGeom prst="rect">
            <a:avLst/>
          </a:prstGeom>
        </p:spPr>
      </p:pic>
    </p:spTree>
    <p:extLst>
      <p:ext uri="{BB962C8B-B14F-4D97-AF65-F5344CB8AC3E}">
        <p14:creationId xmlns:p14="http://schemas.microsoft.com/office/powerpoint/2010/main" val="131563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286603"/>
            <a:ext cx="10058400" cy="919897"/>
          </a:xfrm>
        </p:spPr>
        <p:txBody>
          <a:bodyPr/>
          <a:lstStyle/>
          <a:p>
            <a:r>
              <a:rPr lang="en-US" b="1" dirty="0"/>
              <a:t>What is Kubernetes?</a:t>
            </a:r>
          </a:p>
        </p:txBody>
      </p:sp>
      <p:sp>
        <p:nvSpPr>
          <p:cNvPr id="3" name="TextBox 2"/>
          <p:cNvSpPr txBox="1"/>
          <p:nvPr/>
        </p:nvSpPr>
        <p:spPr>
          <a:xfrm>
            <a:off x="767080" y="146419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b="1" dirty="0"/>
              <a:t>Kubernetes is a container orchestration platform for applications that run on containers. </a:t>
            </a:r>
          </a:p>
          <a:p>
            <a:pPr marL="342900" indent="-342900">
              <a:buFont typeface="Arial" panose="020B0604020202020204" pitchFamily="34" charset="0"/>
              <a:buChar char="•"/>
            </a:pPr>
            <a:r>
              <a:rPr lang="en-US" sz="3600" dirty="0"/>
              <a:t>A collaborative Open Source project Originally Conceived by Google.</a:t>
            </a:r>
          </a:p>
          <a:p>
            <a:pPr marL="342900" indent="-342900">
              <a:buFont typeface="Arial" panose="020B0604020202020204" pitchFamily="34" charset="0"/>
              <a:buChar char="•"/>
            </a:pPr>
            <a:r>
              <a:rPr lang="en-US" sz="3600" dirty="0"/>
              <a:t>Sometimes also called:</a:t>
            </a:r>
          </a:p>
          <a:p>
            <a:pPr marL="800100" lvl="1" indent="-342900">
              <a:buFont typeface="Arial" panose="020B0604020202020204" pitchFamily="34" charset="0"/>
              <a:buChar char="•"/>
            </a:pPr>
            <a:r>
              <a:rPr lang="en-US" sz="3600" dirty="0" err="1"/>
              <a:t>Kube</a:t>
            </a:r>
            <a:endParaRPr lang="en-US" sz="3600" dirty="0"/>
          </a:p>
          <a:p>
            <a:pPr marL="800100" lvl="1" indent="-342900">
              <a:buFont typeface="Arial" panose="020B0604020202020204" pitchFamily="34" charset="0"/>
              <a:buChar char="•"/>
            </a:pPr>
            <a:r>
              <a:rPr lang="en-US" sz="3600" dirty="0"/>
              <a:t>K8s (That’s ‘k’ + 8 letters + ‘s’)</a:t>
            </a:r>
          </a:p>
          <a:p>
            <a:pPr marL="342900" indent="-342900">
              <a:buFont typeface="Arial" panose="020B0604020202020204" pitchFamily="34" charset="0"/>
              <a:buChar char="•"/>
            </a:pPr>
            <a:endParaRPr lang="en-US" sz="3600" dirty="0"/>
          </a:p>
          <a:p>
            <a:pPr marL="342900" indent="-342900">
              <a:buFont typeface="Arial" panose="020B0604020202020204" pitchFamily="34" charset="0"/>
              <a:buChar char="•"/>
            </a:pPr>
            <a:endParaRPr lang="en-US" sz="3600" dirty="0"/>
          </a:p>
        </p:txBody>
      </p:sp>
    </p:spTree>
    <p:extLst>
      <p:ext uri="{BB962C8B-B14F-4D97-AF65-F5344CB8AC3E}">
        <p14:creationId xmlns:p14="http://schemas.microsoft.com/office/powerpoint/2010/main" val="327802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286603"/>
            <a:ext cx="10058400" cy="919897"/>
          </a:xfrm>
        </p:spPr>
        <p:txBody>
          <a:bodyPr/>
          <a:lstStyle/>
          <a:p>
            <a:r>
              <a:rPr lang="en-US" b="1" dirty="0"/>
              <a:t>What is Kubernetes?</a:t>
            </a:r>
          </a:p>
        </p:txBody>
      </p:sp>
      <p:sp>
        <p:nvSpPr>
          <p:cNvPr id="3" name="TextBox 2"/>
          <p:cNvSpPr txBox="1"/>
          <p:nvPr/>
        </p:nvSpPr>
        <p:spPr>
          <a:xfrm>
            <a:off x="767080" y="1464193"/>
            <a:ext cx="10770985" cy="4524315"/>
          </a:xfrm>
          <a:prstGeom prst="rect">
            <a:avLst/>
          </a:prstGeom>
          <a:noFill/>
        </p:spPr>
        <p:txBody>
          <a:bodyPr wrap="square" rtlCol="0">
            <a:spAutoFit/>
          </a:bodyPr>
          <a:lstStyle/>
          <a:p>
            <a:pPr marL="342900" indent="-342900">
              <a:buFont typeface="Arial" panose="020B0604020202020204" pitchFamily="34" charset="0"/>
              <a:buChar char="•"/>
            </a:pPr>
            <a:r>
              <a:rPr lang="en-US" sz="3600" dirty="0"/>
              <a:t>Start, stop, update, and manage a cluster of machines running containers in a consistent and maintainable way.</a:t>
            </a:r>
            <a:endParaRPr lang="en-US" sz="3600" b="1" dirty="0"/>
          </a:p>
          <a:p>
            <a:pPr marL="342900" indent="-342900">
              <a:buFont typeface="Arial" panose="020B0604020202020204" pitchFamily="34" charset="0"/>
              <a:buChar char="•"/>
            </a:pPr>
            <a:r>
              <a:rPr lang="en-US" sz="3600" dirty="0"/>
              <a:t>Particularly suited for horizontally scalable, stateless, or 'microservices' application architectures. </a:t>
            </a:r>
          </a:p>
          <a:p>
            <a:pPr marL="800100" lvl="1" indent="-342900">
              <a:buFont typeface="Arial" panose="020B0604020202020204" pitchFamily="34" charset="0"/>
              <a:buChar char="•"/>
            </a:pPr>
            <a:r>
              <a:rPr lang="en-US" sz="3600" dirty="0"/>
              <a:t>Does not mean others will not work or are ignored</a:t>
            </a:r>
          </a:p>
          <a:p>
            <a:pPr marL="342900" indent="-342900">
              <a:buFont typeface="Arial" panose="020B0604020202020204" pitchFamily="34" charset="0"/>
              <a:buChar char="•"/>
            </a:pPr>
            <a:r>
              <a:rPr lang="en-US" sz="3600" dirty="0"/>
              <a:t>Kubernetes does NOT and will not expose all of the 'features' of the docker command line.</a:t>
            </a:r>
          </a:p>
        </p:txBody>
      </p:sp>
    </p:spTree>
    <p:extLst>
      <p:ext uri="{BB962C8B-B14F-4D97-AF65-F5344CB8AC3E}">
        <p14:creationId xmlns:p14="http://schemas.microsoft.com/office/powerpoint/2010/main" val="51824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286603"/>
            <a:ext cx="10058400" cy="919897"/>
          </a:xfrm>
        </p:spPr>
        <p:txBody>
          <a:bodyPr/>
          <a:lstStyle/>
          <a:p>
            <a:r>
              <a:rPr lang="en-US" b="1" dirty="0"/>
              <a:t>Kubernetes Key Words</a:t>
            </a:r>
          </a:p>
        </p:txBody>
      </p:sp>
      <p:sp>
        <p:nvSpPr>
          <p:cNvPr id="3" name="TextBox 2"/>
          <p:cNvSpPr txBox="1"/>
          <p:nvPr/>
        </p:nvSpPr>
        <p:spPr>
          <a:xfrm>
            <a:off x="767080" y="146419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dirty="0"/>
              <a:t>Physical Components</a:t>
            </a:r>
          </a:p>
          <a:p>
            <a:pPr marL="800100" lvl="1" indent="-342900">
              <a:buFont typeface="Arial" panose="020B0604020202020204" pitchFamily="34" charset="0"/>
              <a:buChar char="•"/>
            </a:pPr>
            <a:r>
              <a:rPr lang="en-US" sz="3600" dirty="0"/>
              <a:t>Master </a:t>
            </a:r>
          </a:p>
          <a:p>
            <a:pPr marL="800100" lvl="1" indent="-342900">
              <a:buFont typeface="Arial" panose="020B0604020202020204" pitchFamily="34" charset="0"/>
              <a:buChar char="•"/>
            </a:pPr>
            <a:r>
              <a:rPr lang="en-US" sz="3600" dirty="0" err="1"/>
              <a:t>Minon</a:t>
            </a:r>
            <a:r>
              <a:rPr lang="en-US" sz="3600" dirty="0"/>
              <a:t>/Node</a:t>
            </a:r>
          </a:p>
          <a:p>
            <a:pPr marL="342900" indent="-342900">
              <a:buFont typeface="Arial" panose="020B0604020202020204" pitchFamily="34" charset="0"/>
              <a:buChar char="•"/>
            </a:pPr>
            <a:r>
              <a:rPr lang="en-US" sz="3600" dirty="0"/>
              <a:t>Virtual Components</a:t>
            </a:r>
          </a:p>
          <a:p>
            <a:pPr marL="800100" lvl="1" indent="-342900">
              <a:buFont typeface="Arial" panose="020B0604020202020204" pitchFamily="34" charset="0"/>
              <a:buChar char="•"/>
            </a:pPr>
            <a:r>
              <a:rPr lang="en-US" sz="3600" dirty="0"/>
              <a:t>Pod</a:t>
            </a:r>
          </a:p>
          <a:p>
            <a:pPr marL="800100" lvl="1" indent="-342900">
              <a:buFont typeface="Arial" panose="020B0604020202020204" pitchFamily="34" charset="0"/>
              <a:buChar char="•"/>
            </a:pPr>
            <a:r>
              <a:rPr lang="en-US" sz="3600" dirty="0"/>
              <a:t>Replication Controller</a:t>
            </a:r>
          </a:p>
          <a:p>
            <a:pPr marL="800100" lvl="1" indent="-342900">
              <a:buFont typeface="Arial" panose="020B0604020202020204" pitchFamily="34" charset="0"/>
              <a:buChar char="•"/>
            </a:pPr>
            <a:r>
              <a:rPr lang="en-US" sz="3600" dirty="0"/>
              <a:t>Service</a:t>
            </a:r>
          </a:p>
          <a:p>
            <a:pPr marL="800100" lvl="1" indent="-342900">
              <a:buFont typeface="Arial" panose="020B0604020202020204" pitchFamily="34" charset="0"/>
              <a:buChar char="•"/>
            </a:pPr>
            <a:r>
              <a:rPr lang="en-US" sz="3600" dirty="0"/>
              <a:t>Label </a:t>
            </a:r>
          </a:p>
          <a:p>
            <a:pPr marL="800100" lvl="1" indent="-342900">
              <a:buFont typeface="Arial" panose="020B0604020202020204" pitchFamily="34" charset="0"/>
              <a:buChar char="•"/>
            </a:pPr>
            <a:r>
              <a:rPr lang="en-US" sz="3600" dirty="0"/>
              <a:t>Namespace </a:t>
            </a:r>
          </a:p>
        </p:txBody>
      </p:sp>
    </p:spTree>
    <p:extLst>
      <p:ext uri="{BB962C8B-B14F-4D97-AF65-F5344CB8AC3E}">
        <p14:creationId xmlns:p14="http://schemas.microsoft.com/office/powerpoint/2010/main" val="191502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Master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767080" y="1464193"/>
            <a:ext cx="10770985" cy="4524315"/>
          </a:xfrm>
          <a:prstGeom prst="rect">
            <a:avLst/>
          </a:prstGeom>
          <a:noFill/>
        </p:spPr>
        <p:txBody>
          <a:bodyPr wrap="square" rtlCol="0">
            <a:spAutoFit/>
          </a:bodyPr>
          <a:lstStyle/>
          <a:p>
            <a:pPr marL="342900" indent="-342900">
              <a:buFont typeface="Arial" panose="020B0604020202020204" pitchFamily="34" charset="0"/>
              <a:buChar char="•"/>
            </a:pPr>
            <a:r>
              <a:rPr lang="en-US" sz="3600" dirty="0"/>
              <a:t>Consists of.. </a:t>
            </a:r>
          </a:p>
          <a:p>
            <a:pPr marL="800100" lvl="1" indent="-342900">
              <a:buFont typeface="Arial" panose="020B0604020202020204" pitchFamily="34" charset="0"/>
              <a:buChar char="•"/>
            </a:pPr>
            <a:r>
              <a:rPr lang="en-IN" sz="3600" dirty="0" err="1"/>
              <a:t>kube-apiserver</a:t>
            </a:r>
            <a:r>
              <a:rPr lang="en-IN" sz="3600" dirty="0"/>
              <a:t> </a:t>
            </a:r>
          </a:p>
          <a:p>
            <a:pPr marL="800100" lvl="1" indent="-342900">
              <a:buFont typeface="Arial" panose="020B0604020202020204" pitchFamily="34" charset="0"/>
              <a:buChar char="•"/>
            </a:pPr>
            <a:r>
              <a:rPr lang="en-IN" sz="3600" dirty="0" err="1"/>
              <a:t>kube</a:t>
            </a:r>
            <a:r>
              <a:rPr lang="en-IN" sz="3600" dirty="0"/>
              <a:t>-scheduler </a:t>
            </a:r>
          </a:p>
          <a:p>
            <a:pPr marL="800100" lvl="1" indent="-342900">
              <a:buFont typeface="Arial" panose="020B0604020202020204" pitchFamily="34" charset="0"/>
              <a:buChar char="•"/>
            </a:pPr>
            <a:r>
              <a:rPr lang="en-IN" sz="3600" dirty="0" err="1"/>
              <a:t>kube</a:t>
            </a:r>
            <a:r>
              <a:rPr lang="en-IN" sz="3600" dirty="0"/>
              <a:t>-controller-manager </a:t>
            </a:r>
          </a:p>
          <a:p>
            <a:pPr marL="800100" lvl="1" indent="-342900">
              <a:buFont typeface="Arial" panose="020B0604020202020204" pitchFamily="34" charset="0"/>
              <a:buChar char="•"/>
            </a:pPr>
            <a:r>
              <a:rPr lang="en-IN" sz="3600" dirty="0" err="1"/>
              <a:t>etcd</a:t>
            </a:r>
            <a:r>
              <a:rPr lang="en-IN" sz="3600" dirty="0"/>
              <a:t> </a:t>
            </a:r>
          </a:p>
          <a:p>
            <a:pPr marL="342900" indent="-342900">
              <a:buFont typeface="Arial" panose="020B0604020202020204" pitchFamily="34" charset="0"/>
              <a:buChar char="•"/>
            </a:pPr>
            <a:r>
              <a:rPr lang="en-US" sz="3600" dirty="0"/>
              <a:t>May Also Contain</a:t>
            </a:r>
          </a:p>
          <a:p>
            <a:pPr marL="800100" lvl="1" indent="-342900">
              <a:buFont typeface="Arial" panose="020B0604020202020204" pitchFamily="34" charset="0"/>
              <a:buChar char="•"/>
            </a:pPr>
            <a:r>
              <a:rPr lang="en-US" sz="3600" dirty="0" err="1"/>
              <a:t>Kube</a:t>
            </a:r>
            <a:r>
              <a:rPr lang="en-US" sz="3600" dirty="0"/>
              <a:t>-proxy</a:t>
            </a:r>
          </a:p>
          <a:p>
            <a:pPr marL="800100" lvl="1" indent="-342900">
              <a:buFont typeface="Arial" panose="020B0604020202020204" pitchFamily="34" charset="0"/>
              <a:buChar char="•"/>
            </a:pPr>
            <a:r>
              <a:rPr lang="en-US" sz="3600" dirty="0"/>
              <a:t>Network </a:t>
            </a:r>
            <a:r>
              <a:rPr lang="en-US" sz="3600" dirty="0" err="1"/>
              <a:t>Mgmt</a:t>
            </a:r>
            <a:r>
              <a:rPr lang="en-US" sz="3600" dirty="0"/>
              <a:t> utility</a:t>
            </a:r>
          </a:p>
        </p:txBody>
      </p:sp>
    </p:spTree>
    <p:extLst>
      <p:ext uri="{BB962C8B-B14F-4D97-AF65-F5344CB8AC3E}">
        <p14:creationId xmlns:p14="http://schemas.microsoft.com/office/powerpoint/2010/main" val="181809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D940-8E68-4EB5-BD6B-8C27D28F16EB}"/>
              </a:ext>
            </a:extLst>
          </p:cNvPr>
          <p:cNvSpPr>
            <a:spLocks noGrp="1"/>
          </p:cNvSpPr>
          <p:nvPr>
            <p:ph type="title"/>
          </p:nvPr>
        </p:nvSpPr>
        <p:spPr>
          <a:xfrm>
            <a:off x="692958" y="286603"/>
            <a:ext cx="10058400" cy="802364"/>
          </a:xfrm>
        </p:spPr>
        <p:txBody>
          <a:bodyPr/>
          <a:lstStyle/>
          <a:p>
            <a:r>
              <a:rPr lang="en-IN" b="1" dirty="0"/>
              <a:t>Kubernetes Components</a:t>
            </a:r>
          </a:p>
        </p:txBody>
      </p:sp>
      <p:pic>
        <p:nvPicPr>
          <p:cNvPr id="4" name="Picture 3">
            <a:extLst>
              <a:ext uri="{FF2B5EF4-FFF2-40B4-BE49-F238E27FC236}">
                <a16:creationId xmlns:a16="http://schemas.microsoft.com/office/drawing/2014/main" id="{A696DEBE-F79E-42BC-BD15-706D18D50AD8}"/>
              </a:ext>
            </a:extLst>
          </p:cNvPr>
          <p:cNvPicPr>
            <a:picLocks noChangeAspect="1"/>
          </p:cNvPicPr>
          <p:nvPr/>
        </p:nvPicPr>
        <p:blipFill>
          <a:blip r:embed="rId2"/>
          <a:stretch>
            <a:fillRect/>
          </a:stretch>
        </p:blipFill>
        <p:spPr>
          <a:xfrm>
            <a:off x="0" y="1158292"/>
            <a:ext cx="12192000" cy="5413105"/>
          </a:xfrm>
          <a:prstGeom prst="rect">
            <a:avLst/>
          </a:prstGeom>
        </p:spPr>
      </p:pic>
      <p:sp>
        <p:nvSpPr>
          <p:cNvPr id="3" name="TextBox 2">
            <a:extLst>
              <a:ext uri="{FF2B5EF4-FFF2-40B4-BE49-F238E27FC236}">
                <a16:creationId xmlns:a16="http://schemas.microsoft.com/office/drawing/2014/main" id="{34E77015-EA5D-4B4F-A636-5E1114C06517}"/>
              </a:ext>
            </a:extLst>
          </p:cNvPr>
          <p:cNvSpPr txBox="1"/>
          <p:nvPr/>
        </p:nvSpPr>
        <p:spPr>
          <a:xfrm>
            <a:off x="2244436" y="3004457"/>
            <a:ext cx="903517" cy="369332"/>
          </a:xfrm>
          <a:prstGeom prst="rect">
            <a:avLst/>
          </a:prstGeom>
          <a:noFill/>
        </p:spPr>
        <p:txBody>
          <a:bodyPr wrap="none" rtlCol="0">
            <a:spAutoFit/>
          </a:bodyPr>
          <a:lstStyle/>
          <a:p>
            <a:r>
              <a:rPr lang="en-GB" b="1" dirty="0" err="1"/>
              <a:t>Kubectl</a:t>
            </a:r>
            <a:endParaRPr lang="en-GB" b="1" dirty="0"/>
          </a:p>
        </p:txBody>
      </p:sp>
    </p:spTree>
    <p:extLst>
      <p:ext uri="{BB962C8B-B14F-4D97-AF65-F5344CB8AC3E}">
        <p14:creationId xmlns:p14="http://schemas.microsoft.com/office/powerpoint/2010/main" val="353568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err="1"/>
              <a:t>Minon</a:t>
            </a:r>
            <a:r>
              <a:rPr lang="en-IN" b="1" dirty="0"/>
              <a:t>/Node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767080" y="1464193"/>
            <a:ext cx="10770985" cy="2862322"/>
          </a:xfrm>
          <a:prstGeom prst="rect">
            <a:avLst/>
          </a:prstGeom>
          <a:noFill/>
        </p:spPr>
        <p:txBody>
          <a:bodyPr wrap="square" rtlCol="0">
            <a:spAutoFit/>
          </a:bodyPr>
          <a:lstStyle/>
          <a:p>
            <a:pPr marL="342900" indent="-342900">
              <a:buFont typeface="Arial" panose="020B0604020202020204" pitchFamily="34" charset="0"/>
              <a:buChar char="•"/>
            </a:pPr>
            <a:r>
              <a:rPr lang="en-US" sz="3600" dirty="0"/>
              <a:t>Consists of.. </a:t>
            </a:r>
          </a:p>
          <a:p>
            <a:pPr marL="800100" lvl="1" indent="-342900">
              <a:buFont typeface="Arial" panose="020B0604020202020204" pitchFamily="34" charset="0"/>
              <a:buChar char="•"/>
            </a:pPr>
            <a:r>
              <a:rPr lang="en-IN" sz="3600" dirty="0" err="1"/>
              <a:t>kubelet</a:t>
            </a:r>
            <a:r>
              <a:rPr lang="en-IN" sz="3600" dirty="0"/>
              <a:t> </a:t>
            </a:r>
          </a:p>
          <a:p>
            <a:pPr marL="800100" lvl="1" indent="-342900">
              <a:buFont typeface="Arial" panose="020B0604020202020204" pitchFamily="34" charset="0"/>
              <a:buChar char="•"/>
            </a:pPr>
            <a:r>
              <a:rPr lang="en-IN" sz="3600" dirty="0" err="1"/>
              <a:t>kube</a:t>
            </a:r>
            <a:r>
              <a:rPr lang="en-IN" sz="3600" dirty="0"/>
              <a:t>-proxy </a:t>
            </a:r>
          </a:p>
          <a:p>
            <a:pPr marL="800100" lvl="1" indent="-342900">
              <a:buFont typeface="Arial" panose="020B0604020202020204" pitchFamily="34" charset="0"/>
              <a:buChar char="•"/>
            </a:pPr>
            <a:r>
              <a:rPr lang="en-IN" sz="3600" dirty="0" err="1"/>
              <a:t>cAdvisor</a:t>
            </a:r>
            <a:r>
              <a:rPr lang="en-IN" sz="3600" dirty="0"/>
              <a:t> </a:t>
            </a:r>
          </a:p>
          <a:p>
            <a:pPr marL="800100" lvl="1" indent="-342900">
              <a:buFont typeface="Arial" panose="020B0604020202020204" pitchFamily="34" charset="0"/>
              <a:buChar char="•"/>
            </a:pPr>
            <a:r>
              <a:rPr lang="en-US" sz="3600" dirty="0"/>
              <a:t>Network </a:t>
            </a:r>
            <a:r>
              <a:rPr lang="en-US" sz="3600" dirty="0" err="1"/>
              <a:t>Mgmt</a:t>
            </a:r>
            <a:r>
              <a:rPr lang="en-US" sz="3600" dirty="0"/>
              <a:t> utility</a:t>
            </a:r>
          </a:p>
        </p:txBody>
      </p:sp>
    </p:spTree>
    <p:extLst>
      <p:ext uri="{BB962C8B-B14F-4D97-AF65-F5344CB8AC3E}">
        <p14:creationId xmlns:p14="http://schemas.microsoft.com/office/powerpoint/2010/main" val="656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POD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dirty="0"/>
              <a:t>Single schedulable unit of work </a:t>
            </a:r>
          </a:p>
          <a:p>
            <a:pPr marL="800100" lvl="1" indent="-342900">
              <a:buFont typeface="Arial" panose="020B0604020202020204" pitchFamily="34" charset="0"/>
              <a:buChar char="•"/>
            </a:pPr>
            <a:r>
              <a:rPr lang="en-US" sz="3600" dirty="0"/>
              <a:t>Can not move between machines </a:t>
            </a:r>
          </a:p>
          <a:p>
            <a:pPr marL="800100" lvl="1" indent="-342900">
              <a:buFont typeface="Arial" panose="020B0604020202020204" pitchFamily="34" charset="0"/>
              <a:buChar char="•"/>
            </a:pPr>
            <a:r>
              <a:rPr lang="en-US" sz="3600" dirty="0"/>
              <a:t>Can not span machines</a:t>
            </a:r>
            <a:endParaRPr lang="en-IN" sz="3600" dirty="0"/>
          </a:p>
          <a:p>
            <a:pPr marL="342900" indent="-342900">
              <a:buFont typeface="Arial" panose="020B0604020202020204" pitchFamily="34" charset="0"/>
              <a:buChar char="•"/>
            </a:pPr>
            <a:r>
              <a:rPr lang="en-US" sz="3600" dirty="0"/>
              <a:t>One or more containers </a:t>
            </a:r>
          </a:p>
          <a:p>
            <a:pPr marL="800100" lvl="1" indent="-342900">
              <a:buFont typeface="Arial" panose="020B0604020202020204" pitchFamily="34" charset="0"/>
              <a:buChar char="•"/>
            </a:pPr>
            <a:r>
              <a:rPr lang="en-US" sz="3600" dirty="0"/>
              <a:t>Shared network namespace</a:t>
            </a:r>
          </a:p>
          <a:p>
            <a:pPr marL="342900" indent="-342900">
              <a:buFont typeface="Arial" panose="020B0604020202020204" pitchFamily="34" charset="0"/>
              <a:buChar char="•"/>
            </a:pPr>
            <a:r>
              <a:rPr lang="en-US" sz="3600" dirty="0"/>
              <a:t>Metadata about the container(s)</a:t>
            </a:r>
          </a:p>
          <a:p>
            <a:pPr marL="342900" indent="-342900">
              <a:buFont typeface="Arial" panose="020B0604020202020204" pitchFamily="34" charset="0"/>
              <a:buChar char="•"/>
            </a:pPr>
            <a:r>
              <a:rPr lang="en-US" sz="3600" dirty="0"/>
              <a:t>Env vars – configuration for the container</a:t>
            </a:r>
          </a:p>
          <a:p>
            <a:pPr marL="342900" indent="-342900">
              <a:buFont typeface="Arial" panose="020B0604020202020204" pitchFamily="34" charset="0"/>
              <a:buChar char="•"/>
            </a:pPr>
            <a:r>
              <a:rPr lang="en-US" sz="3600" dirty="0"/>
              <a:t>Every pod gets an unique IP</a:t>
            </a:r>
          </a:p>
          <a:p>
            <a:pPr marL="800100" lvl="1" indent="-342900">
              <a:buFont typeface="Arial" panose="020B0604020202020204" pitchFamily="34" charset="0"/>
              <a:buChar char="•"/>
            </a:pPr>
            <a:r>
              <a:rPr lang="en-US" sz="3600" dirty="0"/>
              <a:t>Assigned by the container engine, not </a:t>
            </a:r>
            <a:r>
              <a:rPr lang="en-US" sz="3600" dirty="0" err="1"/>
              <a:t>kube</a:t>
            </a:r>
            <a:r>
              <a:rPr lang="en-US" sz="3600" dirty="0"/>
              <a:t>!</a:t>
            </a:r>
          </a:p>
        </p:txBody>
      </p:sp>
    </p:spTree>
    <p:extLst>
      <p:ext uri="{BB962C8B-B14F-4D97-AF65-F5344CB8AC3E}">
        <p14:creationId xmlns:p14="http://schemas.microsoft.com/office/powerpoint/2010/main" val="3759943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7570</TotalTime>
  <Words>1744</Words>
  <Application>Microsoft Office PowerPoint</Application>
  <PresentationFormat>Widescreen</PresentationFormat>
  <Paragraphs>203</Paragraphs>
  <Slides>21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Arial Rounded MT Bold</vt:lpstr>
      <vt:lpstr>Calibri</vt:lpstr>
      <vt:lpstr>Calibri Light</vt:lpstr>
      <vt:lpstr>Engravers MT</vt:lpstr>
      <vt:lpstr>Trebuchet MS</vt:lpstr>
      <vt:lpstr>Office Theme</vt:lpstr>
      <vt:lpstr>Retrospect</vt:lpstr>
      <vt:lpstr>Kubernetes</vt:lpstr>
      <vt:lpstr>Agenda</vt:lpstr>
      <vt:lpstr>What is Kubernetes?</vt:lpstr>
      <vt:lpstr>What is Kubernetes?</vt:lpstr>
      <vt:lpstr>Kubernetes Key Words</vt:lpstr>
      <vt:lpstr>Master contains…..</vt:lpstr>
      <vt:lpstr>Kubernetes Components</vt:lpstr>
      <vt:lpstr>Minon/Node contains…..</vt:lpstr>
      <vt:lpstr>POD contains…..</vt:lpstr>
      <vt:lpstr>POD</vt:lpstr>
      <vt:lpstr>Replication Controller contains…..</vt:lpstr>
      <vt:lpstr>Services contains…..</vt:lpstr>
      <vt:lpstr>Label contains…..</vt:lpstr>
      <vt:lpstr>Services and Labels</vt:lpstr>
      <vt:lpstr>Namespace contains…..</vt:lpstr>
      <vt:lpstr>Configuration differences</vt:lpstr>
      <vt:lpstr>Networking Setup</vt:lpstr>
      <vt:lpstr>Kube Networking out of the box</vt:lpstr>
      <vt:lpstr>Custom Networking setup</vt:lpstr>
      <vt:lpstr>Networking with an overlay network</vt:lpstr>
      <vt:lpstr>PowerPoint Presentation</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CodeDeploy</dc:title>
  <dc:creator>S, Vishwanath</dc:creator>
  <cp:lastModifiedBy>Vishwa M S</cp:lastModifiedBy>
  <cp:revision>47</cp:revision>
  <dcterms:created xsi:type="dcterms:W3CDTF">2018-07-27T15:06:26Z</dcterms:created>
  <dcterms:modified xsi:type="dcterms:W3CDTF">2025-08-29T07:40:35Z</dcterms:modified>
</cp:coreProperties>
</file>