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64" autoAdjust="0"/>
  </p:normalViewPr>
  <p:slideViewPr>
    <p:cSldViewPr>
      <p:cViewPr varScale="1">
        <p:scale>
          <a:sx n="80" d="100"/>
          <a:sy n="80" d="100"/>
        </p:scale>
        <p:origin x="754" y="67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D5001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28292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D5001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28292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D5001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D5001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719316"/>
            <a:ext cx="12192000" cy="13868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1984" y="297672"/>
            <a:ext cx="6539560" cy="10083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D5001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9988" y="1376299"/>
            <a:ext cx="7044690" cy="4599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28292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hyperlink" Target="mailto:Deeksha.Tripathi@nashtechgloba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944600" cy="8001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92504" y="1886457"/>
            <a:ext cx="30162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FFFFFF"/>
                </a:solidFill>
              </a:rPr>
              <a:t>Gitlab</a:t>
            </a:r>
            <a:r>
              <a:rPr sz="4000" spc="-50" dirty="0">
                <a:solidFill>
                  <a:srgbClr val="FFFFFF"/>
                </a:solidFill>
              </a:rPr>
              <a:t> </a:t>
            </a:r>
            <a:r>
              <a:rPr sz="4000" spc="-20" dirty="0">
                <a:solidFill>
                  <a:srgbClr val="FFFFFF"/>
                </a:solidFill>
              </a:rPr>
              <a:t>CI-</a:t>
            </a:r>
            <a:r>
              <a:rPr sz="4000" spc="-25" dirty="0">
                <a:solidFill>
                  <a:srgbClr val="FFFFFF"/>
                </a:solidFill>
              </a:rPr>
              <a:t>CD</a:t>
            </a:r>
            <a:endParaRPr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3360" rIns="0" bIns="0" rtlCol="0">
            <a:spAutoFit/>
          </a:bodyPr>
          <a:lstStyle/>
          <a:p>
            <a:pPr marL="187325">
              <a:lnSpc>
                <a:spcPct val="100000"/>
              </a:lnSpc>
              <a:spcBef>
                <a:spcPts val="105"/>
              </a:spcBef>
            </a:pPr>
            <a:r>
              <a:rPr dirty="0"/>
              <a:t>Key</a:t>
            </a:r>
            <a:r>
              <a:rPr spc="-30" dirty="0"/>
              <a:t> </a:t>
            </a:r>
            <a:r>
              <a:rPr dirty="0"/>
              <a:t>Components</a:t>
            </a:r>
            <a:r>
              <a:rPr spc="-3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Gitlab</a:t>
            </a:r>
            <a:r>
              <a:rPr spc="-40" dirty="0"/>
              <a:t> </a:t>
            </a:r>
            <a:r>
              <a:rPr spc="-10" dirty="0"/>
              <a:t>CI-</a:t>
            </a:r>
            <a:r>
              <a:rPr spc="-25" dirty="0"/>
              <a:t>CD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9553" y="1389633"/>
            <a:ext cx="9118600" cy="4568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GitLab</a:t>
            </a:r>
            <a:r>
              <a:rPr sz="2000" spc="-40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CI/CD</a:t>
            </a:r>
            <a:r>
              <a:rPr sz="2000" spc="-25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consists</a:t>
            </a:r>
            <a:r>
              <a:rPr sz="2000" spc="-45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of</a:t>
            </a:r>
            <a:r>
              <a:rPr sz="2000" spc="-20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several</a:t>
            </a:r>
            <a:r>
              <a:rPr sz="2000" spc="-35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key</a:t>
            </a:r>
            <a:r>
              <a:rPr sz="2000" spc="-35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components</a:t>
            </a:r>
            <a:r>
              <a:rPr sz="2000" spc="-65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that</a:t>
            </a:r>
            <a:r>
              <a:rPr sz="2000" spc="-30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work</a:t>
            </a:r>
            <a:r>
              <a:rPr sz="2000" spc="-35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together</a:t>
            </a:r>
            <a:r>
              <a:rPr sz="2000" spc="-35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to</a:t>
            </a:r>
            <a:r>
              <a:rPr sz="2000" spc="-30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28292B"/>
                </a:solidFill>
                <a:latin typeface="Arial MT"/>
                <a:cs typeface="Arial MT"/>
              </a:rPr>
              <a:t>automate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the</a:t>
            </a:r>
            <a:r>
              <a:rPr sz="2000" spc="-35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software</a:t>
            </a:r>
            <a:r>
              <a:rPr sz="2000" spc="-55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development</a:t>
            </a:r>
            <a:r>
              <a:rPr sz="2000" spc="-45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lifecycle.</a:t>
            </a:r>
            <a:r>
              <a:rPr sz="2000" spc="-55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The</a:t>
            </a:r>
            <a:r>
              <a:rPr sz="2000" spc="-30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main</a:t>
            </a:r>
            <a:r>
              <a:rPr sz="2000" spc="-30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components</a:t>
            </a:r>
            <a:r>
              <a:rPr sz="2000" spc="-70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are</a:t>
            </a:r>
            <a:r>
              <a:rPr sz="2000" spc="-25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spc="-50" dirty="0">
                <a:solidFill>
                  <a:srgbClr val="28292B"/>
                </a:solidFill>
                <a:latin typeface="Arial MT"/>
                <a:cs typeface="Arial MT"/>
              </a:rPr>
              <a:t>: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260"/>
              </a:spcBef>
            </a:pPr>
            <a:endParaRPr sz="20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2000" b="1" spc="-10" dirty="0">
                <a:solidFill>
                  <a:srgbClr val="3B3D41"/>
                </a:solidFill>
                <a:latin typeface="Arial"/>
                <a:cs typeface="Arial"/>
              </a:rPr>
              <a:t>Runner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Clr>
                <a:srgbClr val="3B3D41"/>
              </a:buClr>
              <a:buFont typeface="Wingdings"/>
              <a:buChar char=""/>
            </a:pPr>
            <a:endParaRPr sz="20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2000" b="1" spc="-10" dirty="0">
                <a:solidFill>
                  <a:srgbClr val="3B3D41"/>
                </a:solidFill>
                <a:latin typeface="Arial"/>
                <a:cs typeface="Arial"/>
              </a:rPr>
              <a:t>Pipeline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Clr>
                <a:srgbClr val="3B3D41"/>
              </a:buClr>
              <a:buFont typeface="Wingdings"/>
              <a:buChar char=""/>
            </a:pPr>
            <a:endParaRPr sz="20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2000" b="1" dirty="0">
                <a:solidFill>
                  <a:srgbClr val="3B3D41"/>
                </a:solidFill>
                <a:latin typeface="Arial"/>
                <a:cs typeface="Arial"/>
              </a:rPr>
              <a:t>Gitlab</a:t>
            </a:r>
            <a:r>
              <a:rPr sz="2000" b="1" spc="-50" dirty="0">
                <a:solidFill>
                  <a:srgbClr val="3B3D4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B3D41"/>
                </a:solidFill>
                <a:latin typeface="Arial"/>
                <a:cs typeface="Arial"/>
              </a:rPr>
              <a:t>CI</a:t>
            </a:r>
            <a:r>
              <a:rPr sz="2000" b="1" spc="-25" dirty="0">
                <a:solidFill>
                  <a:srgbClr val="3B3D41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3B3D41"/>
                </a:solidFill>
                <a:latin typeface="Arial"/>
                <a:cs typeface="Arial"/>
              </a:rPr>
              <a:t>file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Clr>
                <a:srgbClr val="3B3D41"/>
              </a:buClr>
              <a:buFont typeface="Wingdings"/>
              <a:buChar char=""/>
            </a:pPr>
            <a:endParaRPr sz="20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</a:tabLst>
            </a:pPr>
            <a:r>
              <a:rPr sz="2000" b="1" spc="-10" dirty="0">
                <a:solidFill>
                  <a:srgbClr val="3B3D41"/>
                </a:solidFill>
                <a:latin typeface="Arial"/>
                <a:cs typeface="Arial"/>
              </a:rPr>
              <a:t>Artifacts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Clr>
                <a:srgbClr val="3B3D41"/>
              </a:buClr>
              <a:buFont typeface="Wingdings"/>
              <a:buChar char=""/>
            </a:pPr>
            <a:endParaRPr sz="20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2000" b="1" spc="-10" dirty="0">
                <a:solidFill>
                  <a:srgbClr val="3B3D41"/>
                </a:solidFill>
                <a:latin typeface="Arial"/>
                <a:cs typeface="Arial"/>
              </a:rPr>
              <a:t>Triggers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Clr>
                <a:srgbClr val="3B3D41"/>
              </a:buClr>
              <a:buFont typeface="Wingdings"/>
              <a:buChar char=""/>
            </a:pPr>
            <a:endParaRPr sz="20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2000" b="1" dirty="0">
                <a:solidFill>
                  <a:srgbClr val="3B3D41"/>
                </a:solidFill>
                <a:latin typeface="Arial"/>
                <a:cs typeface="Arial"/>
              </a:rPr>
              <a:t>CI-CD</a:t>
            </a:r>
            <a:r>
              <a:rPr sz="2000" b="1" spc="-50" dirty="0">
                <a:solidFill>
                  <a:srgbClr val="3B3D41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3B3D41"/>
                </a:solidFill>
                <a:latin typeface="Arial"/>
                <a:cs typeface="Arial"/>
              </a:rPr>
              <a:t>Variables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3360" rIns="0" bIns="0" rtlCol="0">
            <a:spAutoFit/>
          </a:bodyPr>
          <a:lstStyle/>
          <a:p>
            <a:pPr marL="187325">
              <a:lnSpc>
                <a:spcPct val="100000"/>
              </a:lnSpc>
              <a:spcBef>
                <a:spcPts val="105"/>
              </a:spcBef>
            </a:pPr>
            <a:r>
              <a:rPr dirty="0"/>
              <a:t>Why</a:t>
            </a:r>
            <a:r>
              <a:rPr spc="-10" dirty="0"/>
              <a:t> </a:t>
            </a:r>
            <a:r>
              <a:rPr dirty="0"/>
              <a:t>Gitlab</a:t>
            </a:r>
            <a:r>
              <a:rPr spc="-10" dirty="0"/>
              <a:t> CI-</a:t>
            </a:r>
            <a:r>
              <a:rPr spc="-25" dirty="0"/>
              <a:t>CD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9683" y="1492376"/>
            <a:ext cx="9504680" cy="398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GitLab</a:t>
            </a:r>
            <a:r>
              <a:rPr sz="2000" spc="-40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CI/CD</a:t>
            </a:r>
            <a:r>
              <a:rPr sz="2000" spc="-20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is</a:t>
            </a:r>
            <a:r>
              <a:rPr sz="2000" spc="-5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a</a:t>
            </a:r>
            <a:r>
              <a:rPr sz="2000" spc="-5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popular</a:t>
            </a:r>
            <a:r>
              <a:rPr sz="2000" spc="-30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choice</a:t>
            </a:r>
            <a:r>
              <a:rPr sz="2000" spc="-40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for</a:t>
            </a:r>
            <a:r>
              <a:rPr sz="2000" spc="-35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many</a:t>
            </a:r>
            <a:r>
              <a:rPr sz="2000" spc="-15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development</a:t>
            </a:r>
            <a:r>
              <a:rPr sz="2000" spc="-35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teams</a:t>
            </a:r>
            <a:r>
              <a:rPr sz="2000" spc="-30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and</a:t>
            </a:r>
            <a:r>
              <a:rPr sz="2000" spc="-20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organizations</a:t>
            </a:r>
            <a:r>
              <a:rPr sz="2000" spc="-60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28292B"/>
                </a:solidFill>
                <a:latin typeface="Arial MT"/>
                <a:cs typeface="Arial MT"/>
              </a:rPr>
              <a:t>for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several</a:t>
            </a:r>
            <a:r>
              <a:rPr sz="2000" spc="-50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28292B"/>
                </a:solidFill>
                <a:latin typeface="Arial MT"/>
                <a:cs typeface="Arial MT"/>
              </a:rPr>
              <a:t>reasons: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20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2000" b="1" dirty="0">
                <a:solidFill>
                  <a:srgbClr val="28292B"/>
                </a:solidFill>
                <a:latin typeface="Arial"/>
                <a:cs typeface="Arial"/>
              </a:rPr>
              <a:t>Automated</a:t>
            </a:r>
            <a:r>
              <a:rPr sz="2000" b="1" spc="-40" dirty="0">
                <a:solidFill>
                  <a:srgbClr val="28292B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8292B"/>
                </a:solidFill>
                <a:latin typeface="Arial"/>
                <a:cs typeface="Arial"/>
              </a:rPr>
              <a:t>and</a:t>
            </a:r>
            <a:r>
              <a:rPr sz="2000" b="1" spc="-25" dirty="0">
                <a:solidFill>
                  <a:srgbClr val="28292B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8292B"/>
                </a:solidFill>
                <a:latin typeface="Arial"/>
                <a:cs typeface="Arial"/>
              </a:rPr>
              <a:t>Consistent</a:t>
            </a:r>
            <a:r>
              <a:rPr sz="2000" b="1" spc="-35" dirty="0">
                <a:solidFill>
                  <a:srgbClr val="28292B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8292B"/>
                </a:solidFill>
                <a:latin typeface="Arial"/>
                <a:cs typeface="Arial"/>
              </a:rPr>
              <a:t>Build</a:t>
            </a:r>
            <a:r>
              <a:rPr sz="2000" b="1" spc="-35" dirty="0">
                <a:solidFill>
                  <a:srgbClr val="28292B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8292B"/>
                </a:solidFill>
                <a:latin typeface="Arial"/>
                <a:cs typeface="Arial"/>
              </a:rPr>
              <a:t>and</a:t>
            </a:r>
            <a:r>
              <a:rPr sz="2000" b="1" spc="-10" dirty="0">
                <a:solidFill>
                  <a:srgbClr val="28292B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8292B"/>
                </a:solidFill>
                <a:latin typeface="Arial"/>
                <a:cs typeface="Arial"/>
              </a:rPr>
              <a:t>Deployment </a:t>
            </a:r>
            <a:r>
              <a:rPr sz="2000" b="1" spc="-10" dirty="0">
                <a:solidFill>
                  <a:srgbClr val="28292B"/>
                </a:solidFill>
                <a:latin typeface="Arial"/>
                <a:cs typeface="Arial"/>
              </a:rPr>
              <a:t>Process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Clr>
                <a:srgbClr val="28292B"/>
              </a:buClr>
              <a:buFont typeface="Wingdings"/>
              <a:buChar char=""/>
            </a:pPr>
            <a:endParaRPr sz="20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2000" b="1" dirty="0">
                <a:solidFill>
                  <a:srgbClr val="28292B"/>
                </a:solidFill>
                <a:latin typeface="Arial"/>
                <a:cs typeface="Arial"/>
              </a:rPr>
              <a:t>Faster </a:t>
            </a:r>
            <a:r>
              <a:rPr sz="2000" b="1" spc="-20" dirty="0">
                <a:solidFill>
                  <a:srgbClr val="28292B"/>
                </a:solidFill>
                <a:latin typeface="Arial"/>
                <a:cs typeface="Arial"/>
              </a:rPr>
              <a:t>Time-</a:t>
            </a:r>
            <a:r>
              <a:rPr sz="2000" b="1" dirty="0">
                <a:solidFill>
                  <a:srgbClr val="28292B"/>
                </a:solidFill>
                <a:latin typeface="Arial"/>
                <a:cs typeface="Arial"/>
              </a:rPr>
              <a:t>to-</a:t>
            </a:r>
            <a:r>
              <a:rPr sz="2000" b="1" spc="-10" dirty="0">
                <a:solidFill>
                  <a:srgbClr val="28292B"/>
                </a:solidFill>
                <a:latin typeface="Arial"/>
                <a:cs typeface="Arial"/>
              </a:rPr>
              <a:t>Market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Clr>
                <a:srgbClr val="28292B"/>
              </a:buClr>
              <a:buFont typeface="Wingdings"/>
              <a:buChar char=""/>
            </a:pPr>
            <a:endParaRPr sz="20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</a:tabLst>
            </a:pPr>
            <a:r>
              <a:rPr sz="2000" b="1" dirty="0">
                <a:solidFill>
                  <a:srgbClr val="28292B"/>
                </a:solidFill>
                <a:latin typeface="Arial"/>
                <a:cs typeface="Arial"/>
              </a:rPr>
              <a:t>Continuous</a:t>
            </a:r>
            <a:r>
              <a:rPr sz="2000" b="1" spc="-30" dirty="0">
                <a:solidFill>
                  <a:srgbClr val="28292B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8292B"/>
                </a:solidFill>
                <a:latin typeface="Arial"/>
                <a:cs typeface="Arial"/>
              </a:rPr>
              <a:t>Integration</a:t>
            </a:r>
            <a:r>
              <a:rPr sz="2000" b="1" spc="-50" dirty="0">
                <a:solidFill>
                  <a:srgbClr val="28292B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8292B"/>
                </a:solidFill>
                <a:latin typeface="Arial"/>
                <a:cs typeface="Arial"/>
              </a:rPr>
              <a:t>and </a:t>
            </a:r>
            <a:r>
              <a:rPr sz="2000" b="1" spc="-10" dirty="0">
                <a:solidFill>
                  <a:srgbClr val="28292B"/>
                </a:solidFill>
                <a:latin typeface="Arial"/>
                <a:cs typeface="Arial"/>
              </a:rPr>
              <a:t>Testing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Clr>
                <a:srgbClr val="28292B"/>
              </a:buClr>
              <a:buFont typeface="Wingdings"/>
              <a:buChar char=""/>
            </a:pPr>
            <a:endParaRPr sz="20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2000" b="1" dirty="0">
                <a:solidFill>
                  <a:srgbClr val="28292B"/>
                </a:solidFill>
                <a:latin typeface="Arial"/>
                <a:cs typeface="Arial"/>
              </a:rPr>
              <a:t>Improved</a:t>
            </a:r>
            <a:r>
              <a:rPr sz="2000" b="1" spc="-55" dirty="0">
                <a:solidFill>
                  <a:srgbClr val="28292B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28292B"/>
                </a:solidFill>
                <a:latin typeface="Arial"/>
                <a:cs typeface="Arial"/>
              </a:rPr>
              <a:t>Collaboration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Clr>
                <a:srgbClr val="28292B"/>
              </a:buClr>
              <a:buFont typeface="Wingdings"/>
              <a:buChar char=""/>
            </a:pPr>
            <a:endParaRPr sz="2000">
              <a:latin typeface="Arial"/>
              <a:cs typeface="Arial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2000" b="1" dirty="0">
                <a:solidFill>
                  <a:srgbClr val="28292B"/>
                </a:solidFill>
                <a:latin typeface="Arial"/>
                <a:cs typeface="Arial"/>
              </a:rPr>
              <a:t>Enhanced</a:t>
            </a:r>
            <a:r>
              <a:rPr sz="2000" b="1" spc="-10" dirty="0">
                <a:solidFill>
                  <a:srgbClr val="28292B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8292B"/>
                </a:solidFill>
                <a:latin typeface="Arial"/>
                <a:cs typeface="Arial"/>
              </a:rPr>
              <a:t>Security</a:t>
            </a:r>
            <a:r>
              <a:rPr sz="2000" b="1" spc="-30" dirty="0">
                <a:solidFill>
                  <a:srgbClr val="28292B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8292B"/>
                </a:solidFill>
                <a:latin typeface="Arial"/>
                <a:cs typeface="Arial"/>
              </a:rPr>
              <a:t>and</a:t>
            </a:r>
            <a:r>
              <a:rPr sz="2000" b="1" spc="-5" dirty="0">
                <a:solidFill>
                  <a:srgbClr val="28292B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28292B"/>
                </a:solidFill>
                <a:latin typeface="Arial"/>
                <a:cs typeface="Arial"/>
              </a:rPr>
              <a:t>Stability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3360" rIns="0" bIns="0" rtlCol="0">
            <a:spAutoFit/>
          </a:bodyPr>
          <a:lstStyle/>
          <a:p>
            <a:pPr marL="187325">
              <a:lnSpc>
                <a:spcPct val="100000"/>
              </a:lnSpc>
              <a:spcBef>
                <a:spcPts val="105"/>
              </a:spcBef>
            </a:pPr>
            <a:r>
              <a:rPr dirty="0"/>
              <a:t>Gitlab</a:t>
            </a:r>
            <a:r>
              <a:rPr spc="-25" dirty="0"/>
              <a:t> </a:t>
            </a:r>
            <a:r>
              <a:rPr spc="-10" dirty="0"/>
              <a:t>CI-</a:t>
            </a:r>
            <a:r>
              <a:rPr dirty="0"/>
              <a:t>CD</a:t>
            </a:r>
            <a:r>
              <a:rPr spc="15" dirty="0"/>
              <a:t> </a:t>
            </a:r>
            <a:r>
              <a:rPr spc="-10" dirty="0"/>
              <a:t>features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6079" y="1414272"/>
            <a:ext cx="5826252" cy="447446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3360" rIns="0" bIns="0" rtlCol="0">
            <a:spAutoFit/>
          </a:bodyPr>
          <a:lstStyle/>
          <a:p>
            <a:pPr marL="187325">
              <a:lnSpc>
                <a:spcPct val="100000"/>
              </a:lnSpc>
              <a:spcBef>
                <a:spcPts val="105"/>
              </a:spcBef>
            </a:pPr>
            <a:r>
              <a:rPr dirty="0"/>
              <a:t>Use</a:t>
            </a:r>
            <a:r>
              <a:rPr spc="-35" dirty="0"/>
              <a:t> </a:t>
            </a:r>
            <a:r>
              <a:rPr dirty="0"/>
              <a:t>Case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Best</a:t>
            </a:r>
            <a:r>
              <a:rPr spc="-25" dirty="0"/>
              <a:t> </a:t>
            </a:r>
            <a:r>
              <a:rPr spc="-10" dirty="0"/>
              <a:t>practices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Use</a:t>
            </a:r>
            <a:r>
              <a:rPr spc="-50" dirty="0"/>
              <a:t> </a:t>
            </a:r>
            <a:r>
              <a:rPr dirty="0"/>
              <a:t>Case</a:t>
            </a:r>
            <a:r>
              <a:rPr spc="-45" dirty="0"/>
              <a:t> </a:t>
            </a:r>
            <a:r>
              <a:rPr spc="-50" dirty="0"/>
              <a:t>-</a:t>
            </a: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pc="-50" dirty="0"/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</a:tabLst>
            </a:pPr>
            <a:r>
              <a:rPr b="0" dirty="0">
                <a:solidFill>
                  <a:srgbClr val="374151"/>
                </a:solidFill>
                <a:latin typeface="Arial MT"/>
                <a:cs typeface="Arial MT"/>
              </a:rPr>
              <a:t>Continuous</a:t>
            </a:r>
            <a:r>
              <a:rPr b="0" spc="-5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374151"/>
                </a:solidFill>
                <a:latin typeface="Arial MT"/>
                <a:cs typeface="Arial MT"/>
              </a:rPr>
              <a:t>integration</a:t>
            </a:r>
            <a:r>
              <a:rPr b="0" spc="-5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b="0" spc="-4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374151"/>
                </a:solidFill>
                <a:latin typeface="Arial MT"/>
                <a:cs typeface="Arial MT"/>
              </a:rPr>
              <a:t>deployment</a:t>
            </a:r>
            <a:r>
              <a:rPr b="0" spc="-5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374151"/>
                </a:solidFill>
                <a:latin typeface="Arial MT"/>
                <a:cs typeface="Arial MT"/>
              </a:rPr>
              <a:t>for</a:t>
            </a:r>
            <a:r>
              <a:rPr b="0" spc="-5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374151"/>
                </a:solidFill>
                <a:latin typeface="Arial MT"/>
                <a:cs typeface="Arial MT"/>
              </a:rPr>
              <a:t>web</a:t>
            </a:r>
            <a:r>
              <a:rPr b="0" spc="-4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b="0" spc="-10" dirty="0">
                <a:solidFill>
                  <a:srgbClr val="374151"/>
                </a:solidFill>
                <a:latin typeface="Arial MT"/>
                <a:cs typeface="Arial MT"/>
              </a:rPr>
              <a:t>applications</a:t>
            </a: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b="0" dirty="0">
                <a:solidFill>
                  <a:srgbClr val="374151"/>
                </a:solidFill>
                <a:latin typeface="Arial MT"/>
                <a:cs typeface="Arial MT"/>
              </a:rPr>
              <a:t>Infrastructure</a:t>
            </a:r>
            <a:r>
              <a:rPr b="0" spc="-114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b="0" spc="-10" dirty="0">
                <a:solidFill>
                  <a:srgbClr val="374151"/>
                </a:solidFill>
                <a:latin typeface="Arial MT"/>
                <a:cs typeface="Arial MT"/>
              </a:rPr>
              <a:t>automation</a:t>
            </a: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b="0" dirty="0">
                <a:solidFill>
                  <a:srgbClr val="374151"/>
                </a:solidFill>
                <a:latin typeface="Arial MT"/>
                <a:cs typeface="Arial MT"/>
              </a:rPr>
              <a:t>Data</a:t>
            </a:r>
            <a:r>
              <a:rPr b="0" spc="-6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b="0" spc="-10" dirty="0">
                <a:solidFill>
                  <a:srgbClr val="374151"/>
                </a:solidFill>
                <a:latin typeface="Arial MT"/>
                <a:cs typeface="Arial MT"/>
              </a:rPr>
              <a:t>pipelines</a:t>
            </a: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b="0" dirty="0">
                <a:solidFill>
                  <a:srgbClr val="374151"/>
                </a:solidFill>
                <a:latin typeface="Arial MT"/>
                <a:cs typeface="Arial MT"/>
              </a:rPr>
              <a:t>Automated</a:t>
            </a:r>
            <a:r>
              <a:rPr b="0" spc="-1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b="0" spc="-10" dirty="0">
                <a:solidFill>
                  <a:srgbClr val="374151"/>
                </a:solidFill>
                <a:latin typeface="Arial MT"/>
                <a:cs typeface="Arial MT"/>
              </a:rPr>
              <a:t>Testing</a:t>
            </a: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b="0" spc="-10" dirty="0">
                <a:solidFill>
                  <a:srgbClr val="374151"/>
                </a:solidFill>
                <a:latin typeface="Arial MT"/>
                <a:cs typeface="Arial MT"/>
              </a:rPr>
              <a:t>Containerized</a:t>
            </a:r>
            <a:r>
              <a:rPr b="0" spc="-5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b="0" spc="-10" dirty="0">
                <a:solidFill>
                  <a:srgbClr val="374151"/>
                </a:solidFill>
                <a:latin typeface="Arial MT"/>
                <a:cs typeface="Arial MT"/>
              </a:rPr>
              <a:t>Applications</a:t>
            </a:r>
          </a:p>
          <a:p>
            <a:pPr>
              <a:lnSpc>
                <a:spcPct val="100000"/>
              </a:lnSpc>
              <a:buClr>
                <a:srgbClr val="374151"/>
              </a:buClr>
              <a:buFont typeface="Wingdings"/>
              <a:buChar char=""/>
            </a:pPr>
            <a:endParaRPr b="0" spc="-10" dirty="0">
              <a:solidFill>
                <a:srgbClr val="374151"/>
              </a:solidFill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Clr>
                <a:srgbClr val="374151"/>
              </a:buClr>
              <a:buFont typeface="Wingdings"/>
              <a:buChar char=""/>
            </a:pPr>
            <a:endParaRPr b="0" spc="-10" dirty="0">
              <a:solidFill>
                <a:srgbClr val="374151"/>
              </a:solidFill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Best</a:t>
            </a:r>
            <a:r>
              <a:rPr spc="-60" dirty="0"/>
              <a:t> </a:t>
            </a:r>
            <a:r>
              <a:rPr dirty="0"/>
              <a:t>Practise</a:t>
            </a:r>
            <a:r>
              <a:rPr spc="-55" dirty="0"/>
              <a:t> </a:t>
            </a:r>
            <a:r>
              <a:rPr spc="-50" dirty="0"/>
              <a:t>-</a:t>
            </a: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pc="-50" dirty="0"/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</a:tabLst>
            </a:pPr>
            <a:r>
              <a:rPr b="0" dirty="0">
                <a:solidFill>
                  <a:srgbClr val="374151"/>
                </a:solidFill>
                <a:latin typeface="Arial MT"/>
                <a:cs typeface="Arial MT"/>
              </a:rPr>
              <a:t>Security</a:t>
            </a:r>
            <a:r>
              <a:rPr b="0" spc="-3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b="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374151"/>
                </a:solidFill>
                <a:latin typeface="Arial MT"/>
                <a:cs typeface="Arial MT"/>
              </a:rPr>
              <a:t>secrets</a:t>
            </a:r>
            <a:r>
              <a:rPr b="0" spc="-5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b="0" spc="-10" dirty="0">
                <a:solidFill>
                  <a:srgbClr val="374151"/>
                </a:solidFill>
                <a:latin typeface="Arial MT"/>
                <a:cs typeface="Arial MT"/>
              </a:rPr>
              <a:t>management</a:t>
            </a: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b="0" dirty="0">
                <a:solidFill>
                  <a:srgbClr val="374151"/>
                </a:solidFill>
                <a:latin typeface="Arial MT"/>
                <a:cs typeface="Arial MT"/>
              </a:rPr>
              <a:t>Parallelization</a:t>
            </a:r>
            <a:r>
              <a:rPr b="0" spc="-7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b="0" spc="-7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b="0" spc="-10" dirty="0">
                <a:solidFill>
                  <a:srgbClr val="374151"/>
                </a:solidFill>
                <a:latin typeface="Arial MT"/>
                <a:cs typeface="Arial MT"/>
              </a:rPr>
              <a:t>caching</a:t>
            </a: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b="0" dirty="0">
                <a:solidFill>
                  <a:srgbClr val="374151"/>
                </a:solidFill>
                <a:latin typeface="Arial MT"/>
                <a:cs typeface="Arial MT"/>
              </a:rPr>
              <a:t>Infrastructure</a:t>
            </a:r>
            <a:r>
              <a:rPr b="0" spc="-8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374151"/>
                </a:solidFill>
                <a:latin typeface="Arial MT"/>
                <a:cs typeface="Arial MT"/>
              </a:rPr>
              <a:t>as</a:t>
            </a:r>
            <a:r>
              <a:rPr b="0" spc="-4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b="0" spc="-20" dirty="0">
                <a:solidFill>
                  <a:srgbClr val="374151"/>
                </a:solidFill>
                <a:latin typeface="Arial MT"/>
                <a:cs typeface="Arial MT"/>
              </a:rPr>
              <a:t>code</a:t>
            </a: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b="0" dirty="0">
                <a:solidFill>
                  <a:srgbClr val="374151"/>
                </a:solidFill>
                <a:latin typeface="Arial MT"/>
                <a:cs typeface="Arial MT"/>
              </a:rPr>
              <a:t>Pipeline</a:t>
            </a:r>
            <a:r>
              <a:rPr b="0" spc="-10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b="0" spc="-10" dirty="0">
                <a:solidFill>
                  <a:srgbClr val="374151"/>
                </a:solidFill>
                <a:latin typeface="Arial MT"/>
                <a:cs typeface="Arial MT"/>
              </a:rPr>
              <a:t>testing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14806" y="3058299"/>
            <a:ext cx="2832498" cy="191488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4097" y="2446985"/>
            <a:ext cx="307594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0" dirty="0"/>
              <a:t>DEMO</a:t>
            </a:r>
            <a:endParaRPr sz="8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153025"/>
          </a:xfrm>
          <a:custGeom>
            <a:avLst/>
            <a:gdLst/>
            <a:ahLst/>
            <a:cxnLst/>
            <a:rect l="l" t="t" r="r" b="b"/>
            <a:pathLst>
              <a:path w="12192000" h="5153025">
                <a:moveTo>
                  <a:pt x="12192000" y="0"/>
                </a:moveTo>
                <a:lnTo>
                  <a:pt x="0" y="0"/>
                </a:lnTo>
                <a:lnTo>
                  <a:pt x="0" y="5152644"/>
                </a:lnTo>
                <a:lnTo>
                  <a:pt x="12192000" y="5152644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3407" y="1399032"/>
            <a:ext cx="6425184" cy="279654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92611" y="5743955"/>
            <a:ext cx="957072" cy="95859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067305" y="4373626"/>
            <a:ext cx="85540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750835"/>
                </a:solidFill>
                <a:latin typeface="Arial"/>
                <a:cs typeface="Arial"/>
              </a:rPr>
              <a:t>For</a:t>
            </a:r>
            <a:r>
              <a:rPr sz="1600" b="1" spc="-35" dirty="0">
                <a:solidFill>
                  <a:srgbClr val="750835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750835"/>
                </a:solidFill>
                <a:latin typeface="Arial"/>
                <a:cs typeface="Arial"/>
              </a:rPr>
              <a:t>more</a:t>
            </a:r>
            <a:r>
              <a:rPr sz="1600" b="1" spc="-15" dirty="0">
                <a:solidFill>
                  <a:srgbClr val="750835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750835"/>
                </a:solidFill>
                <a:latin typeface="Arial"/>
                <a:cs typeface="Arial"/>
              </a:rPr>
              <a:t>information</a:t>
            </a:r>
            <a:r>
              <a:rPr sz="1600" b="1" spc="10" dirty="0">
                <a:solidFill>
                  <a:srgbClr val="750835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750835"/>
                </a:solidFill>
                <a:latin typeface="Arial"/>
                <a:cs typeface="Arial"/>
              </a:rPr>
              <a:t>and</a:t>
            </a:r>
            <a:r>
              <a:rPr sz="1600" b="1" spc="-50" dirty="0">
                <a:solidFill>
                  <a:srgbClr val="750835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750835"/>
                </a:solidFill>
                <a:latin typeface="Arial"/>
                <a:cs typeface="Arial"/>
              </a:rPr>
              <a:t>any</a:t>
            </a:r>
            <a:r>
              <a:rPr sz="1600" b="1" spc="-35" dirty="0">
                <a:solidFill>
                  <a:srgbClr val="750835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750835"/>
                </a:solidFill>
                <a:latin typeface="Arial"/>
                <a:cs typeface="Arial"/>
              </a:rPr>
              <a:t>queries</a:t>
            </a:r>
            <a:r>
              <a:rPr sz="1600" b="1" spc="-20" dirty="0">
                <a:solidFill>
                  <a:srgbClr val="750835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750835"/>
                </a:solidFill>
                <a:latin typeface="Arial"/>
                <a:cs typeface="Arial"/>
              </a:rPr>
              <a:t>contact</a:t>
            </a:r>
            <a:r>
              <a:rPr sz="1600" b="1" spc="-25" dirty="0">
                <a:solidFill>
                  <a:srgbClr val="750835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750835"/>
                </a:solidFill>
                <a:latin typeface="Arial"/>
                <a:cs typeface="Arial"/>
              </a:rPr>
              <a:t>to</a:t>
            </a:r>
            <a:r>
              <a:rPr sz="1600" b="1" spc="-25" dirty="0">
                <a:solidFill>
                  <a:srgbClr val="750835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750835"/>
                </a:solidFill>
                <a:latin typeface="Arial"/>
                <a:cs typeface="Arial"/>
                <a:hlinkClick r:id="rId4"/>
              </a:rPr>
              <a:t>Deeksha.Tripathi</a:t>
            </a:r>
            <a:r>
              <a:rPr sz="1600" b="1" i="1" spc="-10" dirty="0">
                <a:solidFill>
                  <a:srgbClr val="D5001C"/>
                </a:solidFill>
                <a:latin typeface="Arial"/>
                <a:cs typeface="Arial"/>
                <a:hlinkClick r:id="rId4"/>
              </a:rPr>
              <a:t>@nashtechglobal.com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818388"/>
            <a:ext cx="12192000" cy="5662930"/>
            <a:chOff x="0" y="818388"/>
            <a:chExt cx="12192000" cy="56629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18388"/>
              <a:ext cx="12192000" cy="566256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394947" y="5849111"/>
              <a:ext cx="452755" cy="452755"/>
            </a:xfrm>
            <a:custGeom>
              <a:avLst/>
              <a:gdLst/>
              <a:ahLst/>
              <a:cxnLst/>
              <a:rect l="l" t="t" r="r" b="b"/>
              <a:pathLst>
                <a:path w="452754" h="452754">
                  <a:moveTo>
                    <a:pt x="452627" y="0"/>
                  </a:moveTo>
                  <a:lnTo>
                    <a:pt x="0" y="0"/>
                  </a:lnTo>
                  <a:lnTo>
                    <a:pt x="0" y="452628"/>
                  </a:lnTo>
                  <a:lnTo>
                    <a:pt x="452627" y="452628"/>
                  </a:lnTo>
                  <a:lnTo>
                    <a:pt x="452627" y="0"/>
                  </a:lnTo>
                  <a:close/>
                </a:path>
              </a:pathLst>
            </a:custGeom>
            <a:solidFill>
              <a:srgbClr val="E37D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215116" y="5999988"/>
              <a:ext cx="441959" cy="452755"/>
            </a:xfrm>
            <a:custGeom>
              <a:avLst/>
              <a:gdLst/>
              <a:ahLst/>
              <a:cxnLst/>
              <a:rect l="l" t="t" r="r" b="b"/>
              <a:pathLst>
                <a:path w="441959" h="452754">
                  <a:moveTo>
                    <a:pt x="441959" y="0"/>
                  </a:moveTo>
                  <a:lnTo>
                    <a:pt x="0" y="0"/>
                  </a:lnTo>
                  <a:lnTo>
                    <a:pt x="0" y="452628"/>
                  </a:lnTo>
                  <a:lnTo>
                    <a:pt x="441959" y="452628"/>
                  </a:lnTo>
                  <a:lnTo>
                    <a:pt x="441959" y="0"/>
                  </a:lnTo>
                  <a:close/>
                </a:path>
              </a:pathLst>
            </a:custGeom>
            <a:solidFill>
              <a:srgbClr val="9E70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9037319" y="405384"/>
            <a:ext cx="323215" cy="323215"/>
          </a:xfrm>
          <a:custGeom>
            <a:avLst/>
            <a:gdLst/>
            <a:ahLst/>
            <a:cxnLst/>
            <a:rect l="l" t="t" r="r" b="b"/>
            <a:pathLst>
              <a:path w="323215" h="323215">
                <a:moveTo>
                  <a:pt x="323088" y="0"/>
                </a:moveTo>
                <a:lnTo>
                  <a:pt x="0" y="0"/>
                </a:lnTo>
                <a:lnTo>
                  <a:pt x="0" y="323088"/>
                </a:lnTo>
                <a:lnTo>
                  <a:pt x="323088" y="323088"/>
                </a:lnTo>
                <a:lnTo>
                  <a:pt x="323088" y="0"/>
                </a:lnTo>
                <a:close/>
              </a:path>
            </a:pathLst>
          </a:custGeom>
          <a:solidFill>
            <a:srgbClr val="E37D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58250" y="557022"/>
            <a:ext cx="315595" cy="321945"/>
          </a:xfrm>
          <a:custGeom>
            <a:avLst/>
            <a:gdLst/>
            <a:ahLst/>
            <a:cxnLst/>
            <a:rect l="l" t="t" r="r" b="b"/>
            <a:pathLst>
              <a:path w="315595" h="321944">
                <a:moveTo>
                  <a:pt x="0" y="321563"/>
                </a:moveTo>
                <a:lnTo>
                  <a:pt x="315468" y="321563"/>
                </a:lnTo>
                <a:lnTo>
                  <a:pt x="315468" y="0"/>
                </a:lnTo>
                <a:lnTo>
                  <a:pt x="0" y="0"/>
                </a:lnTo>
                <a:lnTo>
                  <a:pt x="0" y="321563"/>
                </a:lnTo>
                <a:close/>
              </a:path>
            </a:pathLst>
          </a:custGeom>
          <a:ln w="28956">
            <a:solidFill>
              <a:srgbClr val="6A1F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21295" y="1565147"/>
            <a:ext cx="4032504" cy="39243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187325">
              <a:lnSpc>
                <a:spcPct val="100000"/>
              </a:lnSpc>
              <a:spcBef>
                <a:spcPts val="1025"/>
              </a:spcBef>
            </a:pPr>
            <a:r>
              <a:rPr sz="4000" dirty="0"/>
              <a:t>Knolx</a:t>
            </a:r>
            <a:r>
              <a:rPr sz="4000" spc="-140" dirty="0"/>
              <a:t> </a:t>
            </a:r>
            <a:r>
              <a:rPr sz="4000" spc="-10" dirty="0"/>
              <a:t>Etiquettes</a:t>
            </a:r>
            <a:endParaRPr sz="4000"/>
          </a:p>
          <a:p>
            <a:pPr marL="204470">
              <a:lnSpc>
                <a:spcPct val="100000"/>
              </a:lnSpc>
              <a:spcBef>
                <a:spcPts val="330"/>
              </a:spcBef>
            </a:pPr>
            <a:r>
              <a:rPr sz="1400" b="0" dirty="0">
                <a:solidFill>
                  <a:srgbClr val="3B3D41"/>
                </a:solidFill>
                <a:latin typeface="Arial MT"/>
                <a:cs typeface="Arial MT"/>
              </a:rPr>
              <a:t>Lack</a:t>
            </a:r>
            <a:r>
              <a:rPr sz="1400" b="0" spc="-35" dirty="0">
                <a:solidFill>
                  <a:srgbClr val="3B3D41"/>
                </a:solidFill>
                <a:latin typeface="Arial MT"/>
                <a:cs typeface="Arial MT"/>
              </a:rPr>
              <a:t> </a:t>
            </a:r>
            <a:r>
              <a:rPr sz="1400" b="0" dirty="0">
                <a:solidFill>
                  <a:srgbClr val="3B3D41"/>
                </a:solidFill>
                <a:latin typeface="Arial MT"/>
                <a:cs typeface="Arial MT"/>
              </a:rPr>
              <a:t>of</a:t>
            </a:r>
            <a:r>
              <a:rPr sz="1400" b="0" spc="-20" dirty="0">
                <a:solidFill>
                  <a:srgbClr val="3B3D41"/>
                </a:solidFill>
                <a:latin typeface="Arial MT"/>
                <a:cs typeface="Arial MT"/>
              </a:rPr>
              <a:t> </a:t>
            </a:r>
            <a:r>
              <a:rPr sz="1400" b="0" dirty="0">
                <a:solidFill>
                  <a:srgbClr val="3B3D41"/>
                </a:solidFill>
                <a:latin typeface="Arial MT"/>
                <a:cs typeface="Arial MT"/>
              </a:rPr>
              <a:t>etiquette</a:t>
            </a:r>
            <a:r>
              <a:rPr sz="1400" b="0" spc="-60" dirty="0">
                <a:solidFill>
                  <a:srgbClr val="3B3D41"/>
                </a:solidFill>
                <a:latin typeface="Arial MT"/>
                <a:cs typeface="Arial MT"/>
              </a:rPr>
              <a:t> </a:t>
            </a:r>
            <a:r>
              <a:rPr sz="1400" b="0" dirty="0">
                <a:solidFill>
                  <a:srgbClr val="3B3D41"/>
                </a:solidFill>
                <a:latin typeface="Arial MT"/>
                <a:cs typeface="Arial MT"/>
              </a:rPr>
              <a:t>and</a:t>
            </a:r>
            <a:r>
              <a:rPr sz="1400" b="0" spc="-25" dirty="0">
                <a:solidFill>
                  <a:srgbClr val="3B3D41"/>
                </a:solidFill>
                <a:latin typeface="Arial MT"/>
                <a:cs typeface="Arial MT"/>
              </a:rPr>
              <a:t> </a:t>
            </a:r>
            <a:r>
              <a:rPr sz="1400" b="0" dirty="0">
                <a:solidFill>
                  <a:srgbClr val="3B3D41"/>
                </a:solidFill>
                <a:latin typeface="Arial MT"/>
                <a:cs typeface="Arial MT"/>
              </a:rPr>
              <a:t>manners</a:t>
            </a:r>
            <a:r>
              <a:rPr sz="1400" b="0" spc="-35" dirty="0">
                <a:solidFill>
                  <a:srgbClr val="3B3D41"/>
                </a:solidFill>
                <a:latin typeface="Arial MT"/>
                <a:cs typeface="Arial MT"/>
              </a:rPr>
              <a:t> </a:t>
            </a:r>
            <a:r>
              <a:rPr sz="1400" b="0" dirty="0">
                <a:solidFill>
                  <a:srgbClr val="3B3D41"/>
                </a:solidFill>
                <a:latin typeface="Arial MT"/>
                <a:cs typeface="Arial MT"/>
              </a:rPr>
              <a:t>is</a:t>
            </a:r>
            <a:r>
              <a:rPr sz="1400" b="0" spc="-10" dirty="0">
                <a:solidFill>
                  <a:srgbClr val="3B3D41"/>
                </a:solidFill>
                <a:latin typeface="Arial MT"/>
                <a:cs typeface="Arial MT"/>
              </a:rPr>
              <a:t> </a:t>
            </a:r>
            <a:r>
              <a:rPr sz="1400" b="0" dirty="0">
                <a:solidFill>
                  <a:srgbClr val="3B3D41"/>
                </a:solidFill>
                <a:latin typeface="Arial MT"/>
                <a:cs typeface="Arial MT"/>
              </a:rPr>
              <a:t>a</a:t>
            </a:r>
            <a:r>
              <a:rPr sz="1400" b="0" spc="-25" dirty="0">
                <a:solidFill>
                  <a:srgbClr val="3B3D41"/>
                </a:solidFill>
                <a:latin typeface="Arial MT"/>
                <a:cs typeface="Arial MT"/>
              </a:rPr>
              <a:t> </a:t>
            </a:r>
            <a:r>
              <a:rPr sz="1400" b="0" dirty="0">
                <a:solidFill>
                  <a:srgbClr val="3B3D41"/>
                </a:solidFill>
                <a:latin typeface="Arial MT"/>
                <a:cs typeface="Arial MT"/>
              </a:rPr>
              <a:t>huge</a:t>
            </a:r>
            <a:r>
              <a:rPr sz="1400" b="0" spc="-25" dirty="0">
                <a:solidFill>
                  <a:srgbClr val="3B3D41"/>
                </a:solidFill>
                <a:latin typeface="Arial MT"/>
                <a:cs typeface="Arial MT"/>
              </a:rPr>
              <a:t> </a:t>
            </a:r>
            <a:r>
              <a:rPr sz="1400" b="0" dirty="0">
                <a:solidFill>
                  <a:srgbClr val="3B3D41"/>
                </a:solidFill>
                <a:latin typeface="Arial MT"/>
                <a:cs typeface="Arial MT"/>
              </a:rPr>
              <a:t>turn</a:t>
            </a:r>
            <a:r>
              <a:rPr sz="1400" b="0" spc="-30" dirty="0">
                <a:solidFill>
                  <a:srgbClr val="3B3D41"/>
                </a:solidFill>
                <a:latin typeface="Arial MT"/>
                <a:cs typeface="Arial MT"/>
              </a:rPr>
              <a:t> </a:t>
            </a:r>
            <a:r>
              <a:rPr sz="1400" b="0" spc="-20" dirty="0">
                <a:solidFill>
                  <a:srgbClr val="3B3D41"/>
                </a:solidFill>
                <a:latin typeface="Arial MT"/>
                <a:cs typeface="Arial MT"/>
              </a:rPr>
              <a:t>off.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6939" y="1503519"/>
            <a:ext cx="5994400" cy="409638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252095" indent="-228600">
              <a:lnSpc>
                <a:spcPct val="100000"/>
              </a:lnSpc>
              <a:spcBef>
                <a:spcPts val="615"/>
              </a:spcBef>
              <a:buClr>
                <a:srgbClr val="D5001C"/>
              </a:buClr>
              <a:buFont typeface="Wingdings"/>
              <a:buChar char=""/>
              <a:tabLst>
                <a:tab pos="252095" algn="l"/>
              </a:tabLst>
            </a:pPr>
            <a:r>
              <a:rPr sz="1600" b="1" spc="-10" dirty="0">
                <a:solidFill>
                  <a:srgbClr val="3B3D41"/>
                </a:solidFill>
                <a:latin typeface="Arial"/>
                <a:cs typeface="Arial"/>
              </a:rPr>
              <a:t>Punctuality</a:t>
            </a:r>
            <a:endParaRPr sz="1600">
              <a:latin typeface="Arial"/>
              <a:cs typeface="Arial"/>
            </a:endParaRPr>
          </a:p>
          <a:p>
            <a:pPr marL="242570">
              <a:lnSpc>
                <a:spcPct val="100000"/>
              </a:lnSpc>
              <a:spcBef>
                <a:spcPts val="459"/>
              </a:spcBef>
            </a:pPr>
            <a:r>
              <a:rPr sz="1400" dirty="0">
                <a:solidFill>
                  <a:srgbClr val="3B3D41"/>
                </a:solidFill>
                <a:latin typeface="Arial MT"/>
                <a:cs typeface="Arial MT"/>
              </a:rPr>
              <a:t>Join</a:t>
            </a:r>
            <a:r>
              <a:rPr sz="1400" spc="-30" dirty="0">
                <a:solidFill>
                  <a:srgbClr val="3B3D4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B3D41"/>
                </a:solidFill>
                <a:latin typeface="Arial MT"/>
                <a:cs typeface="Arial MT"/>
              </a:rPr>
              <a:t>the</a:t>
            </a:r>
            <a:r>
              <a:rPr sz="1400" spc="-25" dirty="0">
                <a:solidFill>
                  <a:srgbClr val="3B3D4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B3D41"/>
                </a:solidFill>
                <a:latin typeface="Arial MT"/>
                <a:cs typeface="Arial MT"/>
              </a:rPr>
              <a:t>session</a:t>
            </a:r>
            <a:r>
              <a:rPr sz="1400" spc="-50" dirty="0">
                <a:solidFill>
                  <a:srgbClr val="3B3D4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B3D41"/>
                </a:solidFill>
                <a:latin typeface="Arial MT"/>
                <a:cs typeface="Arial MT"/>
              </a:rPr>
              <a:t>5</a:t>
            </a:r>
            <a:r>
              <a:rPr sz="1400" spc="-15" dirty="0">
                <a:solidFill>
                  <a:srgbClr val="3B3D4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B3D41"/>
                </a:solidFill>
                <a:latin typeface="Arial MT"/>
                <a:cs typeface="Arial MT"/>
              </a:rPr>
              <a:t>minutes</a:t>
            </a:r>
            <a:r>
              <a:rPr sz="1400" spc="-45" dirty="0">
                <a:solidFill>
                  <a:srgbClr val="3B3D4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B3D41"/>
                </a:solidFill>
                <a:latin typeface="Arial MT"/>
                <a:cs typeface="Arial MT"/>
              </a:rPr>
              <a:t>prior</a:t>
            </a:r>
            <a:r>
              <a:rPr sz="1400" spc="-25" dirty="0">
                <a:solidFill>
                  <a:srgbClr val="3B3D4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B3D41"/>
                </a:solidFill>
                <a:latin typeface="Arial MT"/>
                <a:cs typeface="Arial MT"/>
              </a:rPr>
              <a:t>to</a:t>
            </a:r>
            <a:r>
              <a:rPr sz="1400" spc="-25" dirty="0">
                <a:solidFill>
                  <a:srgbClr val="3B3D4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B3D41"/>
                </a:solidFill>
                <a:latin typeface="Arial MT"/>
                <a:cs typeface="Arial MT"/>
              </a:rPr>
              <a:t>the</a:t>
            </a:r>
            <a:r>
              <a:rPr sz="1400" spc="-25" dirty="0">
                <a:solidFill>
                  <a:srgbClr val="3B3D4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B3D41"/>
                </a:solidFill>
                <a:latin typeface="Arial MT"/>
                <a:cs typeface="Arial MT"/>
              </a:rPr>
              <a:t>session</a:t>
            </a:r>
            <a:r>
              <a:rPr sz="1400" spc="-50" dirty="0">
                <a:solidFill>
                  <a:srgbClr val="3B3D4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B3D41"/>
                </a:solidFill>
                <a:latin typeface="Arial MT"/>
                <a:cs typeface="Arial MT"/>
              </a:rPr>
              <a:t>start</a:t>
            </a:r>
            <a:r>
              <a:rPr sz="1400" spc="-45" dirty="0">
                <a:solidFill>
                  <a:srgbClr val="3B3D4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B3D41"/>
                </a:solidFill>
                <a:latin typeface="Arial MT"/>
                <a:cs typeface="Arial MT"/>
              </a:rPr>
              <a:t>time.</a:t>
            </a:r>
            <a:r>
              <a:rPr sz="1400" spc="-35" dirty="0">
                <a:solidFill>
                  <a:srgbClr val="3B3D4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B3D41"/>
                </a:solidFill>
                <a:latin typeface="Arial MT"/>
                <a:cs typeface="Arial MT"/>
              </a:rPr>
              <a:t>We</a:t>
            </a:r>
            <a:r>
              <a:rPr sz="1400" spc="-25" dirty="0">
                <a:solidFill>
                  <a:srgbClr val="3B3D4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B3D41"/>
                </a:solidFill>
                <a:latin typeface="Arial MT"/>
                <a:cs typeface="Arial MT"/>
              </a:rPr>
              <a:t>start</a:t>
            </a:r>
            <a:r>
              <a:rPr sz="1400" spc="-45" dirty="0">
                <a:solidFill>
                  <a:srgbClr val="3B3D41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3B3D41"/>
                </a:solidFill>
                <a:latin typeface="Arial MT"/>
                <a:cs typeface="Arial MT"/>
              </a:rPr>
              <a:t>on</a:t>
            </a:r>
            <a:endParaRPr sz="1400">
              <a:latin typeface="Arial MT"/>
              <a:cs typeface="Arial MT"/>
            </a:endParaRPr>
          </a:p>
          <a:p>
            <a:pPr marL="242570">
              <a:lnSpc>
                <a:spcPct val="100000"/>
              </a:lnSpc>
              <a:spcBef>
                <a:spcPts val="215"/>
              </a:spcBef>
            </a:pPr>
            <a:r>
              <a:rPr sz="1400" dirty="0">
                <a:solidFill>
                  <a:srgbClr val="3B3D41"/>
                </a:solidFill>
                <a:latin typeface="Arial MT"/>
                <a:cs typeface="Arial MT"/>
              </a:rPr>
              <a:t>time</a:t>
            </a:r>
            <a:r>
              <a:rPr sz="1400" spc="-35" dirty="0">
                <a:solidFill>
                  <a:srgbClr val="3B3D4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B3D41"/>
                </a:solidFill>
                <a:latin typeface="Arial MT"/>
                <a:cs typeface="Arial MT"/>
              </a:rPr>
              <a:t>and</a:t>
            </a:r>
            <a:r>
              <a:rPr sz="1400" spc="-40" dirty="0">
                <a:solidFill>
                  <a:srgbClr val="3B3D4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B3D41"/>
                </a:solidFill>
                <a:latin typeface="Arial MT"/>
                <a:cs typeface="Arial MT"/>
              </a:rPr>
              <a:t>conclude</a:t>
            </a:r>
            <a:r>
              <a:rPr sz="1400" spc="-65" dirty="0">
                <a:solidFill>
                  <a:srgbClr val="3B3D4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B3D41"/>
                </a:solidFill>
                <a:latin typeface="Arial MT"/>
                <a:cs typeface="Arial MT"/>
              </a:rPr>
              <a:t>on</a:t>
            </a:r>
            <a:r>
              <a:rPr sz="1400" spc="-20" dirty="0">
                <a:solidFill>
                  <a:srgbClr val="3B3D41"/>
                </a:solidFill>
                <a:latin typeface="Arial MT"/>
                <a:cs typeface="Arial MT"/>
              </a:rPr>
              <a:t> time!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85"/>
              </a:spcBef>
            </a:pPr>
            <a:endParaRPr sz="1400">
              <a:latin typeface="Arial MT"/>
              <a:cs typeface="Arial MT"/>
            </a:endParaRPr>
          </a:p>
          <a:p>
            <a:pPr marL="252095" indent="-228600">
              <a:lnSpc>
                <a:spcPct val="100000"/>
              </a:lnSpc>
              <a:spcBef>
                <a:spcPts val="5"/>
              </a:spcBef>
              <a:buClr>
                <a:srgbClr val="D5001C"/>
              </a:buClr>
              <a:buFont typeface="Wingdings"/>
              <a:buChar char=""/>
              <a:tabLst>
                <a:tab pos="252095" algn="l"/>
              </a:tabLst>
            </a:pPr>
            <a:r>
              <a:rPr sz="1600" b="1" spc="-10" dirty="0">
                <a:solidFill>
                  <a:srgbClr val="3B3D41"/>
                </a:solidFill>
                <a:latin typeface="Arial"/>
                <a:cs typeface="Arial"/>
              </a:rPr>
              <a:t>Feedback</a:t>
            </a:r>
            <a:endParaRPr sz="1600">
              <a:latin typeface="Arial"/>
              <a:cs typeface="Arial"/>
            </a:endParaRPr>
          </a:p>
          <a:p>
            <a:pPr marL="242570" marR="80645">
              <a:lnSpc>
                <a:spcPct val="112900"/>
              </a:lnSpc>
              <a:spcBef>
                <a:spcPts val="540"/>
              </a:spcBef>
            </a:pPr>
            <a:r>
              <a:rPr sz="1400" dirty="0">
                <a:solidFill>
                  <a:srgbClr val="3B3D41"/>
                </a:solidFill>
                <a:latin typeface="Arial MT"/>
                <a:cs typeface="Arial MT"/>
              </a:rPr>
              <a:t>Make</a:t>
            </a:r>
            <a:r>
              <a:rPr sz="1400" spc="-40" dirty="0">
                <a:solidFill>
                  <a:srgbClr val="3B3D4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B3D41"/>
                </a:solidFill>
                <a:latin typeface="Arial MT"/>
                <a:cs typeface="Arial MT"/>
              </a:rPr>
              <a:t>sure</a:t>
            </a:r>
            <a:r>
              <a:rPr sz="1400" spc="-35" dirty="0">
                <a:solidFill>
                  <a:srgbClr val="3B3D4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B3D41"/>
                </a:solidFill>
                <a:latin typeface="Arial MT"/>
                <a:cs typeface="Arial MT"/>
              </a:rPr>
              <a:t>to</a:t>
            </a:r>
            <a:r>
              <a:rPr sz="1400" spc="-30" dirty="0">
                <a:solidFill>
                  <a:srgbClr val="3B3D4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B3D41"/>
                </a:solidFill>
                <a:latin typeface="Arial MT"/>
                <a:cs typeface="Arial MT"/>
              </a:rPr>
              <a:t>submit</a:t>
            </a:r>
            <a:r>
              <a:rPr sz="1400" spc="-35" dirty="0">
                <a:solidFill>
                  <a:srgbClr val="3B3D4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B3D41"/>
                </a:solidFill>
                <a:latin typeface="Arial MT"/>
                <a:cs typeface="Arial MT"/>
              </a:rPr>
              <a:t>a</a:t>
            </a:r>
            <a:r>
              <a:rPr sz="1400" spc="-15" dirty="0">
                <a:solidFill>
                  <a:srgbClr val="3B3D4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B3D41"/>
                </a:solidFill>
                <a:latin typeface="Arial MT"/>
                <a:cs typeface="Arial MT"/>
              </a:rPr>
              <a:t>constructive</a:t>
            </a:r>
            <a:r>
              <a:rPr sz="1400" spc="-40" dirty="0">
                <a:solidFill>
                  <a:srgbClr val="3B3D4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B3D41"/>
                </a:solidFill>
                <a:latin typeface="Arial MT"/>
                <a:cs typeface="Arial MT"/>
              </a:rPr>
              <a:t>feedback</a:t>
            </a:r>
            <a:r>
              <a:rPr sz="1400" spc="-50" dirty="0">
                <a:solidFill>
                  <a:srgbClr val="3B3D4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B3D41"/>
                </a:solidFill>
                <a:latin typeface="Arial MT"/>
                <a:cs typeface="Arial MT"/>
              </a:rPr>
              <a:t>for</a:t>
            </a:r>
            <a:r>
              <a:rPr sz="1400" spc="-25" dirty="0">
                <a:solidFill>
                  <a:srgbClr val="3B3D4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B3D41"/>
                </a:solidFill>
                <a:latin typeface="Arial MT"/>
                <a:cs typeface="Arial MT"/>
              </a:rPr>
              <a:t>all</a:t>
            </a:r>
            <a:r>
              <a:rPr sz="1400" spc="-15" dirty="0">
                <a:solidFill>
                  <a:srgbClr val="3B3D4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B3D41"/>
                </a:solidFill>
                <a:latin typeface="Arial MT"/>
                <a:cs typeface="Arial MT"/>
              </a:rPr>
              <a:t>sessions</a:t>
            </a:r>
            <a:r>
              <a:rPr sz="1400" spc="-55" dirty="0">
                <a:solidFill>
                  <a:srgbClr val="3B3D4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B3D41"/>
                </a:solidFill>
                <a:latin typeface="Arial MT"/>
                <a:cs typeface="Arial MT"/>
              </a:rPr>
              <a:t>as</a:t>
            </a:r>
            <a:r>
              <a:rPr sz="1400" spc="-15" dirty="0">
                <a:solidFill>
                  <a:srgbClr val="3B3D4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B3D41"/>
                </a:solidFill>
                <a:latin typeface="Arial MT"/>
                <a:cs typeface="Arial MT"/>
              </a:rPr>
              <a:t>it</a:t>
            </a:r>
            <a:r>
              <a:rPr sz="1400" spc="-20" dirty="0">
                <a:solidFill>
                  <a:srgbClr val="3B3D4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B3D41"/>
                </a:solidFill>
                <a:latin typeface="Arial MT"/>
                <a:cs typeface="Arial MT"/>
              </a:rPr>
              <a:t>is</a:t>
            </a:r>
            <a:r>
              <a:rPr sz="1400" spc="-10" dirty="0">
                <a:solidFill>
                  <a:srgbClr val="3B3D41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3B3D41"/>
                </a:solidFill>
                <a:latin typeface="Arial MT"/>
                <a:cs typeface="Arial MT"/>
              </a:rPr>
              <a:t>very </a:t>
            </a:r>
            <a:r>
              <a:rPr sz="1400" dirty="0">
                <a:solidFill>
                  <a:srgbClr val="3B3D41"/>
                </a:solidFill>
                <a:latin typeface="Arial MT"/>
                <a:cs typeface="Arial MT"/>
              </a:rPr>
              <a:t>helpful</a:t>
            </a:r>
            <a:r>
              <a:rPr sz="1400" spc="-45" dirty="0">
                <a:solidFill>
                  <a:srgbClr val="3B3D4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B3D41"/>
                </a:solidFill>
                <a:latin typeface="Arial MT"/>
                <a:cs typeface="Arial MT"/>
              </a:rPr>
              <a:t>for</a:t>
            </a:r>
            <a:r>
              <a:rPr sz="1400" spc="-30" dirty="0">
                <a:solidFill>
                  <a:srgbClr val="3B3D4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B3D41"/>
                </a:solidFill>
                <a:latin typeface="Arial MT"/>
                <a:cs typeface="Arial MT"/>
              </a:rPr>
              <a:t>the</a:t>
            </a:r>
            <a:r>
              <a:rPr sz="1400" spc="-40" dirty="0">
                <a:solidFill>
                  <a:srgbClr val="3B3D4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B3D41"/>
                </a:solidFill>
                <a:latin typeface="Arial MT"/>
                <a:cs typeface="Arial MT"/>
              </a:rPr>
              <a:t>presenter.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300"/>
              </a:spcBef>
            </a:pPr>
            <a:endParaRPr sz="14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Clr>
                <a:srgbClr val="D5001C"/>
              </a:buClr>
              <a:buFont typeface="Wingdings"/>
              <a:buChar char=""/>
              <a:tabLst>
                <a:tab pos="241300" algn="l"/>
              </a:tabLst>
            </a:pPr>
            <a:r>
              <a:rPr sz="1600" b="1" dirty="0">
                <a:solidFill>
                  <a:srgbClr val="3B3D41"/>
                </a:solidFill>
                <a:latin typeface="Arial"/>
                <a:cs typeface="Arial"/>
              </a:rPr>
              <a:t>Silent</a:t>
            </a:r>
            <a:r>
              <a:rPr sz="1600" b="1" spc="-30" dirty="0">
                <a:solidFill>
                  <a:srgbClr val="3B3D41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3B3D41"/>
                </a:solidFill>
                <a:latin typeface="Arial"/>
                <a:cs typeface="Arial"/>
              </a:rPr>
              <a:t>Mode</a:t>
            </a:r>
            <a:endParaRPr sz="1600">
              <a:latin typeface="Arial"/>
              <a:cs typeface="Arial"/>
            </a:endParaRPr>
          </a:p>
          <a:p>
            <a:pPr marL="231775">
              <a:lnSpc>
                <a:spcPct val="100000"/>
              </a:lnSpc>
              <a:spcBef>
                <a:spcPts val="755"/>
              </a:spcBef>
            </a:pPr>
            <a:r>
              <a:rPr sz="1400" dirty="0">
                <a:solidFill>
                  <a:srgbClr val="3B3D41"/>
                </a:solidFill>
                <a:latin typeface="Arial MT"/>
                <a:cs typeface="Arial MT"/>
              </a:rPr>
              <a:t>Keep</a:t>
            </a:r>
            <a:r>
              <a:rPr sz="1400" spc="-40" dirty="0">
                <a:solidFill>
                  <a:srgbClr val="3B3D4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B3D41"/>
                </a:solidFill>
                <a:latin typeface="Arial MT"/>
                <a:cs typeface="Arial MT"/>
              </a:rPr>
              <a:t>your</a:t>
            </a:r>
            <a:r>
              <a:rPr sz="1400" spc="-10" dirty="0">
                <a:solidFill>
                  <a:srgbClr val="3B3D4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B3D41"/>
                </a:solidFill>
                <a:latin typeface="Arial MT"/>
                <a:cs typeface="Arial MT"/>
              </a:rPr>
              <a:t>mobile</a:t>
            </a:r>
            <a:r>
              <a:rPr sz="1400" spc="-25" dirty="0">
                <a:solidFill>
                  <a:srgbClr val="3B3D4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B3D41"/>
                </a:solidFill>
                <a:latin typeface="Arial MT"/>
                <a:cs typeface="Arial MT"/>
              </a:rPr>
              <a:t>devices</a:t>
            </a:r>
            <a:r>
              <a:rPr sz="1400" spc="-5" dirty="0">
                <a:solidFill>
                  <a:srgbClr val="3B3D4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B3D41"/>
                </a:solidFill>
                <a:latin typeface="Arial MT"/>
                <a:cs typeface="Arial MT"/>
              </a:rPr>
              <a:t>in</a:t>
            </a:r>
            <a:r>
              <a:rPr sz="1400" spc="-15" dirty="0">
                <a:solidFill>
                  <a:srgbClr val="3B3D4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B3D41"/>
                </a:solidFill>
                <a:latin typeface="Arial MT"/>
                <a:cs typeface="Arial MT"/>
              </a:rPr>
              <a:t>silent</a:t>
            </a:r>
            <a:r>
              <a:rPr sz="1400" spc="-35" dirty="0">
                <a:solidFill>
                  <a:srgbClr val="3B3D4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B3D41"/>
                </a:solidFill>
                <a:latin typeface="Arial MT"/>
                <a:cs typeface="Arial MT"/>
              </a:rPr>
              <a:t>mode,</a:t>
            </a:r>
            <a:r>
              <a:rPr sz="1400" spc="-30" dirty="0">
                <a:solidFill>
                  <a:srgbClr val="3B3D4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B3D41"/>
                </a:solidFill>
                <a:latin typeface="Arial MT"/>
                <a:cs typeface="Arial MT"/>
              </a:rPr>
              <a:t>feel</a:t>
            </a:r>
            <a:r>
              <a:rPr sz="1400" spc="-25" dirty="0">
                <a:solidFill>
                  <a:srgbClr val="3B3D4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B3D41"/>
                </a:solidFill>
                <a:latin typeface="Arial MT"/>
                <a:cs typeface="Arial MT"/>
              </a:rPr>
              <a:t>free</a:t>
            </a:r>
            <a:r>
              <a:rPr sz="1400" spc="-40" dirty="0">
                <a:solidFill>
                  <a:srgbClr val="3B3D4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B3D41"/>
                </a:solidFill>
                <a:latin typeface="Arial MT"/>
                <a:cs typeface="Arial MT"/>
              </a:rPr>
              <a:t>to</a:t>
            </a:r>
            <a:r>
              <a:rPr sz="1400" spc="-25" dirty="0">
                <a:solidFill>
                  <a:srgbClr val="3B3D4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B3D41"/>
                </a:solidFill>
                <a:latin typeface="Arial MT"/>
                <a:cs typeface="Arial MT"/>
              </a:rPr>
              <a:t>move</a:t>
            </a:r>
            <a:r>
              <a:rPr sz="1400" spc="-5" dirty="0">
                <a:solidFill>
                  <a:srgbClr val="3B3D4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B3D41"/>
                </a:solidFill>
                <a:latin typeface="Arial MT"/>
                <a:cs typeface="Arial MT"/>
              </a:rPr>
              <a:t>out</a:t>
            </a:r>
            <a:r>
              <a:rPr sz="1400" spc="-20" dirty="0">
                <a:solidFill>
                  <a:srgbClr val="3B3D4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B3D41"/>
                </a:solidFill>
                <a:latin typeface="Arial MT"/>
                <a:cs typeface="Arial MT"/>
              </a:rPr>
              <a:t>of</a:t>
            </a:r>
            <a:r>
              <a:rPr sz="1400" spc="-20" dirty="0">
                <a:solidFill>
                  <a:srgbClr val="3B3D4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B3D41"/>
                </a:solidFill>
                <a:latin typeface="Arial MT"/>
                <a:cs typeface="Arial MT"/>
              </a:rPr>
              <a:t>session</a:t>
            </a:r>
            <a:endParaRPr sz="1400">
              <a:latin typeface="Arial MT"/>
              <a:cs typeface="Arial MT"/>
            </a:endParaRPr>
          </a:p>
          <a:p>
            <a:pPr marL="231775">
              <a:lnSpc>
                <a:spcPct val="100000"/>
              </a:lnSpc>
              <a:spcBef>
                <a:spcPts val="215"/>
              </a:spcBef>
            </a:pPr>
            <a:r>
              <a:rPr sz="1400" dirty="0">
                <a:solidFill>
                  <a:srgbClr val="3B3D41"/>
                </a:solidFill>
                <a:latin typeface="Arial MT"/>
                <a:cs typeface="Arial MT"/>
              </a:rPr>
              <a:t>in</a:t>
            </a:r>
            <a:r>
              <a:rPr sz="1400" spc="-20" dirty="0">
                <a:solidFill>
                  <a:srgbClr val="3B3D4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B3D41"/>
                </a:solidFill>
                <a:latin typeface="Arial MT"/>
                <a:cs typeface="Arial MT"/>
              </a:rPr>
              <a:t>case</a:t>
            </a:r>
            <a:r>
              <a:rPr sz="1400" spc="-35" dirty="0">
                <a:solidFill>
                  <a:srgbClr val="3B3D4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B3D41"/>
                </a:solidFill>
                <a:latin typeface="Arial MT"/>
                <a:cs typeface="Arial MT"/>
              </a:rPr>
              <a:t>you need</a:t>
            </a:r>
            <a:r>
              <a:rPr sz="1400" spc="-40" dirty="0">
                <a:solidFill>
                  <a:srgbClr val="3B3D4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B3D41"/>
                </a:solidFill>
                <a:latin typeface="Arial MT"/>
                <a:cs typeface="Arial MT"/>
              </a:rPr>
              <a:t>to</a:t>
            </a:r>
            <a:r>
              <a:rPr sz="1400" spc="-15" dirty="0">
                <a:solidFill>
                  <a:srgbClr val="3B3D4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B3D41"/>
                </a:solidFill>
                <a:latin typeface="Arial MT"/>
                <a:cs typeface="Arial MT"/>
              </a:rPr>
              <a:t>attend</a:t>
            </a:r>
            <a:r>
              <a:rPr sz="1400" spc="-50" dirty="0">
                <a:solidFill>
                  <a:srgbClr val="3B3D4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B3D41"/>
                </a:solidFill>
                <a:latin typeface="Arial MT"/>
                <a:cs typeface="Arial MT"/>
              </a:rPr>
              <a:t>an</a:t>
            </a:r>
            <a:r>
              <a:rPr sz="1400" spc="-25" dirty="0">
                <a:solidFill>
                  <a:srgbClr val="3B3D4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B3D41"/>
                </a:solidFill>
                <a:latin typeface="Arial MT"/>
                <a:cs typeface="Arial MT"/>
              </a:rPr>
              <a:t>urgent</a:t>
            </a:r>
            <a:r>
              <a:rPr sz="1400" spc="-30" dirty="0">
                <a:solidFill>
                  <a:srgbClr val="3B3D41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3B3D41"/>
                </a:solidFill>
                <a:latin typeface="Arial MT"/>
                <a:cs typeface="Arial MT"/>
              </a:rPr>
              <a:t>call.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305"/>
              </a:spcBef>
            </a:pPr>
            <a:endParaRPr sz="14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Clr>
                <a:srgbClr val="D5001C"/>
              </a:buClr>
              <a:buFont typeface="Wingdings"/>
              <a:buChar char=""/>
              <a:tabLst>
                <a:tab pos="241300" algn="l"/>
              </a:tabLst>
            </a:pPr>
            <a:r>
              <a:rPr sz="1600" b="1" dirty="0">
                <a:solidFill>
                  <a:srgbClr val="3B3D41"/>
                </a:solidFill>
                <a:latin typeface="Arial"/>
                <a:cs typeface="Arial"/>
              </a:rPr>
              <a:t>Avoid</a:t>
            </a:r>
            <a:r>
              <a:rPr sz="1600" b="1" spc="-90" dirty="0">
                <a:solidFill>
                  <a:srgbClr val="3B3D41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3B3D41"/>
                </a:solidFill>
                <a:latin typeface="Arial"/>
                <a:cs typeface="Arial"/>
              </a:rPr>
              <a:t>Disturbance</a:t>
            </a:r>
            <a:endParaRPr sz="1600">
              <a:latin typeface="Arial"/>
              <a:cs typeface="Arial"/>
            </a:endParaRPr>
          </a:p>
          <a:p>
            <a:pPr marL="231775">
              <a:lnSpc>
                <a:spcPct val="100000"/>
              </a:lnSpc>
              <a:spcBef>
                <a:spcPts val="755"/>
              </a:spcBef>
            </a:pPr>
            <a:r>
              <a:rPr sz="1400" dirty="0">
                <a:solidFill>
                  <a:srgbClr val="3B3D41"/>
                </a:solidFill>
                <a:latin typeface="Arial MT"/>
                <a:cs typeface="Arial MT"/>
              </a:rPr>
              <a:t>Avoid</a:t>
            </a:r>
            <a:r>
              <a:rPr sz="1400" spc="-15" dirty="0">
                <a:solidFill>
                  <a:srgbClr val="3B3D4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B3D41"/>
                </a:solidFill>
                <a:latin typeface="Arial MT"/>
                <a:cs typeface="Arial MT"/>
              </a:rPr>
              <a:t>unwanted</a:t>
            </a:r>
            <a:r>
              <a:rPr sz="1400" spc="-50" dirty="0">
                <a:solidFill>
                  <a:srgbClr val="3B3D4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B3D41"/>
                </a:solidFill>
                <a:latin typeface="Arial MT"/>
                <a:cs typeface="Arial MT"/>
              </a:rPr>
              <a:t>chit</a:t>
            </a:r>
            <a:r>
              <a:rPr sz="1400" spc="-25" dirty="0">
                <a:solidFill>
                  <a:srgbClr val="3B3D4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B3D41"/>
                </a:solidFill>
                <a:latin typeface="Arial MT"/>
                <a:cs typeface="Arial MT"/>
              </a:rPr>
              <a:t>chat</a:t>
            </a:r>
            <a:r>
              <a:rPr sz="1400" spc="-45" dirty="0">
                <a:solidFill>
                  <a:srgbClr val="3B3D4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B3D41"/>
                </a:solidFill>
                <a:latin typeface="Arial MT"/>
                <a:cs typeface="Arial MT"/>
              </a:rPr>
              <a:t>during</a:t>
            </a:r>
            <a:r>
              <a:rPr sz="1400" spc="-45" dirty="0">
                <a:solidFill>
                  <a:srgbClr val="3B3D41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3B3D41"/>
                </a:solidFill>
                <a:latin typeface="Arial MT"/>
                <a:cs typeface="Arial MT"/>
              </a:rPr>
              <a:t>the</a:t>
            </a:r>
            <a:r>
              <a:rPr sz="1400" spc="-30" dirty="0">
                <a:solidFill>
                  <a:srgbClr val="3B3D41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3B3D41"/>
                </a:solidFill>
                <a:latin typeface="Arial MT"/>
                <a:cs typeface="Arial MT"/>
              </a:rPr>
              <a:t>session.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777740" cy="6719570"/>
            </a:xfrm>
            <a:custGeom>
              <a:avLst/>
              <a:gdLst/>
              <a:ahLst/>
              <a:cxnLst/>
              <a:rect l="l" t="t" r="r" b="b"/>
              <a:pathLst>
                <a:path w="4777740" h="6719570">
                  <a:moveTo>
                    <a:pt x="0" y="6719316"/>
                  </a:moveTo>
                  <a:lnTo>
                    <a:pt x="4777740" y="6719316"/>
                  </a:lnTo>
                  <a:lnTo>
                    <a:pt x="4777740" y="0"/>
                  </a:lnTo>
                  <a:lnTo>
                    <a:pt x="0" y="0"/>
                  </a:lnTo>
                  <a:lnTo>
                    <a:pt x="0" y="6719316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7051" y="1898904"/>
              <a:ext cx="3134868" cy="306019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719316"/>
              <a:ext cx="12192000" cy="13868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679185" y="889457"/>
            <a:ext cx="4176395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</a:tabLst>
            </a:pPr>
            <a:r>
              <a:rPr sz="2400" b="1" dirty="0">
                <a:solidFill>
                  <a:srgbClr val="28292B"/>
                </a:solidFill>
                <a:latin typeface="Arial"/>
                <a:cs typeface="Arial"/>
              </a:rPr>
              <a:t>What</a:t>
            </a:r>
            <a:r>
              <a:rPr sz="2400" b="1" spc="-15" dirty="0">
                <a:solidFill>
                  <a:srgbClr val="28292B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8292B"/>
                </a:solidFill>
                <a:latin typeface="Arial"/>
                <a:cs typeface="Arial"/>
              </a:rPr>
              <a:t>is</a:t>
            </a:r>
            <a:r>
              <a:rPr sz="2400" b="1" spc="-25" dirty="0">
                <a:solidFill>
                  <a:srgbClr val="28292B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8292B"/>
                </a:solidFill>
                <a:latin typeface="Arial"/>
                <a:cs typeface="Arial"/>
              </a:rPr>
              <a:t>CI-</a:t>
            </a:r>
            <a:r>
              <a:rPr sz="2400" b="1" spc="-25" dirty="0">
                <a:solidFill>
                  <a:srgbClr val="28292B"/>
                </a:solidFill>
                <a:latin typeface="Arial"/>
                <a:cs typeface="Arial"/>
              </a:rPr>
              <a:t>CD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5"/>
              </a:spcBef>
              <a:buClr>
                <a:srgbClr val="28292B"/>
              </a:buClr>
              <a:buFont typeface="Wingdings"/>
              <a:buChar char=""/>
            </a:pPr>
            <a:endParaRPr sz="24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"/>
              <a:tabLst>
                <a:tab pos="298450" algn="l"/>
              </a:tabLst>
            </a:pPr>
            <a:r>
              <a:rPr sz="2400" b="1" spc="-20" dirty="0">
                <a:solidFill>
                  <a:srgbClr val="28292B"/>
                </a:solidFill>
                <a:latin typeface="Arial"/>
                <a:cs typeface="Arial"/>
              </a:rPr>
              <a:t>Tools</a:t>
            </a:r>
            <a:r>
              <a:rPr sz="2400" b="1" spc="-80" dirty="0">
                <a:solidFill>
                  <a:srgbClr val="28292B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8292B"/>
                </a:solidFill>
                <a:latin typeface="Arial"/>
                <a:cs typeface="Arial"/>
              </a:rPr>
              <a:t>for</a:t>
            </a:r>
            <a:r>
              <a:rPr sz="2400" b="1" spc="-70" dirty="0">
                <a:solidFill>
                  <a:srgbClr val="28292B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28292B"/>
                </a:solidFill>
                <a:latin typeface="Arial"/>
                <a:cs typeface="Arial"/>
              </a:rPr>
              <a:t>CI-</a:t>
            </a:r>
            <a:r>
              <a:rPr sz="2400" b="1" spc="-25" dirty="0">
                <a:solidFill>
                  <a:srgbClr val="28292B"/>
                </a:solidFill>
                <a:latin typeface="Arial"/>
                <a:cs typeface="Arial"/>
              </a:rPr>
              <a:t>CD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Clr>
                <a:srgbClr val="28292B"/>
              </a:buClr>
              <a:buFont typeface="Wingdings"/>
              <a:buChar char=""/>
            </a:pPr>
            <a:endParaRPr sz="24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"/>
              <a:tabLst>
                <a:tab pos="298450" algn="l"/>
              </a:tabLst>
            </a:pPr>
            <a:r>
              <a:rPr sz="2400" b="1" dirty="0">
                <a:solidFill>
                  <a:srgbClr val="28292B"/>
                </a:solidFill>
                <a:latin typeface="Arial"/>
                <a:cs typeface="Arial"/>
              </a:rPr>
              <a:t>Why</a:t>
            </a:r>
            <a:r>
              <a:rPr sz="2400" b="1" spc="-30" dirty="0">
                <a:solidFill>
                  <a:srgbClr val="28292B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8292B"/>
                </a:solidFill>
                <a:latin typeface="Arial"/>
                <a:cs typeface="Arial"/>
              </a:rPr>
              <a:t>GitLab</a:t>
            </a:r>
            <a:r>
              <a:rPr sz="2400" b="1" spc="-35" dirty="0">
                <a:solidFill>
                  <a:srgbClr val="28292B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8292B"/>
                </a:solidFill>
                <a:latin typeface="Arial"/>
                <a:cs typeface="Arial"/>
              </a:rPr>
              <a:t>CI-</a:t>
            </a:r>
            <a:r>
              <a:rPr sz="2400" b="1" spc="-25" dirty="0">
                <a:solidFill>
                  <a:srgbClr val="28292B"/>
                </a:solidFill>
                <a:latin typeface="Arial"/>
                <a:cs typeface="Arial"/>
              </a:rPr>
              <a:t>CD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Clr>
                <a:srgbClr val="28292B"/>
              </a:buClr>
              <a:buFont typeface="Wingdings"/>
              <a:buChar char=""/>
            </a:pPr>
            <a:endParaRPr sz="24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"/>
              <a:tabLst>
                <a:tab pos="298450" algn="l"/>
              </a:tabLst>
            </a:pPr>
            <a:r>
              <a:rPr sz="2400" b="1" dirty="0">
                <a:solidFill>
                  <a:srgbClr val="28292B"/>
                </a:solidFill>
                <a:latin typeface="Arial"/>
                <a:cs typeface="Arial"/>
              </a:rPr>
              <a:t>What</a:t>
            </a:r>
            <a:r>
              <a:rPr sz="2400" b="1" spc="5" dirty="0">
                <a:solidFill>
                  <a:srgbClr val="28292B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8292B"/>
                </a:solidFill>
                <a:latin typeface="Arial"/>
                <a:cs typeface="Arial"/>
              </a:rPr>
              <a:t>is</a:t>
            </a:r>
            <a:r>
              <a:rPr sz="2400" b="1" spc="-5" dirty="0">
                <a:solidFill>
                  <a:srgbClr val="28292B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8292B"/>
                </a:solidFill>
                <a:latin typeface="Arial"/>
                <a:cs typeface="Arial"/>
              </a:rPr>
              <a:t>GitLab</a:t>
            </a:r>
            <a:r>
              <a:rPr sz="2400" b="1" spc="-25" dirty="0">
                <a:solidFill>
                  <a:srgbClr val="28292B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28292B"/>
                </a:solidFill>
                <a:latin typeface="Arial"/>
                <a:cs typeface="Arial"/>
              </a:rPr>
              <a:t>CI-</a:t>
            </a:r>
            <a:r>
              <a:rPr sz="2400" b="1" spc="-25" dirty="0">
                <a:solidFill>
                  <a:srgbClr val="28292B"/>
                </a:solidFill>
                <a:latin typeface="Arial"/>
                <a:cs typeface="Arial"/>
              </a:rPr>
              <a:t>CD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Clr>
                <a:srgbClr val="28292B"/>
              </a:buClr>
              <a:buFont typeface="Wingdings"/>
              <a:buChar char=""/>
            </a:pPr>
            <a:endParaRPr sz="24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"/>
              <a:tabLst>
                <a:tab pos="298450" algn="l"/>
              </a:tabLst>
            </a:pPr>
            <a:r>
              <a:rPr sz="2400" b="1" dirty="0">
                <a:solidFill>
                  <a:srgbClr val="28292B"/>
                </a:solidFill>
                <a:latin typeface="Arial"/>
                <a:cs typeface="Arial"/>
              </a:rPr>
              <a:t>Gitlab</a:t>
            </a:r>
            <a:r>
              <a:rPr sz="2400" b="1" spc="-50" dirty="0">
                <a:solidFill>
                  <a:srgbClr val="28292B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8292B"/>
                </a:solidFill>
                <a:latin typeface="Arial"/>
                <a:cs typeface="Arial"/>
              </a:rPr>
              <a:t>CI-CD</a:t>
            </a:r>
            <a:r>
              <a:rPr sz="2400" b="1" spc="-30" dirty="0">
                <a:solidFill>
                  <a:srgbClr val="28292B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28292B"/>
                </a:solidFill>
                <a:latin typeface="Arial"/>
                <a:cs typeface="Arial"/>
              </a:rPr>
              <a:t>features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5"/>
              </a:spcBef>
              <a:buClr>
                <a:srgbClr val="28292B"/>
              </a:buClr>
              <a:buFont typeface="Wingdings"/>
              <a:buChar char=""/>
            </a:pPr>
            <a:endParaRPr sz="24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"/>
              <a:tabLst>
                <a:tab pos="298450" algn="l"/>
              </a:tabLst>
            </a:pPr>
            <a:r>
              <a:rPr sz="2400" b="1" dirty="0">
                <a:solidFill>
                  <a:srgbClr val="28292B"/>
                </a:solidFill>
                <a:latin typeface="Arial"/>
                <a:cs typeface="Arial"/>
              </a:rPr>
              <a:t>Use</a:t>
            </a:r>
            <a:r>
              <a:rPr sz="2400" b="1" spc="-50" dirty="0">
                <a:solidFill>
                  <a:srgbClr val="28292B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8292B"/>
                </a:solidFill>
                <a:latin typeface="Arial"/>
                <a:cs typeface="Arial"/>
              </a:rPr>
              <a:t>Case</a:t>
            </a:r>
            <a:r>
              <a:rPr sz="2400" b="1" spc="-50" dirty="0">
                <a:solidFill>
                  <a:srgbClr val="28292B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8292B"/>
                </a:solidFill>
                <a:latin typeface="Arial"/>
                <a:cs typeface="Arial"/>
              </a:rPr>
              <a:t>&amp;</a:t>
            </a:r>
            <a:r>
              <a:rPr sz="2400" b="1" spc="-55" dirty="0">
                <a:solidFill>
                  <a:srgbClr val="28292B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28292B"/>
                </a:solidFill>
                <a:latin typeface="Arial"/>
                <a:cs typeface="Arial"/>
              </a:rPr>
              <a:t>Best</a:t>
            </a:r>
            <a:r>
              <a:rPr sz="2400" b="1" spc="-45" dirty="0">
                <a:solidFill>
                  <a:srgbClr val="28292B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28292B"/>
                </a:solidFill>
                <a:latin typeface="Arial"/>
                <a:cs typeface="Arial"/>
              </a:rPr>
              <a:t>Practices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Clr>
                <a:srgbClr val="28292B"/>
              </a:buClr>
              <a:buFont typeface="Wingdings"/>
              <a:buChar char=""/>
            </a:pPr>
            <a:endParaRPr sz="24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"/>
              <a:tabLst>
                <a:tab pos="298450" algn="l"/>
              </a:tabLst>
            </a:pPr>
            <a:r>
              <a:rPr sz="2400" b="1" spc="-20" dirty="0">
                <a:solidFill>
                  <a:srgbClr val="28292B"/>
                </a:solidFill>
                <a:latin typeface="Arial"/>
                <a:cs typeface="Arial"/>
              </a:rPr>
              <a:t>Demo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086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What</a:t>
            </a:r>
            <a:r>
              <a:rPr spc="-30" dirty="0"/>
              <a:t> </a:t>
            </a:r>
            <a:r>
              <a:rPr dirty="0"/>
              <a:t>is</a:t>
            </a:r>
            <a:r>
              <a:rPr spc="-10" dirty="0"/>
              <a:t> </a:t>
            </a:r>
            <a:r>
              <a:rPr dirty="0"/>
              <a:t>CI</a:t>
            </a:r>
            <a:r>
              <a:rPr spc="-10" dirty="0"/>
              <a:t> </a:t>
            </a:r>
            <a:r>
              <a:rPr dirty="0"/>
              <a:t>-</a:t>
            </a:r>
            <a:r>
              <a:rPr spc="-25" dirty="0"/>
              <a:t>CD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7166" y="1370457"/>
            <a:ext cx="9779000" cy="3684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785" marR="376555" indent="-172720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184785" algn="l"/>
                <a:tab pos="254000" algn="l"/>
                <a:tab pos="6712584" algn="l"/>
              </a:tabLst>
            </a:pPr>
            <a:r>
              <a:rPr sz="2000" dirty="0">
                <a:solidFill>
                  <a:srgbClr val="28292B"/>
                </a:solidFill>
                <a:latin typeface="Arial"/>
                <a:cs typeface="Arial"/>
              </a:rPr>
              <a:t>	</a:t>
            </a:r>
            <a:r>
              <a:rPr sz="2000" b="1" dirty="0">
                <a:solidFill>
                  <a:srgbClr val="28292B"/>
                </a:solidFill>
                <a:latin typeface="Arial"/>
                <a:cs typeface="Arial"/>
              </a:rPr>
              <a:t>Continuous</a:t>
            </a:r>
            <a:r>
              <a:rPr sz="2000" b="1" spc="-25" dirty="0">
                <a:solidFill>
                  <a:srgbClr val="28292B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8292B"/>
                </a:solidFill>
                <a:latin typeface="Arial"/>
                <a:cs typeface="Arial"/>
              </a:rPr>
              <a:t>Integration</a:t>
            </a:r>
            <a:r>
              <a:rPr sz="2000" b="1" spc="-60" dirty="0">
                <a:solidFill>
                  <a:srgbClr val="28292B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8292B"/>
                </a:solidFill>
                <a:latin typeface="Arial"/>
                <a:cs typeface="Arial"/>
              </a:rPr>
              <a:t>(CI)</a:t>
            </a:r>
            <a:r>
              <a:rPr sz="2000" b="1" spc="-40" dirty="0">
                <a:solidFill>
                  <a:srgbClr val="28292B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8292B"/>
                </a:solidFill>
                <a:latin typeface="Arial"/>
                <a:cs typeface="Arial"/>
              </a:rPr>
              <a:t>:</a:t>
            </a:r>
            <a:r>
              <a:rPr sz="2000" b="1" spc="-10" dirty="0">
                <a:solidFill>
                  <a:srgbClr val="28292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Continuous</a:t>
            </a:r>
            <a:r>
              <a:rPr sz="2000" spc="-35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Integration</a:t>
            </a:r>
            <a:r>
              <a:rPr sz="2000" spc="-55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28292B"/>
                </a:solidFill>
                <a:latin typeface="Arial MT"/>
                <a:cs typeface="Arial MT"/>
              </a:rPr>
              <a:t>is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	the</a:t>
            </a:r>
            <a:r>
              <a:rPr sz="2000" spc="-35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consistent</a:t>
            </a:r>
            <a:r>
              <a:rPr sz="2000" spc="-45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28292B"/>
                </a:solidFill>
                <a:latin typeface="Arial MT"/>
                <a:cs typeface="Arial MT"/>
              </a:rPr>
              <a:t>and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automated</a:t>
            </a:r>
            <a:r>
              <a:rPr sz="2000" spc="-60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practice</a:t>
            </a:r>
            <a:r>
              <a:rPr sz="2000" spc="-50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of</a:t>
            </a:r>
            <a:r>
              <a:rPr sz="2000" spc="-25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compiling,</a:t>
            </a:r>
            <a:r>
              <a:rPr sz="2000" spc="-35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testing,</a:t>
            </a:r>
            <a:r>
              <a:rPr sz="2000" spc="-45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and</a:t>
            </a:r>
            <a:r>
              <a:rPr sz="2000" spc="-30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merging</a:t>
            </a:r>
            <a:r>
              <a:rPr sz="2000" spc="-35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code</a:t>
            </a:r>
            <a:r>
              <a:rPr sz="2000" spc="-40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changes</a:t>
            </a:r>
            <a:r>
              <a:rPr sz="2000" spc="-50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into</a:t>
            </a:r>
            <a:r>
              <a:rPr sz="2000" spc="-20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a</a:t>
            </a:r>
            <a:r>
              <a:rPr sz="2000" spc="-30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28292B"/>
                </a:solidFill>
                <a:latin typeface="Arial MT"/>
                <a:cs typeface="Arial MT"/>
              </a:rPr>
              <a:t>shared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code</a:t>
            </a:r>
            <a:r>
              <a:rPr sz="2000" spc="-40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28292B"/>
                </a:solidFill>
                <a:latin typeface="Arial MT"/>
                <a:cs typeface="Arial MT"/>
              </a:rPr>
              <a:t>repository.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Clr>
                <a:srgbClr val="28292B"/>
              </a:buClr>
              <a:buFont typeface="Wingdings"/>
              <a:buChar char=""/>
            </a:pPr>
            <a:endParaRPr sz="2000">
              <a:latin typeface="Arial MT"/>
              <a:cs typeface="Arial MT"/>
            </a:endParaRPr>
          </a:p>
          <a:p>
            <a:pPr marL="184785" marR="5080" indent="-172720">
              <a:lnSpc>
                <a:spcPct val="100000"/>
              </a:lnSpc>
              <a:buFont typeface="Wingdings"/>
              <a:buChar char=""/>
              <a:tabLst>
                <a:tab pos="184785" algn="l"/>
                <a:tab pos="254000" algn="l"/>
                <a:tab pos="3835400" algn="l"/>
              </a:tabLst>
            </a:pPr>
            <a:r>
              <a:rPr sz="2000" dirty="0">
                <a:solidFill>
                  <a:srgbClr val="28292B"/>
                </a:solidFill>
                <a:latin typeface="Arial"/>
                <a:cs typeface="Arial"/>
              </a:rPr>
              <a:t>	</a:t>
            </a:r>
            <a:r>
              <a:rPr sz="2000" b="1" dirty="0">
                <a:solidFill>
                  <a:srgbClr val="28292B"/>
                </a:solidFill>
                <a:latin typeface="Arial"/>
                <a:cs typeface="Arial"/>
              </a:rPr>
              <a:t>Continuous</a:t>
            </a:r>
            <a:r>
              <a:rPr sz="2000" b="1" spc="-35" dirty="0">
                <a:solidFill>
                  <a:srgbClr val="28292B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8292B"/>
                </a:solidFill>
                <a:latin typeface="Arial"/>
                <a:cs typeface="Arial"/>
              </a:rPr>
              <a:t>Delivery</a:t>
            </a:r>
            <a:r>
              <a:rPr sz="2000" b="1" spc="-20" dirty="0">
                <a:solidFill>
                  <a:srgbClr val="28292B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8292B"/>
                </a:solidFill>
                <a:latin typeface="Arial"/>
                <a:cs typeface="Arial"/>
              </a:rPr>
              <a:t>(CD)</a:t>
            </a:r>
            <a:r>
              <a:rPr sz="2000" b="1" spc="-55" dirty="0">
                <a:solidFill>
                  <a:srgbClr val="28292B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8292B"/>
                </a:solidFill>
                <a:latin typeface="Arial"/>
                <a:cs typeface="Arial"/>
              </a:rPr>
              <a:t>:</a:t>
            </a:r>
            <a:r>
              <a:rPr sz="2000" b="1" spc="-10" dirty="0">
                <a:solidFill>
                  <a:srgbClr val="28292B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28292B"/>
                </a:solidFill>
                <a:latin typeface="Arial MT"/>
                <a:cs typeface="Arial MT"/>
              </a:rPr>
              <a:t>It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	is</a:t>
            </a:r>
            <a:r>
              <a:rPr sz="2000" spc="-40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the</a:t>
            </a:r>
            <a:r>
              <a:rPr sz="2000" spc="-30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automated</a:t>
            </a:r>
            <a:r>
              <a:rPr sz="2000" spc="-65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procedure</a:t>
            </a:r>
            <a:r>
              <a:rPr sz="2000" spc="-65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of</a:t>
            </a:r>
            <a:r>
              <a:rPr sz="2000" spc="-45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deploying</a:t>
            </a:r>
            <a:r>
              <a:rPr sz="2000" spc="-35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28292B"/>
                </a:solidFill>
                <a:latin typeface="Arial MT"/>
                <a:cs typeface="Arial MT"/>
              </a:rPr>
              <a:t>software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updates</a:t>
            </a:r>
            <a:r>
              <a:rPr sz="2000" spc="-40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to</a:t>
            </a:r>
            <a:r>
              <a:rPr sz="2000" spc="-30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either</a:t>
            </a:r>
            <a:r>
              <a:rPr sz="2000" spc="-35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a</a:t>
            </a:r>
            <a:r>
              <a:rPr sz="2000" spc="-10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staging</a:t>
            </a:r>
            <a:r>
              <a:rPr sz="2000" spc="-35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or</a:t>
            </a:r>
            <a:r>
              <a:rPr sz="2000" spc="-25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production</a:t>
            </a:r>
            <a:r>
              <a:rPr sz="2000" spc="-55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environment</a:t>
            </a:r>
            <a:r>
              <a:rPr sz="2000" spc="-45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after</a:t>
            </a:r>
            <a:r>
              <a:rPr sz="2000" spc="-35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they</a:t>
            </a:r>
            <a:r>
              <a:rPr sz="2000" spc="-35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have</a:t>
            </a:r>
            <a:r>
              <a:rPr sz="2000" spc="-30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been</a:t>
            </a:r>
            <a:r>
              <a:rPr sz="2000" spc="-25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28292B"/>
                </a:solidFill>
                <a:latin typeface="Arial MT"/>
                <a:cs typeface="Arial MT"/>
              </a:rPr>
              <a:t>effectively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built</a:t>
            </a:r>
            <a:r>
              <a:rPr sz="2000" spc="-15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and</a:t>
            </a:r>
            <a:r>
              <a:rPr sz="2000" spc="-20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28292B"/>
                </a:solidFill>
                <a:latin typeface="Arial MT"/>
                <a:cs typeface="Arial MT"/>
              </a:rPr>
              <a:t>tested.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Clr>
                <a:srgbClr val="28292B"/>
              </a:buClr>
              <a:buFont typeface="Wingdings"/>
              <a:buChar char=""/>
            </a:pPr>
            <a:endParaRPr sz="2000">
              <a:latin typeface="Arial MT"/>
              <a:cs typeface="Arial MT"/>
            </a:endParaRPr>
          </a:p>
          <a:p>
            <a:pPr marL="184785" marR="439420" indent="-17272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184785" algn="l"/>
                <a:tab pos="254000" algn="l"/>
              </a:tabLst>
            </a:pPr>
            <a:r>
              <a:rPr sz="2000" dirty="0">
                <a:solidFill>
                  <a:srgbClr val="28292B"/>
                </a:solidFill>
                <a:latin typeface="Arial"/>
                <a:cs typeface="Arial"/>
              </a:rPr>
              <a:t>	</a:t>
            </a:r>
            <a:r>
              <a:rPr sz="2000" b="1" dirty="0">
                <a:solidFill>
                  <a:srgbClr val="28292B"/>
                </a:solidFill>
                <a:latin typeface="Arial"/>
                <a:cs typeface="Arial"/>
              </a:rPr>
              <a:t>Continuous</a:t>
            </a:r>
            <a:r>
              <a:rPr sz="2000" b="1" spc="-40" dirty="0">
                <a:solidFill>
                  <a:srgbClr val="28292B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8292B"/>
                </a:solidFill>
                <a:latin typeface="Arial"/>
                <a:cs typeface="Arial"/>
              </a:rPr>
              <a:t>Deployment</a:t>
            </a:r>
            <a:r>
              <a:rPr sz="2000" b="1" spc="-20" dirty="0">
                <a:solidFill>
                  <a:srgbClr val="28292B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8292B"/>
                </a:solidFill>
                <a:latin typeface="Arial"/>
                <a:cs typeface="Arial"/>
              </a:rPr>
              <a:t>(CD)</a:t>
            </a:r>
            <a:r>
              <a:rPr sz="2000" b="1" spc="-50" dirty="0">
                <a:solidFill>
                  <a:srgbClr val="28292B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8292B"/>
                </a:solidFill>
                <a:latin typeface="Arial"/>
                <a:cs typeface="Arial"/>
              </a:rPr>
              <a:t>:</a:t>
            </a:r>
            <a:r>
              <a:rPr sz="2000" b="1" spc="-15" dirty="0">
                <a:solidFill>
                  <a:srgbClr val="28292B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Continuous</a:t>
            </a:r>
            <a:r>
              <a:rPr sz="2000" spc="-60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Deployment</a:t>
            </a:r>
            <a:r>
              <a:rPr sz="2000" spc="-45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resembles</a:t>
            </a:r>
            <a:r>
              <a:rPr sz="2000" spc="-70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28292B"/>
                </a:solidFill>
                <a:latin typeface="Arial MT"/>
                <a:cs typeface="Arial MT"/>
              </a:rPr>
              <a:t>Continuous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Delivery</a:t>
            </a:r>
            <a:r>
              <a:rPr sz="2000" spc="-35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but</a:t>
            </a:r>
            <a:r>
              <a:rPr sz="2000" spc="-40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uniquely</a:t>
            </a:r>
            <a:r>
              <a:rPr sz="2000" spc="-30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involves</a:t>
            </a:r>
            <a:r>
              <a:rPr sz="2000" spc="-10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the</a:t>
            </a:r>
            <a:r>
              <a:rPr sz="2000" spc="-35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automatic</a:t>
            </a:r>
            <a:r>
              <a:rPr sz="2000" spc="-50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release</a:t>
            </a:r>
            <a:r>
              <a:rPr sz="2000" spc="-55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of</a:t>
            </a:r>
            <a:r>
              <a:rPr sz="2000" spc="-30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changes</a:t>
            </a:r>
            <a:r>
              <a:rPr sz="2000" spc="-50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to</a:t>
            </a:r>
            <a:r>
              <a:rPr sz="2000" spc="-40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the</a:t>
            </a:r>
            <a:r>
              <a:rPr sz="2000" spc="-40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28292B"/>
                </a:solidFill>
                <a:latin typeface="Arial MT"/>
                <a:cs typeface="Arial MT"/>
              </a:rPr>
              <a:t>production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environment</a:t>
            </a:r>
            <a:r>
              <a:rPr sz="2000" spc="-60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as</a:t>
            </a:r>
            <a:r>
              <a:rPr sz="2000" spc="-30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soon</a:t>
            </a:r>
            <a:r>
              <a:rPr sz="2000" spc="-30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as</a:t>
            </a:r>
            <a:r>
              <a:rPr sz="2000" spc="-30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they</a:t>
            </a:r>
            <a:r>
              <a:rPr sz="2000" spc="-40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are</a:t>
            </a:r>
            <a:r>
              <a:rPr sz="2000" spc="-40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deemed</a:t>
            </a:r>
            <a:r>
              <a:rPr sz="2000" spc="-40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28292B"/>
                </a:solidFill>
                <a:latin typeface="Arial MT"/>
                <a:cs typeface="Arial MT"/>
              </a:rPr>
              <a:t>ready,</a:t>
            </a:r>
            <a:r>
              <a:rPr sz="2000" spc="-50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without</a:t>
            </a:r>
            <a:r>
              <a:rPr sz="2000" spc="-35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an</a:t>
            </a:r>
            <a:r>
              <a:rPr sz="2000" spc="-15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intermediary</a:t>
            </a:r>
            <a:r>
              <a:rPr sz="2000" spc="-60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28292B"/>
                </a:solidFill>
                <a:latin typeface="Arial MT"/>
                <a:cs typeface="Arial MT"/>
              </a:rPr>
              <a:t>staging phase.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12108" y="4845977"/>
            <a:ext cx="3379706" cy="16359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3360" rIns="0" bIns="0" rtlCol="0">
            <a:spAutoFit/>
          </a:bodyPr>
          <a:lstStyle/>
          <a:p>
            <a:pPr marL="187325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Tools</a:t>
            </a:r>
            <a:r>
              <a:rPr spc="-105" dirty="0"/>
              <a:t> </a:t>
            </a:r>
            <a:r>
              <a:rPr dirty="0"/>
              <a:t>for</a:t>
            </a:r>
            <a:r>
              <a:rPr spc="-85" dirty="0"/>
              <a:t> </a:t>
            </a:r>
            <a:r>
              <a:rPr spc="-10" dirty="0"/>
              <a:t>CI-</a:t>
            </a:r>
            <a:r>
              <a:rPr spc="-25" dirty="0"/>
              <a:t>CD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1776" y="1318643"/>
            <a:ext cx="9737975" cy="46493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8F88B8F-4CBF-F5E0-5DAC-FF990492B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535649"/>
              </p:ext>
            </p:extLst>
          </p:nvPr>
        </p:nvGraphicFramePr>
        <p:xfrm>
          <a:off x="685800" y="762000"/>
          <a:ext cx="11049000" cy="5715000"/>
        </p:xfrm>
        <a:graphic>
          <a:graphicData uri="http://schemas.openxmlformats.org/drawingml/2006/table">
            <a:tbl>
              <a:tblPr/>
              <a:tblGrid>
                <a:gridCol w="1841500">
                  <a:extLst>
                    <a:ext uri="{9D8B030D-6E8A-4147-A177-3AD203B41FA5}">
                      <a16:colId xmlns:a16="http://schemas.microsoft.com/office/drawing/2014/main" val="3053600184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657109943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962607445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657226932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2612797330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1721230155"/>
                    </a:ext>
                  </a:extLst>
                </a:gridCol>
              </a:tblGrid>
              <a:tr h="555625">
                <a:tc>
                  <a:txBody>
                    <a:bodyPr/>
                    <a:lstStyle/>
                    <a:p>
                      <a:r>
                        <a:rPr lang="en-US" sz="1600" b="1" dirty="0"/>
                        <a:t>Feature / Tool</a:t>
                      </a:r>
                    </a:p>
                  </a:txBody>
                  <a:tcPr marL="63875" marR="63875" marT="31937" marB="319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Jenkins</a:t>
                      </a:r>
                      <a:endParaRPr lang="en-US" sz="1600" dirty="0"/>
                    </a:p>
                  </a:txBody>
                  <a:tcPr marL="63875" marR="63875" marT="31937" marB="319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GitLab CI</a:t>
                      </a:r>
                      <a:endParaRPr lang="en-US" sz="1600"/>
                    </a:p>
                  </a:txBody>
                  <a:tcPr marL="63875" marR="63875" marT="31937" marB="319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CircleCI</a:t>
                      </a:r>
                      <a:endParaRPr lang="en-US" sz="1600"/>
                    </a:p>
                  </a:txBody>
                  <a:tcPr marL="63875" marR="63875" marT="31937" marB="319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Bamboo</a:t>
                      </a:r>
                      <a:r>
                        <a:rPr lang="en-US" sz="1600"/>
                        <a:t> (Atlassian)</a:t>
                      </a:r>
                    </a:p>
                  </a:txBody>
                  <a:tcPr marL="63875" marR="63875" marT="31937" marB="319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TeamCity</a:t>
                      </a:r>
                      <a:r>
                        <a:rPr lang="en-US" sz="1600"/>
                        <a:t> (JetBrains)</a:t>
                      </a:r>
                    </a:p>
                  </a:txBody>
                  <a:tcPr marL="63875" marR="63875" marT="31937" marB="319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577068"/>
                  </a:ext>
                </a:extLst>
              </a:tr>
              <a:tr h="793750">
                <a:tc>
                  <a:txBody>
                    <a:bodyPr/>
                    <a:lstStyle/>
                    <a:p>
                      <a:r>
                        <a:rPr lang="en-US" sz="1600" b="1"/>
                        <a:t>Type</a:t>
                      </a:r>
                      <a:endParaRPr lang="en-US" sz="1600"/>
                    </a:p>
                  </a:txBody>
                  <a:tcPr marL="63875" marR="63875" marT="31937" marB="319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Open Source</a:t>
                      </a:r>
                    </a:p>
                  </a:txBody>
                  <a:tcPr marL="63875" marR="63875" marT="31937" marB="319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Open Source + SaaS</a:t>
                      </a:r>
                    </a:p>
                  </a:txBody>
                  <a:tcPr marL="63875" marR="63875" marT="31937" marB="319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SaaS + Self-hosted</a:t>
                      </a:r>
                    </a:p>
                  </a:txBody>
                  <a:tcPr marL="63875" marR="63875" marT="31937" marB="319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Commercial</a:t>
                      </a:r>
                    </a:p>
                  </a:txBody>
                  <a:tcPr marL="63875" marR="63875" marT="31937" marB="319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Commercial</a:t>
                      </a:r>
                    </a:p>
                  </a:txBody>
                  <a:tcPr marL="63875" marR="63875" marT="31937" marB="319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3511204"/>
                  </a:ext>
                </a:extLst>
              </a:tr>
              <a:tr h="1031875">
                <a:tc>
                  <a:txBody>
                    <a:bodyPr/>
                    <a:lstStyle/>
                    <a:p>
                      <a:r>
                        <a:rPr lang="en-US" sz="1600" b="1"/>
                        <a:t>Ease of Setup</a:t>
                      </a:r>
                      <a:endParaRPr lang="en-US" sz="1600"/>
                    </a:p>
                  </a:txBody>
                  <a:tcPr marL="63875" marR="63875" marT="31937" marB="319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Complex (manual plugin setup)</a:t>
                      </a:r>
                    </a:p>
                  </a:txBody>
                  <a:tcPr marL="63875" marR="63875" marT="31937" marB="319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Easy (integrated into GitLab)</a:t>
                      </a:r>
                    </a:p>
                  </a:txBody>
                  <a:tcPr marL="63875" marR="63875" marT="31937" marB="319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Very Easy (SaaS)</a:t>
                      </a:r>
                    </a:p>
                  </a:txBody>
                  <a:tcPr marL="63875" marR="63875" marT="31937" marB="319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Medium (on-premises)</a:t>
                      </a:r>
                    </a:p>
                  </a:txBody>
                  <a:tcPr marL="63875" marR="63875" marT="31937" marB="319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Medium (on-premises)</a:t>
                      </a:r>
                    </a:p>
                  </a:txBody>
                  <a:tcPr marL="63875" marR="63875" marT="31937" marB="319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3573111"/>
                  </a:ext>
                </a:extLst>
              </a:tr>
              <a:tr h="1031875">
                <a:tc>
                  <a:txBody>
                    <a:bodyPr/>
                    <a:lstStyle/>
                    <a:p>
                      <a:r>
                        <a:rPr lang="en-US" sz="1600" b="1"/>
                        <a:t>UI/UX</a:t>
                      </a:r>
                      <a:endParaRPr lang="en-US" sz="1600"/>
                    </a:p>
                  </a:txBody>
                  <a:tcPr marL="63875" marR="63875" marT="31937" marB="319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Basic (improved with Blue Ocean)</a:t>
                      </a:r>
                    </a:p>
                  </a:txBody>
                  <a:tcPr marL="63875" marR="63875" marT="31937" marB="319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Modern, integrated UI</a:t>
                      </a:r>
                    </a:p>
                  </a:txBody>
                  <a:tcPr marL="63875" marR="63875" marT="31937" marB="319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Modern, clean UI</a:t>
                      </a:r>
                    </a:p>
                  </a:txBody>
                  <a:tcPr marL="63875" marR="63875" marT="31937" marB="319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Good UI</a:t>
                      </a:r>
                    </a:p>
                  </a:txBody>
                  <a:tcPr marL="63875" marR="63875" marT="31937" marB="319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Excellent UI with JetBrains quality</a:t>
                      </a:r>
                    </a:p>
                  </a:txBody>
                  <a:tcPr marL="63875" marR="63875" marT="31937" marB="319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4976602"/>
                  </a:ext>
                </a:extLst>
              </a:tr>
              <a:tr h="1031875">
                <a:tc>
                  <a:txBody>
                    <a:bodyPr/>
                    <a:lstStyle/>
                    <a:p>
                      <a:r>
                        <a:rPr lang="en-US" sz="1600" b="1"/>
                        <a:t>Pipeline as Code</a:t>
                      </a:r>
                      <a:endParaRPr lang="en-US" sz="1600"/>
                    </a:p>
                  </a:txBody>
                  <a:tcPr marL="63875" marR="63875" marT="31937" marB="319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 (</a:t>
                      </a:r>
                      <a:r>
                        <a:rPr lang="en-US" sz="1600" dirty="0" err="1"/>
                        <a:t>Jenkinsfile</a:t>
                      </a:r>
                      <a:r>
                        <a:rPr lang="en-US" sz="1600" dirty="0"/>
                        <a:t>)</a:t>
                      </a:r>
                    </a:p>
                  </a:txBody>
                  <a:tcPr marL="63875" marR="63875" marT="31937" marB="319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Yes (.gitlab-ci.yml)</a:t>
                      </a:r>
                    </a:p>
                  </a:txBody>
                  <a:tcPr marL="63875" marR="63875" marT="31937" marB="319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 (</a:t>
                      </a:r>
                      <a:r>
                        <a:rPr lang="en-US" sz="1600" dirty="0" err="1"/>
                        <a:t>config.yml</a:t>
                      </a:r>
                      <a:r>
                        <a:rPr lang="en-US" sz="1600" dirty="0"/>
                        <a:t>)</a:t>
                      </a:r>
                    </a:p>
                  </a:txBody>
                  <a:tcPr marL="63875" marR="63875" marT="31937" marB="319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Yes (YAML + GUI)</a:t>
                      </a:r>
                    </a:p>
                  </a:txBody>
                  <a:tcPr marL="63875" marR="63875" marT="31937" marB="319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Yes (Kotlin DSL, also GUI based)</a:t>
                      </a:r>
                    </a:p>
                  </a:txBody>
                  <a:tcPr marL="63875" marR="63875" marT="31937" marB="319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0061972"/>
                  </a:ext>
                </a:extLst>
              </a:tr>
              <a:tr h="1270000">
                <a:tc>
                  <a:txBody>
                    <a:bodyPr/>
                    <a:lstStyle/>
                    <a:p>
                      <a:r>
                        <a:rPr lang="en-US" sz="1600" b="1"/>
                        <a:t>Scalability</a:t>
                      </a:r>
                      <a:endParaRPr lang="en-US" sz="1600"/>
                    </a:p>
                  </a:txBody>
                  <a:tcPr marL="63875" marR="63875" marT="31937" marB="319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Very High (plugin-based, master-agent)</a:t>
                      </a:r>
                    </a:p>
                  </a:txBody>
                  <a:tcPr marL="63875" marR="63875" marT="31937" marB="319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High (Auto-scaling runners)</a:t>
                      </a:r>
                    </a:p>
                  </a:txBody>
                  <a:tcPr marL="63875" marR="63875" marT="31937" marB="319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High (Docker-based, parallel jobs)</a:t>
                      </a:r>
                    </a:p>
                  </a:txBody>
                  <a:tcPr marL="63875" marR="63875" marT="31937" marB="319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Medium (agent-based)</a:t>
                      </a:r>
                    </a:p>
                  </a:txBody>
                  <a:tcPr marL="63875" marR="63875" marT="31937" marB="319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Medium (agent-based)</a:t>
                      </a:r>
                    </a:p>
                  </a:txBody>
                  <a:tcPr marL="63875" marR="63875" marT="31937" marB="319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657586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38D03D3-1ECE-6EEB-477E-0509E0E8D63F}"/>
              </a:ext>
            </a:extLst>
          </p:cNvPr>
          <p:cNvSpPr txBox="1"/>
          <p:nvPr/>
        </p:nvSpPr>
        <p:spPr>
          <a:xfrm>
            <a:off x="685800" y="115669"/>
            <a:ext cx="10744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Comparison Table: Jenkins vs GitLab CI vs </a:t>
            </a:r>
            <a:r>
              <a:rPr lang="en-US" sz="2000" b="1" dirty="0" err="1"/>
              <a:t>CircleCI</a:t>
            </a:r>
            <a:r>
              <a:rPr lang="en-US" sz="2000" b="1" dirty="0"/>
              <a:t> vs Bamboo vs TeamCity</a:t>
            </a:r>
          </a:p>
        </p:txBody>
      </p:sp>
    </p:spTree>
    <p:extLst>
      <p:ext uri="{BB962C8B-B14F-4D97-AF65-F5344CB8AC3E}">
        <p14:creationId xmlns:p14="http://schemas.microsoft.com/office/powerpoint/2010/main" val="35548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1EABBBF2-DDFE-5F51-1A4F-2B3539AA3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650972"/>
              </p:ext>
            </p:extLst>
          </p:nvPr>
        </p:nvGraphicFramePr>
        <p:xfrm>
          <a:off x="533400" y="1066800"/>
          <a:ext cx="11353800" cy="5325107"/>
        </p:xfrm>
        <a:graphic>
          <a:graphicData uri="http://schemas.openxmlformats.org/drawingml/2006/table">
            <a:tbl>
              <a:tblPr/>
              <a:tblGrid>
                <a:gridCol w="1892300">
                  <a:extLst>
                    <a:ext uri="{9D8B030D-6E8A-4147-A177-3AD203B41FA5}">
                      <a16:colId xmlns:a16="http://schemas.microsoft.com/office/drawing/2014/main" val="1049132359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434732611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580073066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3465256478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4150461417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3327068418"/>
                    </a:ext>
                  </a:extLst>
                </a:gridCol>
              </a:tblGrid>
              <a:tr h="365632">
                <a:tc>
                  <a:txBody>
                    <a:bodyPr/>
                    <a:lstStyle/>
                    <a:p>
                      <a:pPr marL="0"/>
                      <a:r>
                        <a:rPr lang="en-US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Feature / Tool</a:t>
                      </a:r>
                    </a:p>
                  </a:txBody>
                  <a:tcPr marL="17553" marR="17553" marT="8777" marB="87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b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Jenkins</a:t>
                      </a:r>
                    </a:p>
                  </a:txBody>
                  <a:tcPr marL="17553" marR="17553" marT="8777" marB="87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b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GitLab CI</a:t>
                      </a:r>
                    </a:p>
                  </a:txBody>
                  <a:tcPr marL="17553" marR="17553" marT="8777" marB="87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b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CircleCI</a:t>
                      </a:r>
                    </a:p>
                  </a:txBody>
                  <a:tcPr marL="17553" marR="17553" marT="8777" marB="87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Bamboo (Atlassian)</a:t>
                      </a:r>
                    </a:p>
                  </a:txBody>
                  <a:tcPr marL="17553" marR="17553" marT="8777" marB="87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TeamCity (JetBrains)</a:t>
                      </a:r>
                    </a:p>
                  </a:txBody>
                  <a:tcPr marL="17553" marR="17553" marT="8777" marB="87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2983508"/>
                  </a:ext>
                </a:extLst>
              </a:tr>
              <a:tr h="1051143">
                <a:tc>
                  <a:txBody>
                    <a:bodyPr/>
                    <a:lstStyle/>
                    <a:p>
                      <a:pPr marL="0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Docker Support</a:t>
                      </a:r>
                    </a:p>
                  </a:txBody>
                  <a:tcPr marL="17553" marR="17553" marT="8777" marB="87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Strong (via plugin)</a:t>
                      </a:r>
                    </a:p>
                  </a:txBody>
                  <a:tcPr marL="17553" marR="17553" marT="8777" marB="87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Native</a:t>
                      </a:r>
                      <a:endParaRPr lang="pt-BR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553" marR="17553" marT="8777" marB="87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Excellent (Docker-first)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 (Docker agent)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 (Docker and Kubernetes support)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5115054"/>
                  </a:ext>
                </a:extLst>
              </a:tr>
              <a:tr h="650865">
                <a:tc>
                  <a:txBody>
                    <a:bodyPr/>
                    <a:lstStyle/>
                    <a:p>
                      <a:pPr marL="0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Kubernetes Support</a:t>
                      </a:r>
                    </a:p>
                  </a:txBody>
                  <a:tcPr marL="17553" marR="17553" marT="8777" marB="87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 (via plugin)</a:t>
                      </a:r>
                    </a:p>
                  </a:txBody>
                  <a:tcPr marL="17553" marR="17553" marT="8777" marB="87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pt-BR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 (via GitLab K8s executor)</a:t>
                      </a:r>
                    </a:p>
                  </a:txBody>
                  <a:tcPr marL="17553" marR="17553" marT="8777" marB="87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 (orbs or custom runners)</a:t>
                      </a:r>
                    </a:p>
                  </a:txBody>
                  <a:tcPr marL="17553" marR="17553" marT="8777" marB="87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Limited (not native)</a:t>
                      </a:r>
                    </a:p>
                  </a:txBody>
                  <a:tcPr marL="17553" marR="17553" marT="8777" marB="87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 (K8s plugin or custom runners)</a:t>
                      </a:r>
                    </a:p>
                  </a:txBody>
                  <a:tcPr marL="17553" marR="17553" marT="8777" marB="87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7728480"/>
                  </a:ext>
                </a:extLst>
              </a:tr>
              <a:tr h="663735">
                <a:tc>
                  <a:txBody>
                    <a:bodyPr/>
                    <a:lstStyle/>
                    <a:p>
                      <a:pPr marL="0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Parallel Execution</a:t>
                      </a:r>
                    </a:p>
                  </a:txBody>
                  <a:tcPr marL="17553" marR="17553" marT="8777" marB="87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 (manual config with agents)</a:t>
                      </a:r>
                    </a:p>
                  </a:txBody>
                  <a:tcPr marL="17553" marR="17553" marT="8777" marB="87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 (matrix jobs, dynamic pipelines)</a:t>
                      </a:r>
                    </a:p>
                  </a:txBody>
                  <a:tcPr marL="17553" marR="17553" marT="8777" marB="87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 (easy parallelism setup)</a:t>
                      </a:r>
                    </a:p>
                  </a:txBody>
                  <a:tcPr marL="17553" marR="17553" marT="8777" marB="87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17553" marR="17553" marT="8777" marB="87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marL="17553" marR="17553" marT="8777" marB="87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358744"/>
                  </a:ext>
                </a:extLst>
              </a:tr>
              <a:tr h="663735">
                <a:tc>
                  <a:txBody>
                    <a:bodyPr/>
                    <a:lstStyle/>
                    <a:p>
                      <a:pPr marL="0"/>
                      <a:r>
                        <a:rPr lang="en-US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Secrets Management</a:t>
                      </a:r>
                    </a:p>
                  </a:txBody>
                  <a:tcPr marL="17553" marR="17553" marT="8777" marB="87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Plugin-based (Vault, credentials)</a:t>
                      </a:r>
                    </a:p>
                  </a:txBody>
                  <a:tcPr marL="17553" marR="17553" marT="8777" marB="87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Built-in (masked CI/CD variables)</a:t>
                      </a:r>
                    </a:p>
                  </a:txBody>
                  <a:tcPr marL="17553" marR="17553" marT="8777" marB="87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Built-in (env vars, contexts)</a:t>
                      </a:r>
                    </a:p>
                  </a:txBody>
                  <a:tcPr marL="17553" marR="17553" marT="8777" marB="87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Built-in</a:t>
                      </a:r>
                    </a:p>
                  </a:txBody>
                  <a:tcPr marL="17553" marR="17553" marT="8777" marB="87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Built-in</a:t>
                      </a:r>
                    </a:p>
                  </a:txBody>
                  <a:tcPr marL="17553" marR="17553" marT="8777" marB="87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8787464"/>
                  </a:ext>
                </a:extLst>
              </a:tr>
              <a:tr h="414835">
                <a:tc>
                  <a:txBody>
                    <a:bodyPr/>
                    <a:lstStyle/>
                    <a:p>
                      <a:pPr marL="0"/>
                      <a:r>
                        <a:rPr lang="en-US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Plugin Ecosystem</a:t>
                      </a:r>
                    </a:p>
                  </a:txBody>
                  <a:tcPr marL="17553" marR="17553" marT="8777" marB="87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Very large (~1800+)</a:t>
                      </a:r>
                    </a:p>
                  </a:txBody>
                  <a:tcPr marL="17553" marR="17553" marT="8777" marB="87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Smaller, focused</a:t>
                      </a:r>
                    </a:p>
                  </a:txBody>
                  <a:tcPr marL="17553" marR="17553" marT="8777" marB="87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Small, focused</a:t>
                      </a:r>
                    </a:p>
                  </a:txBody>
                  <a:tcPr marL="17553" marR="17553" marT="8777" marB="87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Limited</a:t>
                      </a:r>
                    </a:p>
                  </a:txBody>
                  <a:tcPr marL="17553" marR="17553" marT="8777" marB="87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Moderate</a:t>
                      </a:r>
                    </a:p>
                  </a:txBody>
                  <a:tcPr marL="17553" marR="17553" marT="8777" marB="87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059453"/>
                  </a:ext>
                </a:extLst>
              </a:tr>
              <a:tr h="663735">
                <a:tc>
                  <a:txBody>
                    <a:bodyPr/>
                    <a:lstStyle/>
                    <a:p>
                      <a:pPr marL="0"/>
                      <a:r>
                        <a:rPr lang="en-US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Notifications</a:t>
                      </a:r>
                    </a:p>
                  </a:txBody>
                  <a:tcPr marL="17553" marR="17553" marT="8777" marB="87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fr-FR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Via Plugins (Slack, Email, etc.)</a:t>
                      </a:r>
                    </a:p>
                  </a:txBody>
                  <a:tcPr marL="17553" marR="17553" marT="8777" marB="87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Built-in</a:t>
                      </a:r>
                    </a:p>
                  </a:txBody>
                  <a:tcPr marL="17553" marR="17553" marT="8777" marB="87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Built-in (Slack, Email)</a:t>
                      </a:r>
                    </a:p>
                  </a:txBody>
                  <a:tcPr marL="17553" marR="17553" marT="8777" marB="87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Built-in</a:t>
                      </a:r>
                    </a:p>
                  </a:txBody>
                  <a:tcPr marL="17553" marR="17553" marT="8777" marB="87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Built-in (customizable)</a:t>
                      </a:r>
                    </a:p>
                  </a:txBody>
                  <a:tcPr marL="17553" marR="17553" marT="8777" marB="87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61762"/>
                  </a:ext>
                </a:extLst>
              </a:tr>
              <a:tr h="650865">
                <a:tc>
                  <a:txBody>
                    <a:bodyPr/>
                    <a:lstStyle/>
                    <a:p>
                      <a:pPr marL="0"/>
                      <a:r>
                        <a:rPr lang="en-US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Reporting</a:t>
                      </a:r>
                    </a:p>
                  </a:txBody>
                  <a:tcPr marL="17553" marR="17553" marT="8777" marB="87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Via Plugins</a:t>
                      </a:r>
                    </a:p>
                  </a:txBody>
                  <a:tcPr marL="17553" marR="17553" marT="8777" marB="87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Built-in (JUnit, Code coverage)</a:t>
                      </a:r>
                    </a:p>
                  </a:txBody>
                  <a:tcPr marL="17553" marR="17553" marT="8777" marB="87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Built-in</a:t>
                      </a:r>
                    </a:p>
                  </a:txBody>
                  <a:tcPr marL="17553" marR="17553" marT="8777" marB="87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Built-in</a:t>
                      </a:r>
                    </a:p>
                  </a:txBody>
                  <a:tcPr marL="17553" marR="17553" marT="8777" marB="87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Built-in</a:t>
                      </a:r>
                    </a:p>
                  </a:txBody>
                  <a:tcPr marL="17553" marR="17553" marT="8777" marB="87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337307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4D5092B1-7181-4F42-A586-4BD5DACC25B9}"/>
              </a:ext>
            </a:extLst>
          </p:cNvPr>
          <p:cNvSpPr txBox="1"/>
          <p:nvPr/>
        </p:nvSpPr>
        <p:spPr>
          <a:xfrm>
            <a:off x="762000" y="238000"/>
            <a:ext cx="10744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Comparison Table: Jenkins vs GitLab CI vs </a:t>
            </a:r>
            <a:r>
              <a:rPr lang="en-US" sz="2000" b="1" dirty="0" err="1"/>
              <a:t>CircleCI</a:t>
            </a:r>
            <a:r>
              <a:rPr lang="en-US" sz="2000" b="1" dirty="0"/>
              <a:t> vs Bamboo vs TeamCity</a:t>
            </a:r>
          </a:p>
        </p:txBody>
      </p:sp>
    </p:spTree>
    <p:extLst>
      <p:ext uri="{BB962C8B-B14F-4D97-AF65-F5344CB8AC3E}">
        <p14:creationId xmlns:p14="http://schemas.microsoft.com/office/powerpoint/2010/main" val="1651586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CA3BC2-A9B4-E396-0E24-39BEF669F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BE505B1-6A6B-45C7-4226-B55331C1F2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350783"/>
              </p:ext>
            </p:extLst>
          </p:nvPr>
        </p:nvGraphicFramePr>
        <p:xfrm>
          <a:off x="419100" y="914400"/>
          <a:ext cx="11430000" cy="5609278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1049132359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43473261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580073066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3465256478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4150461417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3327068418"/>
                    </a:ext>
                  </a:extLst>
                </a:gridCol>
              </a:tblGrid>
              <a:tr h="318067">
                <a:tc>
                  <a:txBody>
                    <a:bodyPr/>
                    <a:lstStyle/>
                    <a:p>
                      <a:pPr marL="0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Feature / Tool</a:t>
                      </a:r>
                    </a:p>
                  </a:txBody>
                  <a:tcPr marL="17553" marR="17553" marT="8777" marB="87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Jenkins</a:t>
                      </a:r>
                    </a:p>
                  </a:txBody>
                  <a:tcPr marL="17553" marR="17553" marT="8777" marB="87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GitLab CI</a:t>
                      </a:r>
                    </a:p>
                  </a:txBody>
                  <a:tcPr marL="17553" marR="17553" marT="8777" marB="87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2000" b="1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CircleCI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7553" marR="17553" marT="8777" marB="87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Bamboo (Atlassian)</a:t>
                      </a:r>
                    </a:p>
                  </a:txBody>
                  <a:tcPr marL="17553" marR="17553" marT="8777" marB="87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TeamCity (JetBrains)</a:t>
                      </a:r>
                    </a:p>
                  </a:txBody>
                  <a:tcPr marL="17553" marR="17553" marT="8777" marB="87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2983508"/>
                  </a:ext>
                </a:extLst>
              </a:tr>
              <a:tr h="469130">
                <a:tc>
                  <a:txBody>
                    <a:bodyPr/>
                    <a:lstStyle/>
                    <a:p>
                      <a:pPr marL="0"/>
                      <a:r>
                        <a:rPr lang="en-US" sz="2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 Reporting</a:t>
                      </a:r>
                    </a:p>
                  </a:txBody>
                  <a:tcPr marL="17553" marR="17553" marT="8777" marB="87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Via Plugins</a:t>
                      </a:r>
                    </a:p>
                  </a:txBody>
                  <a:tcPr marL="17553" marR="17553" marT="8777" marB="87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Built-in (JUnit, Code coverage)</a:t>
                      </a:r>
                    </a:p>
                  </a:txBody>
                  <a:tcPr marL="17553" marR="17553" marT="8777" marB="87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2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Built-in</a:t>
                      </a:r>
                    </a:p>
                  </a:txBody>
                  <a:tcPr marL="17553" marR="17553" marT="8777" marB="87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2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Built-in</a:t>
                      </a:r>
                    </a:p>
                  </a:txBody>
                  <a:tcPr marL="17553" marR="17553" marT="8777" marB="87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2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Built-in</a:t>
                      </a:r>
                    </a:p>
                  </a:txBody>
                  <a:tcPr marL="17553" marR="17553" marT="8777" marB="87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3373070"/>
                  </a:ext>
                </a:extLst>
              </a:tr>
              <a:tr h="469130">
                <a:tc>
                  <a:txBody>
                    <a:bodyPr/>
                    <a:lstStyle/>
                    <a:p>
                      <a:pPr marL="0"/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Manual Approval / Gates</a:t>
                      </a:r>
                    </a:p>
                  </a:txBody>
                  <a:tcPr marL="17553" marR="17553" marT="8777" marB="87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2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Plugin-based</a:t>
                      </a:r>
                    </a:p>
                  </a:txBody>
                  <a:tcPr marL="17553" marR="17553" marT="8777" marB="87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2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Built-in (Environments / approvals)</a:t>
                      </a:r>
                    </a:p>
                  </a:txBody>
                  <a:tcPr marL="17553" marR="17553" marT="8777" marB="87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2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Built-in (with workflows)</a:t>
                      </a:r>
                    </a:p>
                  </a:txBody>
                  <a:tcPr marL="17553" marR="17553" marT="8777" marB="87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2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Built-in</a:t>
                      </a:r>
                    </a:p>
                  </a:txBody>
                  <a:tcPr marL="17553" marR="17553" marT="8777" marB="87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2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Built-in</a:t>
                      </a:r>
                    </a:p>
                  </a:txBody>
                  <a:tcPr marL="17553" marR="17553" marT="8777" marB="87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963447"/>
                  </a:ext>
                </a:extLst>
              </a:tr>
              <a:tr h="577390">
                <a:tc>
                  <a:txBody>
                    <a:bodyPr/>
                    <a:lstStyle/>
                    <a:p>
                      <a:pPr marL="0"/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Security</a:t>
                      </a:r>
                    </a:p>
                  </a:txBody>
                  <a:tcPr marL="17553" marR="17553" marT="8777" marB="87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Requires hardening</a:t>
                      </a:r>
                    </a:p>
                  </a:txBody>
                  <a:tcPr marL="17553" marR="17553" marT="8777" marB="87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 (RBAC, project/group level)</a:t>
                      </a:r>
                    </a:p>
                  </a:txBody>
                  <a:tcPr marL="17553" marR="17553" marT="8777" marB="87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 (context-based)</a:t>
                      </a:r>
                    </a:p>
                  </a:txBody>
                  <a:tcPr marL="17553" marR="17553" marT="8777" marB="87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2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 (integrates with LDAP/SSO)</a:t>
                      </a:r>
                    </a:p>
                  </a:txBody>
                  <a:tcPr marL="17553" marR="17553" marT="8777" marB="87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2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Good (LDAP, RBAC)</a:t>
                      </a:r>
                    </a:p>
                  </a:txBody>
                  <a:tcPr marL="17553" marR="17553" marT="8777" marB="87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3033836"/>
                  </a:ext>
                </a:extLst>
              </a:tr>
              <a:tr h="577390">
                <a:tc>
                  <a:txBody>
                    <a:bodyPr/>
                    <a:lstStyle/>
                    <a:p>
                      <a:pPr marL="0"/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Maintenance Overhead</a:t>
                      </a:r>
                    </a:p>
                  </a:txBody>
                  <a:tcPr marL="17553" marR="17553" marT="8777" marB="87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 (self-managed)</a:t>
                      </a:r>
                    </a:p>
                  </a:txBody>
                  <a:tcPr marL="17553" marR="17553" marT="8777" marB="87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Low (SaaS) to Medium (self-hosted)</a:t>
                      </a:r>
                    </a:p>
                  </a:txBody>
                  <a:tcPr marL="17553" marR="17553" marT="8777" marB="87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Very Low (SaaS)</a:t>
                      </a:r>
                    </a:p>
                  </a:txBody>
                  <a:tcPr marL="17553" marR="17553" marT="8777" marB="87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Medium to High</a:t>
                      </a:r>
                    </a:p>
                  </a:txBody>
                  <a:tcPr marL="17553" marR="17553" marT="8777" marB="87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2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</a:p>
                  </a:txBody>
                  <a:tcPr marL="17553" marR="17553" marT="8777" marB="87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714788"/>
                  </a:ext>
                </a:extLst>
              </a:tr>
              <a:tr h="360869">
                <a:tc>
                  <a:txBody>
                    <a:bodyPr/>
                    <a:lstStyle/>
                    <a:p>
                      <a:pPr marL="0"/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Cost</a:t>
                      </a:r>
                    </a:p>
                  </a:txBody>
                  <a:tcPr marL="17553" marR="17553" marT="8777" marB="87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(self-hosted)</a:t>
                      </a:r>
                    </a:p>
                  </a:txBody>
                  <a:tcPr marL="17553" marR="17553" marT="8777" marB="87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tier + paid runners</a:t>
                      </a:r>
                    </a:p>
                  </a:txBody>
                  <a:tcPr marL="17553" marR="17553" marT="8777" marB="87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Free tier + paid usage</a:t>
                      </a:r>
                    </a:p>
                  </a:txBody>
                  <a:tcPr marL="17553" marR="17553" marT="8777" marB="87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Paid</a:t>
                      </a:r>
                    </a:p>
                  </a:txBody>
                  <a:tcPr marL="17553" marR="17553" marT="8777" marB="87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2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Paid (free tier for OSS)</a:t>
                      </a:r>
                    </a:p>
                  </a:txBody>
                  <a:tcPr marL="17553" marR="17553" marT="8777" marB="87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3897375"/>
                  </a:ext>
                </a:extLst>
              </a:tr>
              <a:tr h="685651">
                <a:tc>
                  <a:txBody>
                    <a:bodyPr/>
                    <a:lstStyle/>
                    <a:p>
                      <a:pPr marL="0"/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Best for</a:t>
                      </a:r>
                    </a:p>
                  </a:txBody>
                  <a:tcPr marL="17553" marR="17553" marT="8777" marB="87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Custom, complex pipelines</a:t>
                      </a:r>
                    </a:p>
                  </a:txBody>
                  <a:tcPr marL="17553" marR="17553" marT="8777" marB="87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GitLab users; integrated DevOps</a:t>
                      </a:r>
                    </a:p>
                  </a:txBody>
                  <a:tcPr marL="17553" marR="17553" marT="8777" marB="87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2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Quick CI/CD setup, Docker-heavy apps</a:t>
                      </a:r>
                    </a:p>
                  </a:txBody>
                  <a:tcPr marL="17553" marR="17553" marT="8777" marB="87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20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Jira/Bitbucket users</a:t>
                      </a:r>
                    </a:p>
                  </a:txBody>
                  <a:tcPr marL="17553" marR="17553" marT="8777" marB="87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/>
                      <a:r>
                        <a:rPr lang="en-US" sz="2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JetBrains ecosystem or .NET-heavy teams</a:t>
                      </a:r>
                    </a:p>
                  </a:txBody>
                  <a:tcPr marL="17553" marR="17553" marT="8777" marB="87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095467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8986EBF-09E8-DCCA-CB4B-C1325302B630}"/>
              </a:ext>
            </a:extLst>
          </p:cNvPr>
          <p:cNvSpPr txBox="1"/>
          <p:nvPr/>
        </p:nvSpPr>
        <p:spPr>
          <a:xfrm>
            <a:off x="762000" y="238000"/>
            <a:ext cx="10744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Comparison Table: Jenkins vs GitLab CI vs </a:t>
            </a:r>
            <a:r>
              <a:rPr lang="en-US" sz="2000" b="1" dirty="0" err="1"/>
              <a:t>CircleCI</a:t>
            </a:r>
            <a:r>
              <a:rPr lang="en-US" sz="2000" b="1" dirty="0"/>
              <a:t> vs Bamboo vs TeamCity</a:t>
            </a:r>
          </a:p>
        </p:txBody>
      </p:sp>
    </p:spTree>
    <p:extLst>
      <p:ext uri="{BB962C8B-B14F-4D97-AF65-F5344CB8AC3E}">
        <p14:creationId xmlns:p14="http://schemas.microsoft.com/office/powerpoint/2010/main" val="1659567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77697"/>
            <a:ext cx="39751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What</a:t>
            </a:r>
            <a:r>
              <a:rPr spc="-25" dirty="0"/>
              <a:t> </a:t>
            </a:r>
            <a:r>
              <a:rPr dirty="0"/>
              <a:t>is</a:t>
            </a:r>
            <a:r>
              <a:rPr spc="-5" dirty="0"/>
              <a:t> </a:t>
            </a:r>
            <a:r>
              <a:rPr dirty="0"/>
              <a:t>Gitlab</a:t>
            </a:r>
            <a:r>
              <a:rPr spc="-30" dirty="0"/>
              <a:t> </a:t>
            </a:r>
            <a:r>
              <a:rPr spc="-10" dirty="0"/>
              <a:t>CI-</a:t>
            </a:r>
            <a:r>
              <a:rPr spc="-25" dirty="0"/>
              <a:t>CD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8463" y="1211326"/>
            <a:ext cx="8921750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3906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GitLab</a:t>
            </a:r>
            <a:r>
              <a:rPr sz="2000" spc="-45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CI/CD</a:t>
            </a:r>
            <a:r>
              <a:rPr sz="2000" spc="-25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is</a:t>
            </a:r>
            <a:r>
              <a:rPr sz="2000" spc="-15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a</a:t>
            </a:r>
            <a:r>
              <a:rPr sz="2000" spc="-10" dirty="0">
                <a:solidFill>
                  <a:srgbClr val="28292B"/>
                </a:solidFill>
                <a:latin typeface="Arial MT"/>
                <a:cs typeface="Arial MT"/>
              </a:rPr>
              <a:t> built-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in</a:t>
            </a:r>
            <a:r>
              <a:rPr sz="2000" spc="-25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Continuous</a:t>
            </a:r>
            <a:r>
              <a:rPr sz="2000" spc="-40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Integration</a:t>
            </a:r>
            <a:r>
              <a:rPr sz="2000" spc="-55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and</a:t>
            </a:r>
            <a:r>
              <a:rPr sz="2000" spc="-25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Continuous</a:t>
            </a:r>
            <a:r>
              <a:rPr sz="2000" spc="-40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28292B"/>
                </a:solidFill>
                <a:latin typeface="Arial MT"/>
                <a:cs typeface="Arial MT"/>
              </a:rPr>
              <a:t>Deployment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(CI/CD)</a:t>
            </a:r>
            <a:r>
              <a:rPr sz="2000" spc="-40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tool</a:t>
            </a:r>
            <a:r>
              <a:rPr sz="2000" spc="-15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provided</a:t>
            </a:r>
            <a:r>
              <a:rPr sz="2000" spc="-35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by</a:t>
            </a:r>
            <a:r>
              <a:rPr sz="2000" spc="-15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GitLab,</a:t>
            </a:r>
            <a:r>
              <a:rPr sz="2000" spc="-30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a</a:t>
            </a:r>
            <a:r>
              <a:rPr sz="2000" spc="-20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popular</a:t>
            </a:r>
            <a:r>
              <a:rPr sz="2000" spc="-30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28292B"/>
                </a:solidFill>
                <a:latin typeface="Arial MT"/>
                <a:cs typeface="Arial MT"/>
              </a:rPr>
              <a:t>web-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based</a:t>
            </a:r>
            <a:r>
              <a:rPr sz="2000" spc="-40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Git</a:t>
            </a:r>
            <a:r>
              <a:rPr sz="2000" spc="-30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repository</a:t>
            </a:r>
            <a:r>
              <a:rPr sz="2000" spc="-50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28292B"/>
                </a:solidFill>
                <a:latin typeface="Arial MT"/>
                <a:cs typeface="Arial MT"/>
              </a:rPr>
              <a:t>manager.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20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GitLab</a:t>
            </a:r>
            <a:r>
              <a:rPr sz="2000" spc="-55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CI/CD</a:t>
            </a:r>
            <a:r>
              <a:rPr sz="2000" spc="-40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automates</a:t>
            </a:r>
            <a:r>
              <a:rPr sz="2000" spc="-65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building,</a:t>
            </a:r>
            <a:r>
              <a:rPr sz="2000" spc="-35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testing,</a:t>
            </a:r>
            <a:r>
              <a:rPr sz="2000" spc="-60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and</a:t>
            </a:r>
            <a:r>
              <a:rPr sz="2000" spc="-40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deploying</a:t>
            </a:r>
            <a:r>
              <a:rPr sz="2000" spc="-25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code</a:t>
            </a:r>
            <a:r>
              <a:rPr sz="2000" spc="-50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28292B"/>
                </a:solidFill>
                <a:latin typeface="Arial MT"/>
                <a:cs typeface="Arial MT"/>
              </a:rPr>
              <a:t>changes.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Clr>
                <a:srgbClr val="28292B"/>
              </a:buClr>
              <a:buFont typeface="Wingdings"/>
              <a:buChar char=""/>
            </a:pPr>
            <a:endParaRPr sz="2000">
              <a:latin typeface="Arial MT"/>
              <a:cs typeface="Arial MT"/>
            </a:endParaRPr>
          </a:p>
          <a:p>
            <a:pPr marL="368935" indent="-356235">
              <a:lnSpc>
                <a:spcPct val="100000"/>
              </a:lnSpc>
              <a:buFont typeface="Wingdings"/>
              <a:buChar char=""/>
              <a:tabLst>
                <a:tab pos="368935" algn="l"/>
              </a:tabLst>
            </a:pP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CI/CD</a:t>
            </a:r>
            <a:r>
              <a:rPr sz="2000" spc="-40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pipelines</a:t>
            </a:r>
            <a:r>
              <a:rPr sz="2000" spc="-35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are</a:t>
            </a:r>
            <a:r>
              <a:rPr sz="2000" spc="-40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defined</a:t>
            </a:r>
            <a:r>
              <a:rPr sz="2000" spc="-45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using</a:t>
            </a:r>
            <a:r>
              <a:rPr sz="2000" spc="-40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a</a:t>
            </a:r>
            <a:r>
              <a:rPr sz="2000" spc="-25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28292B"/>
                </a:solidFill>
                <a:latin typeface="Arial MT"/>
                <a:cs typeface="Arial MT"/>
              </a:rPr>
              <a:t>version-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controlled</a:t>
            </a:r>
            <a:r>
              <a:rPr sz="2000" spc="-55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b="1" spc="-10" dirty="0">
                <a:solidFill>
                  <a:srgbClr val="28292B"/>
                </a:solidFill>
                <a:latin typeface="Arial"/>
                <a:cs typeface="Arial"/>
              </a:rPr>
              <a:t>.gitlab-</a:t>
            </a:r>
            <a:r>
              <a:rPr sz="2000" b="1" dirty="0">
                <a:solidFill>
                  <a:srgbClr val="28292B"/>
                </a:solidFill>
                <a:latin typeface="Arial"/>
                <a:cs typeface="Arial"/>
              </a:rPr>
              <a:t>ci.yml</a:t>
            </a:r>
            <a:r>
              <a:rPr sz="2000" b="1" spc="-45" dirty="0">
                <a:solidFill>
                  <a:srgbClr val="28292B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28292B"/>
                </a:solidFill>
                <a:latin typeface="Arial MT"/>
                <a:cs typeface="Arial MT"/>
              </a:rPr>
              <a:t>file.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Clr>
                <a:srgbClr val="28292B"/>
              </a:buClr>
              <a:buFont typeface="Wingdings"/>
              <a:buChar char=""/>
            </a:pPr>
            <a:endParaRPr sz="20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GitLab</a:t>
            </a:r>
            <a:r>
              <a:rPr sz="2000" spc="-55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CI/CD</a:t>
            </a:r>
            <a:r>
              <a:rPr sz="2000" spc="-40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is</a:t>
            </a:r>
            <a:r>
              <a:rPr sz="2000" spc="-25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tightly</a:t>
            </a:r>
            <a:r>
              <a:rPr sz="2000" spc="-35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integrated</a:t>
            </a:r>
            <a:r>
              <a:rPr sz="2000" spc="-55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with</a:t>
            </a:r>
            <a:r>
              <a:rPr sz="2000" spc="-35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GitLab's</a:t>
            </a:r>
            <a:r>
              <a:rPr sz="2000" spc="-50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collaboration</a:t>
            </a:r>
            <a:r>
              <a:rPr sz="2000" spc="-60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and</a:t>
            </a:r>
            <a:r>
              <a:rPr sz="2000" spc="-40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28292B"/>
                </a:solidFill>
                <a:latin typeface="Arial MT"/>
                <a:cs typeface="Arial MT"/>
              </a:rPr>
              <a:t>source</a:t>
            </a:r>
            <a:endParaRPr sz="20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code</a:t>
            </a:r>
            <a:r>
              <a:rPr sz="2000" spc="-40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management</a:t>
            </a:r>
            <a:r>
              <a:rPr sz="2000" spc="-55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28292B"/>
                </a:solidFill>
                <a:latin typeface="Arial MT"/>
                <a:cs typeface="Arial MT"/>
              </a:rPr>
              <a:t>features.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Arial MT"/>
              <a:cs typeface="Arial MT"/>
            </a:endParaRPr>
          </a:p>
          <a:p>
            <a:pPr marL="299085" marR="685165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  <a:tab pos="368935" algn="l"/>
              </a:tabLst>
            </a:pPr>
            <a:r>
              <a:rPr sz="2000" dirty="0">
                <a:solidFill>
                  <a:srgbClr val="28292B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It</a:t>
            </a:r>
            <a:r>
              <a:rPr sz="2000" spc="-50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supports</a:t>
            </a:r>
            <a:r>
              <a:rPr sz="2000" spc="-55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parallel</a:t>
            </a:r>
            <a:r>
              <a:rPr sz="2000" spc="-30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job</a:t>
            </a:r>
            <a:r>
              <a:rPr sz="2000" spc="-15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execution,</a:t>
            </a:r>
            <a:r>
              <a:rPr sz="2000" spc="-50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speeding</a:t>
            </a:r>
            <a:r>
              <a:rPr sz="2000" spc="-45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up</a:t>
            </a:r>
            <a:r>
              <a:rPr sz="2000" spc="-30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testing</a:t>
            </a:r>
            <a:r>
              <a:rPr sz="2000" spc="-35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and</a:t>
            </a:r>
            <a:r>
              <a:rPr sz="2000" spc="-30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28292B"/>
                </a:solidFill>
                <a:latin typeface="Arial MT"/>
                <a:cs typeface="Arial MT"/>
              </a:rPr>
              <a:t>deployment processes.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Clr>
                <a:srgbClr val="28292B"/>
              </a:buClr>
              <a:buFont typeface="Wingdings"/>
              <a:buChar char=""/>
            </a:pPr>
            <a:endParaRPr sz="200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GitLab</a:t>
            </a:r>
            <a:r>
              <a:rPr sz="2000" spc="-55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CI/CD</a:t>
            </a:r>
            <a:r>
              <a:rPr sz="2000" spc="-30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facilitates</a:t>
            </a:r>
            <a:r>
              <a:rPr sz="2000" spc="-30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container-based</a:t>
            </a:r>
            <a:r>
              <a:rPr sz="2000" spc="-55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development</a:t>
            </a:r>
            <a:r>
              <a:rPr sz="2000" spc="-45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and</a:t>
            </a:r>
            <a:r>
              <a:rPr sz="2000" spc="-30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28292B"/>
                </a:solidFill>
                <a:latin typeface="Arial MT"/>
                <a:cs typeface="Arial MT"/>
              </a:rPr>
              <a:t>deployment</a:t>
            </a:r>
            <a:r>
              <a:rPr sz="2000" spc="-40" dirty="0">
                <a:solidFill>
                  <a:srgbClr val="28292B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28292B"/>
                </a:solidFill>
                <a:latin typeface="Arial MT"/>
                <a:cs typeface="Arial MT"/>
              </a:rPr>
              <a:t>using Docker.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95459" y="2225039"/>
            <a:ext cx="2793492" cy="280720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973</Words>
  <Application>Microsoft Office PowerPoint</Application>
  <PresentationFormat>Widescreen</PresentationFormat>
  <Paragraphs>225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MT</vt:lpstr>
      <vt:lpstr>Times New Roman</vt:lpstr>
      <vt:lpstr>Wingdings</vt:lpstr>
      <vt:lpstr>Office Theme</vt:lpstr>
      <vt:lpstr>Gitlab CI-CD</vt:lpstr>
      <vt:lpstr>Knolx Etiquettes Lack of etiquette and manners is a huge turn off.</vt:lpstr>
      <vt:lpstr>PowerPoint Presentation</vt:lpstr>
      <vt:lpstr>What is CI -CD</vt:lpstr>
      <vt:lpstr>Tools for CI-CD</vt:lpstr>
      <vt:lpstr>PowerPoint Presentation</vt:lpstr>
      <vt:lpstr>PowerPoint Presentation</vt:lpstr>
      <vt:lpstr>PowerPoint Presentation</vt:lpstr>
      <vt:lpstr>What is Gitlab CI-CD</vt:lpstr>
      <vt:lpstr>Key Components of Gitlab CI-CD</vt:lpstr>
      <vt:lpstr>Why Gitlab CI-CD</vt:lpstr>
      <vt:lpstr>Gitlab CI-CD features</vt:lpstr>
      <vt:lpstr>Use Case and Best practices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Vishwa M S</cp:lastModifiedBy>
  <cp:revision>8</cp:revision>
  <dcterms:created xsi:type="dcterms:W3CDTF">2025-07-16T01:47:03Z</dcterms:created>
  <dcterms:modified xsi:type="dcterms:W3CDTF">2025-07-30T05:12:35Z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2024-02-05T00:00:00Z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2025-07-16T00:00:00Z</vt:filetime>
  </property>
  <property fmtid="{D5CDD505-2E9C-101B-9397-08002B2CF9AE}" pid="5" name="Producer">
    <vt:lpwstr>Microsoft® PowerPoint® 2013</vt:lpwstr>
  </property>
</Properties>
</file>