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slideLayout" Target="../slideLayouts/slideLayout8.xml"/><Relationship Id="rId6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7102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Environments and Deployments in GitLab CI/CD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8482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Managing Review, Staging, and Production Pipelines</a:t>
            </a:r>
            <a:endParaRPr lang="en-US" sz="44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4123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Agenda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403640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Understanding GitLab Environments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3644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Demystifying Review, Staging, and Production Environments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469249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Mastering Deployment Control with `rules` and `when:`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2054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Implementing Manual Approvals in CI/CD Pipelines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34858"/>
            <a:ext cx="13042821" cy="453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Preparing for Hands-On Labs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18742"/>
            <a:ext cx="79831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Common Environment Types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481149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Review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822031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Isolated, temporary environments for feature branches, enabling rapid code review and validation.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481149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Staging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4822031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replica of production for final integration, performance, and user acceptance testing (UAT).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481149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3316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822031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live, public-facing environment, serving the end-users.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4973" y="909280"/>
            <a:ext cx="12720995" cy="6562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Common Environment Types: Key Characteristics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4973" y="1985486"/>
            <a:ext cx="13160454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Each environment serves a distinct purpose in the software development lifecycle, ensuring quality and stability before reaching the end-user.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34973" y="2893695"/>
            <a:ext cx="4246840" cy="4426506"/>
          </a:xfrm>
          <a:prstGeom prst="roundRect">
            <a:avLst>
              <a:gd name="adj" fmla="val 2584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2113" y="2893695"/>
            <a:ext cx="91440" cy="4426506"/>
          </a:xfrm>
          <a:prstGeom prst="roundRect">
            <a:avLst>
              <a:gd name="adj" fmla="val 96469"/>
            </a:avLst>
          </a:prstGeom>
          <a:solidFill>
            <a:srgbClr val="4950BC"/>
          </a:solidFill>
          <a:ln/>
        </p:spPr>
      </p:sp>
      <p:sp>
        <p:nvSpPr>
          <p:cNvPr id="6" name="Text 4"/>
          <p:cNvSpPr/>
          <p:nvPr/>
        </p:nvSpPr>
        <p:spPr>
          <a:xfrm>
            <a:off x="1036320" y="3126462"/>
            <a:ext cx="2625209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Review Environment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1036320" y="3580567"/>
            <a:ext cx="3712726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Feature validation and early feedback for new code.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1036320" y="4326017"/>
            <a:ext cx="3712726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Nature: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Temporary, isolated, automatically provisioned per merge request.</a:t>
            </a:r>
            <a:endParaRPr lang="en-US" sz="1650" dirty="0"/>
          </a:p>
        </p:txBody>
      </p:sp>
      <p:sp>
        <p:nvSpPr>
          <p:cNvPr id="9" name="Text 7"/>
          <p:cNvSpPr/>
          <p:nvPr/>
        </p:nvSpPr>
        <p:spPr>
          <a:xfrm>
            <a:off x="1036320" y="5407462"/>
            <a:ext cx="3712726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Benefit: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Speeds up code review by providing a live, testable version of changes.</a:t>
            </a:r>
            <a:endParaRPr lang="en-US" sz="1650" dirty="0"/>
          </a:p>
        </p:txBody>
      </p:sp>
      <p:sp>
        <p:nvSpPr>
          <p:cNvPr id="10" name="Shape 8"/>
          <p:cNvSpPr/>
          <p:nvPr/>
        </p:nvSpPr>
        <p:spPr>
          <a:xfrm>
            <a:off x="5191720" y="2893695"/>
            <a:ext cx="4246840" cy="4426506"/>
          </a:xfrm>
          <a:prstGeom prst="roundRect">
            <a:avLst>
              <a:gd name="adj" fmla="val 2584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5168860" y="2893695"/>
            <a:ext cx="91440" cy="4426506"/>
          </a:xfrm>
          <a:prstGeom prst="roundRect">
            <a:avLst>
              <a:gd name="adj" fmla="val 96469"/>
            </a:avLst>
          </a:prstGeom>
          <a:solidFill>
            <a:srgbClr val="4950BC"/>
          </a:solidFill>
          <a:ln/>
        </p:spPr>
      </p:sp>
      <p:sp>
        <p:nvSpPr>
          <p:cNvPr id="12" name="Text 10"/>
          <p:cNvSpPr/>
          <p:nvPr/>
        </p:nvSpPr>
        <p:spPr>
          <a:xfrm>
            <a:off x="5493068" y="3126462"/>
            <a:ext cx="2676644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Staging Environment</a:t>
            </a:r>
            <a:endParaRPr lang="en-US" sz="2050" dirty="0"/>
          </a:p>
        </p:txBody>
      </p:sp>
      <p:sp>
        <p:nvSpPr>
          <p:cNvPr id="13" name="Text 11"/>
          <p:cNvSpPr/>
          <p:nvPr/>
        </p:nvSpPr>
        <p:spPr>
          <a:xfrm>
            <a:off x="5493068" y="3580567"/>
            <a:ext cx="3712726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Comprehensive integration and user acceptance testing (UAT).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5493068" y="4662011"/>
            <a:ext cx="3712726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Nature: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Long-lived, production-like replica, often updated continuously.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5493068" y="5743456"/>
            <a:ext cx="3712726" cy="13439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Benefit: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Catches integration issues and performance bottlenecks before production deployment.</a:t>
            </a:r>
            <a:endParaRPr lang="en-US" sz="1650" dirty="0"/>
          </a:p>
        </p:txBody>
      </p:sp>
      <p:sp>
        <p:nvSpPr>
          <p:cNvPr id="16" name="Shape 14"/>
          <p:cNvSpPr/>
          <p:nvPr/>
        </p:nvSpPr>
        <p:spPr>
          <a:xfrm>
            <a:off x="9648468" y="2893695"/>
            <a:ext cx="4246840" cy="4426506"/>
          </a:xfrm>
          <a:prstGeom prst="roundRect">
            <a:avLst>
              <a:gd name="adj" fmla="val 2584"/>
            </a:avLst>
          </a:prstGeom>
          <a:solidFill>
            <a:srgbClr val="FFFFFF"/>
          </a:solidFill>
          <a:ln w="22860">
            <a:solidFill>
              <a:srgbClr val="C0C1D7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9625608" y="2893695"/>
            <a:ext cx="91440" cy="4426506"/>
          </a:xfrm>
          <a:prstGeom prst="roundRect">
            <a:avLst>
              <a:gd name="adj" fmla="val 96469"/>
            </a:avLst>
          </a:prstGeom>
          <a:solidFill>
            <a:srgbClr val="4950BC"/>
          </a:solidFill>
          <a:ln/>
        </p:spPr>
      </p:sp>
      <p:sp>
        <p:nvSpPr>
          <p:cNvPr id="18" name="Text 16"/>
          <p:cNvSpPr/>
          <p:nvPr/>
        </p:nvSpPr>
        <p:spPr>
          <a:xfrm>
            <a:off x="9949815" y="3126462"/>
            <a:ext cx="3095030" cy="3281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Production Environment</a:t>
            </a:r>
            <a:endParaRPr lang="en-US" sz="2050" dirty="0"/>
          </a:p>
        </p:txBody>
      </p:sp>
      <p:sp>
        <p:nvSpPr>
          <p:cNvPr id="19" name="Text 17"/>
          <p:cNvSpPr/>
          <p:nvPr/>
        </p:nvSpPr>
        <p:spPr>
          <a:xfrm>
            <a:off x="9949815" y="3580567"/>
            <a:ext cx="3712726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Delivering the live application to end-users.</a:t>
            </a:r>
            <a:endParaRPr lang="en-US" sz="1650" dirty="0"/>
          </a:p>
        </p:txBody>
      </p:sp>
      <p:sp>
        <p:nvSpPr>
          <p:cNvPr id="20" name="Text 18"/>
          <p:cNvSpPr/>
          <p:nvPr/>
        </p:nvSpPr>
        <p:spPr>
          <a:xfrm>
            <a:off x="9949815" y="4326017"/>
            <a:ext cx="3712726" cy="671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Nature: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Stable, highly available, public-facing.</a:t>
            </a:r>
            <a:endParaRPr lang="en-US" sz="1650" dirty="0"/>
          </a:p>
        </p:txBody>
      </p:sp>
      <p:sp>
        <p:nvSpPr>
          <p:cNvPr id="21" name="Text 19"/>
          <p:cNvSpPr/>
          <p:nvPr/>
        </p:nvSpPr>
        <p:spPr>
          <a:xfrm>
            <a:off x="9949815" y="5071467"/>
            <a:ext cx="3712726" cy="1007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00"/>
              </a:lnSpc>
              <a:buSzPct val="100000"/>
              <a:buChar char="•"/>
            </a:pPr>
            <a:r>
              <a:rPr lang="en-US" sz="16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 Benefit:</a:t>
            </a:r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Provides the actual service to customers, requiring robust monitoring and reliability.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788313"/>
            <a:ext cx="13060204" cy="13318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Controlling Deployments: `rules` and `when` in Action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85098" y="2546271"/>
            <a:ext cx="13060204" cy="689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GitLab CI/CD's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rules: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keywords provide powerful control over job execution, allowing for fine-tuned deployment strategies.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785098" y="3795117"/>
            <a:ext cx="4211360" cy="3646170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785098" y="3772257"/>
            <a:ext cx="4211360" cy="91440"/>
          </a:xfrm>
          <a:prstGeom prst="roundRect">
            <a:avLst>
              <a:gd name="adj" fmla="val 97889"/>
            </a:avLst>
          </a:prstGeom>
          <a:solidFill>
            <a:srgbClr val="4950BC"/>
          </a:solidFill>
          <a:ln/>
        </p:spPr>
      </p:sp>
      <p:sp>
        <p:nvSpPr>
          <p:cNvPr id="6" name="Shape 4"/>
          <p:cNvSpPr/>
          <p:nvPr/>
        </p:nvSpPr>
        <p:spPr>
          <a:xfrm>
            <a:off x="2571095" y="3475553"/>
            <a:ext cx="639247" cy="639247"/>
          </a:xfrm>
          <a:prstGeom prst="roundRect">
            <a:avLst>
              <a:gd name="adj" fmla="val 143043"/>
            </a:avLst>
          </a:prstGeom>
          <a:solidFill>
            <a:srgbClr val="4950B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62905" y="3635335"/>
            <a:ext cx="255627" cy="319564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20961" y="4327803"/>
            <a:ext cx="373963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Defining Job Conditions with `rules`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1020961" y="5121354"/>
            <a:ext cx="3739634" cy="20535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rules: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specify when a job should run based on conditions like branch names, commit messages, or pipeline variables. This ensures jobs only execute when relevant criteria are met.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5209461" y="3795117"/>
            <a:ext cx="4211360" cy="3646170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5209461" y="3772257"/>
            <a:ext cx="4211360" cy="91440"/>
          </a:xfrm>
          <a:prstGeom prst="roundRect">
            <a:avLst>
              <a:gd name="adj" fmla="val 97889"/>
            </a:avLst>
          </a:prstGeom>
          <a:solidFill>
            <a:srgbClr val="4950BC"/>
          </a:solidFill>
          <a:ln/>
        </p:spPr>
      </p:sp>
      <p:sp>
        <p:nvSpPr>
          <p:cNvPr id="12" name="Shape 9"/>
          <p:cNvSpPr/>
          <p:nvPr/>
        </p:nvSpPr>
        <p:spPr>
          <a:xfrm>
            <a:off x="6995458" y="3475553"/>
            <a:ext cx="639247" cy="639247"/>
          </a:xfrm>
          <a:prstGeom prst="roundRect">
            <a:avLst>
              <a:gd name="adj" fmla="val 143043"/>
            </a:avLst>
          </a:prstGeom>
          <a:solidFill>
            <a:srgbClr val="4950BC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267" y="3635335"/>
            <a:ext cx="255627" cy="319564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5445323" y="4327803"/>
            <a:ext cx="373963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Controlling Execution Flow with `when`</a:t>
            </a:r>
            <a:endParaRPr lang="en-US" sz="2050" dirty="0"/>
          </a:p>
        </p:txBody>
      </p:sp>
      <p:sp>
        <p:nvSpPr>
          <p:cNvPr id="15" name="Text 11"/>
          <p:cNvSpPr/>
          <p:nvPr/>
        </p:nvSpPr>
        <p:spPr>
          <a:xfrm>
            <a:off x="5445323" y="5121354"/>
            <a:ext cx="3739634" cy="20840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keyword dictates how a job behaves once its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rules: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are satisfied. Options include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on_success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(default),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manual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always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delayed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or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never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providing flexibility for automated or interactive steps.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9633823" y="3795117"/>
            <a:ext cx="4211360" cy="3646170"/>
          </a:xfrm>
          <a:prstGeom prst="roundRect">
            <a:avLst>
              <a:gd name="adj" fmla="val 3009"/>
            </a:avLst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9633823" y="3772257"/>
            <a:ext cx="4211360" cy="91440"/>
          </a:xfrm>
          <a:prstGeom prst="roundRect">
            <a:avLst>
              <a:gd name="adj" fmla="val 97889"/>
            </a:avLst>
          </a:prstGeom>
          <a:solidFill>
            <a:srgbClr val="4950BC"/>
          </a:solidFill>
          <a:ln/>
        </p:spPr>
      </p:sp>
      <p:sp>
        <p:nvSpPr>
          <p:cNvPr id="18" name="Shape 14"/>
          <p:cNvSpPr/>
          <p:nvPr/>
        </p:nvSpPr>
        <p:spPr>
          <a:xfrm>
            <a:off x="11419820" y="3475553"/>
            <a:ext cx="639247" cy="639247"/>
          </a:xfrm>
          <a:prstGeom prst="roundRect">
            <a:avLst>
              <a:gd name="adj" fmla="val 143043"/>
            </a:avLst>
          </a:prstGeom>
          <a:solidFill>
            <a:srgbClr val="4950BC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1630" y="3635335"/>
            <a:ext cx="255627" cy="319564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9869686" y="4327803"/>
            <a:ext cx="3739634" cy="6657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Combining for Strategic Pipelines</a:t>
            </a:r>
            <a:endParaRPr lang="en-US" sz="2050" dirty="0"/>
          </a:p>
        </p:txBody>
      </p:sp>
      <p:sp>
        <p:nvSpPr>
          <p:cNvPr id="21" name="Text 16"/>
          <p:cNvSpPr/>
          <p:nvPr/>
        </p:nvSpPr>
        <p:spPr>
          <a:xfrm>
            <a:off x="9869686" y="5121354"/>
            <a:ext cx="3739634" cy="20688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combining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rules: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you can create sophisticated workflows. For example, a job might only run on the 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main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branch (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rules: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and require a manual trigger (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when: manual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for production deployments.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24833"/>
            <a:ext cx="831473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Manual Approvals in Pipelines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8724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approvals provide a critical safeguard for sensitive deployments, ensuring human oversight before critical changes go live.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668197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28224" y="3902631"/>
            <a:ext cx="29684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Preventing Accidents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8224" y="4393049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Adds a human gate, preventing unintended deployments to production or other sensitive environments.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668197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51396" y="39026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Quality Control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5451396" y="4393049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Allows for final review by lead developers or release managers, ensuring adherence to quality standards.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9640133" y="3668197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9874568" y="3902631"/>
            <a:ext cx="36605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Compliance &amp; Governance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4568" y="4393049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Essential for meeting regulatory requirements and internal governance policies for deployments.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334244"/>
            <a:ext cx="13042821" cy="3705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GitLab CI/CD, this is configured using the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when: manual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keyword in your 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.gitlab-ci.yml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file.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6054"/>
            <a:ext cx="6265426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Hands-On: Auto-Deploy to Staging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630561"/>
            <a:ext cx="7681793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 your deployments to the staging environment upon successful merges to the main branch, ensuring a continuously updated pre-production replica.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793790" y="2267903"/>
            <a:ext cx="7681793" cy="442198"/>
          </a:xfrm>
          <a:prstGeom prst="roundRect">
            <a:avLst>
              <a:gd name="adj" fmla="val 48012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24137" y="2350770"/>
            <a:ext cx="221099" cy="27634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41189" y="2857500"/>
            <a:ext cx="2768679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Configure Main Branch Trigger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941189" y="3235285"/>
            <a:ext cx="738699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Set up your CI/CD job to automatically run when changes are merged into the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main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branch, typically using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rules: if: $CI_COMMIT_BRANCH == "main"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150" dirty="0"/>
          </a:p>
        </p:txBody>
      </p:sp>
      <p:sp>
        <p:nvSpPr>
          <p:cNvPr id="8" name="Shape 5"/>
          <p:cNvSpPr/>
          <p:nvPr/>
        </p:nvSpPr>
        <p:spPr>
          <a:xfrm>
            <a:off x="793790" y="3964662"/>
            <a:ext cx="7681793" cy="442198"/>
          </a:xfrm>
          <a:prstGeom prst="roundRect">
            <a:avLst>
              <a:gd name="adj" fmla="val 48012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37" y="4047530"/>
            <a:ext cx="221099" cy="276344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41189" y="4554260"/>
            <a:ext cx="2514243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Define Staging Environment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941189" y="4932045"/>
            <a:ext cx="738699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the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environment: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keyword with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name: staging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to clearly identify and manage your staging deployments within GitLab.</a:t>
            </a:r>
            <a:endParaRPr lang="en-US" sz="1150" dirty="0"/>
          </a:p>
        </p:txBody>
      </p:sp>
      <p:sp>
        <p:nvSpPr>
          <p:cNvPr id="12" name="Shape 8"/>
          <p:cNvSpPr/>
          <p:nvPr/>
        </p:nvSpPr>
        <p:spPr>
          <a:xfrm>
            <a:off x="793790" y="5661422"/>
            <a:ext cx="7681793" cy="442198"/>
          </a:xfrm>
          <a:prstGeom prst="roundRect">
            <a:avLst>
              <a:gd name="adj" fmla="val 48012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137" y="5744289"/>
            <a:ext cx="221099" cy="276344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941189" y="6251019"/>
            <a:ext cx="1842968" cy="2303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Set Deployment URL</a:t>
            </a:r>
            <a:endParaRPr lang="en-US" sz="1450" dirty="0"/>
          </a:p>
        </p:txBody>
      </p:sp>
      <p:sp>
        <p:nvSpPr>
          <p:cNvPr id="15" name="Text 10"/>
          <p:cNvSpPr/>
          <p:nvPr/>
        </p:nvSpPr>
        <p:spPr>
          <a:xfrm>
            <a:off x="941189" y="6628805"/>
            <a:ext cx="7386995" cy="4714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 a direct link to your deployed staging application using 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environment:url:</a:t>
            </a:r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making it easy for testers and stakeholders to access.</a:t>
            </a:r>
            <a:endParaRPr lang="en-US" sz="1150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2772" y="1663779"/>
            <a:ext cx="5001339" cy="30007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813" y="619244"/>
            <a:ext cx="9468326" cy="631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Best Practices for CI/CD Environments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85813" y="1654731"/>
            <a:ext cx="13058775" cy="6465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Adhering to these best practices will help you build robust, efficient, and secure CI/CD pipelines for managing your application environments.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85813" y="2831544"/>
            <a:ext cx="6428303" cy="2136815"/>
          </a:xfrm>
          <a:prstGeom prst="roundRect">
            <a:avLst>
              <a:gd name="adj" fmla="val 5135"/>
            </a:avLst>
          </a:prstGeom>
          <a:solidFill>
            <a:srgbClr val="FFFFFF"/>
          </a:solidFill>
          <a:ln/>
        </p:spPr>
      </p:sp>
      <p:sp>
        <p:nvSpPr>
          <p:cNvPr id="5" name="Shape 3"/>
          <p:cNvSpPr/>
          <p:nvPr/>
        </p:nvSpPr>
        <p:spPr>
          <a:xfrm>
            <a:off x="785813" y="2808684"/>
            <a:ext cx="6428303" cy="91440"/>
          </a:xfrm>
          <a:prstGeom prst="roundRect">
            <a:avLst>
              <a:gd name="adj" fmla="val 92822"/>
            </a:avLst>
          </a:prstGeom>
          <a:solidFill>
            <a:srgbClr val="4950BC"/>
          </a:solidFill>
          <a:ln/>
        </p:spPr>
      </p:sp>
      <p:sp>
        <p:nvSpPr>
          <p:cNvPr id="6" name="Shape 4"/>
          <p:cNvSpPr/>
          <p:nvPr/>
        </p:nvSpPr>
        <p:spPr>
          <a:xfrm>
            <a:off x="3696831" y="2528530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4950BC"/>
          </a:solidFill>
          <a:ln/>
        </p:spPr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8640" y="2680097"/>
            <a:ext cx="242411" cy="303014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10722" y="3336727"/>
            <a:ext cx="3204210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Clear Environment Names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10722" y="3773686"/>
            <a:ext cx="5978485" cy="969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Standardize naming conventions for environments (e.g.,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review/feature-x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staging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production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to ensure clarity and easy identification within GitLab.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416165" y="2831544"/>
            <a:ext cx="6428423" cy="2136815"/>
          </a:xfrm>
          <a:prstGeom prst="roundRect">
            <a:avLst>
              <a:gd name="adj" fmla="val 5135"/>
            </a:avLst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7416165" y="2808684"/>
            <a:ext cx="6428423" cy="91440"/>
          </a:xfrm>
          <a:prstGeom prst="roundRect">
            <a:avLst>
              <a:gd name="adj" fmla="val 92822"/>
            </a:avLst>
          </a:prstGeom>
          <a:solidFill>
            <a:srgbClr val="4950BC"/>
          </a:solidFill>
          <a:ln/>
        </p:spPr>
      </p:sp>
      <p:sp>
        <p:nvSpPr>
          <p:cNvPr id="12" name="Shape 9"/>
          <p:cNvSpPr/>
          <p:nvPr/>
        </p:nvSpPr>
        <p:spPr>
          <a:xfrm>
            <a:off x="10327303" y="2528530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4950BC"/>
          </a:solidFill>
          <a:ln/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111" y="2680097"/>
            <a:ext cx="242411" cy="303014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41074" y="3336727"/>
            <a:ext cx="3898106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Dynamic Preview Environments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7641074" y="3773686"/>
            <a:ext cx="5978604" cy="969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dynamic environments for merge requests to provide isolated, on-demand testing instances for every feature or bug fix, streamlining feedback.</a:t>
            </a:r>
            <a:endParaRPr lang="en-US" sz="1550" dirty="0"/>
          </a:p>
        </p:txBody>
      </p:sp>
      <p:sp>
        <p:nvSpPr>
          <p:cNvPr id="16" name="Shape 12"/>
          <p:cNvSpPr/>
          <p:nvPr/>
        </p:nvSpPr>
        <p:spPr>
          <a:xfrm>
            <a:off x="785813" y="5473422"/>
            <a:ext cx="6428303" cy="2136815"/>
          </a:xfrm>
          <a:prstGeom prst="roundRect">
            <a:avLst>
              <a:gd name="adj" fmla="val 5135"/>
            </a:avLst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785813" y="5450562"/>
            <a:ext cx="6428303" cy="91440"/>
          </a:xfrm>
          <a:prstGeom prst="roundRect">
            <a:avLst>
              <a:gd name="adj" fmla="val 92822"/>
            </a:avLst>
          </a:prstGeom>
          <a:solidFill>
            <a:srgbClr val="4950BC"/>
          </a:solidFill>
          <a:ln/>
        </p:spPr>
      </p:sp>
      <p:sp>
        <p:nvSpPr>
          <p:cNvPr id="18" name="Shape 14"/>
          <p:cNvSpPr/>
          <p:nvPr/>
        </p:nvSpPr>
        <p:spPr>
          <a:xfrm>
            <a:off x="3696831" y="5170408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4950BC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640" y="5321975"/>
            <a:ext cx="242411" cy="303014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10722" y="5978604"/>
            <a:ext cx="4056102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Manual Approvals for Production</a:t>
            </a:r>
            <a:endParaRPr lang="en-US" sz="1950" dirty="0"/>
          </a:p>
        </p:txBody>
      </p:sp>
      <p:sp>
        <p:nvSpPr>
          <p:cNvPr id="21" name="Text 16"/>
          <p:cNvSpPr/>
          <p:nvPr/>
        </p:nvSpPr>
        <p:spPr>
          <a:xfrm>
            <a:off x="1010722" y="6415564"/>
            <a:ext cx="5978485" cy="969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mandatory manual approvals for deployments to sensitive environments like production, adding a crucial human gate for quality and security oversight.</a:t>
            </a:r>
            <a:endParaRPr lang="en-US" sz="1550" dirty="0"/>
          </a:p>
        </p:txBody>
      </p:sp>
      <p:sp>
        <p:nvSpPr>
          <p:cNvPr id="22" name="Shape 17"/>
          <p:cNvSpPr/>
          <p:nvPr/>
        </p:nvSpPr>
        <p:spPr>
          <a:xfrm>
            <a:off x="7416165" y="5473422"/>
            <a:ext cx="6428423" cy="2136815"/>
          </a:xfrm>
          <a:prstGeom prst="roundRect">
            <a:avLst>
              <a:gd name="adj" fmla="val 5135"/>
            </a:avLst>
          </a:prstGeom>
          <a:solidFill>
            <a:srgbClr val="FFFFFF"/>
          </a:solidFill>
          <a:ln/>
        </p:spPr>
      </p:sp>
      <p:sp>
        <p:nvSpPr>
          <p:cNvPr id="23" name="Shape 18"/>
          <p:cNvSpPr/>
          <p:nvPr/>
        </p:nvSpPr>
        <p:spPr>
          <a:xfrm>
            <a:off x="7416165" y="5450562"/>
            <a:ext cx="6428423" cy="91440"/>
          </a:xfrm>
          <a:prstGeom prst="roundRect">
            <a:avLst>
              <a:gd name="adj" fmla="val 92822"/>
            </a:avLst>
          </a:prstGeom>
          <a:solidFill>
            <a:srgbClr val="4950BC"/>
          </a:solidFill>
          <a:ln/>
        </p:spPr>
      </p:sp>
      <p:sp>
        <p:nvSpPr>
          <p:cNvPr id="24" name="Shape 19"/>
          <p:cNvSpPr/>
          <p:nvPr/>
        </p:nvSpPr>
        <p:spPr>
          <a:xfrm>
            <a:off x="10327303" y="5170408"/>
            <a:ext cx="606147" cy="606147"/>
          </a:xfrm>
          <a:prstGeom prst="roundRect">
            <a:avLst>
              <a:gd name="adj" fmla="val 150854"/>
            </a:avLst>
          </a:prstGeom>
          <a:solidFill>
            <a:srgbClr val="4950BC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9111" y="5321975"/>
            <a:ext cx="242411" cy="303014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41074" y="5978604"/>
            <a:ext cx="4052054" cy="315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Document Environments &amp; Flows</a:t>
            </a:r>
            <a:endParaRPr lang="en-US" sz="1950" dirty="0"/>
          </a:p>
        </p:txBody>
      </p:sp>
      <p:sp>
        <p:nvSpPr>
          <p:cNvPr id="27" name="Text 21"/>
          <p:cNvSpPr/>
          <p:nvPr/>
        </p:nvSpPr>
        <p:spPr>
          <a:xfrm>
            <a:off x="7641074" y="6415564"/>
            <a:ext cx="5978604" cy="969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Maintain up-to-date documentation (e.g., in your project's 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highlight>
                  <a:srgbClr val="F2F2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README.md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) outlining environment purposes, deployment procedures, and access information.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55144"/>
            <a:ext cx="3685937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Q&amp;A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793790" y="1910715"/>
            <a:ext cx="13042821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Any questions? Let's walk through your GitLab setup!</a:t>
            </a:r>
            <a:endParaRPr lang="en-US" sz="11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312313"/>
            <a:ext cx="7937063" cy="47621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2025-07-24T13:21:29Z</dcterms:created>
  <dcterms:modified xsi:type="dcterms:W3CDTF">2025-07-24T13:21:29Z</dcterms:modified>
</cp:coreProperties>
</file>