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2"/>
  </p:notesMasterIdLst>
  <p:sldIdLst>
    <p:sldId id="256" r:id="rId3"/>
    <p:sldId id="257" r:id="rId4"/>
    <p:sldId id="258" r:id="rId5"/>
    <p:sldId id="261" r:id="rId6"/>
    <p:sldId id="259" r:id="rId7"/>
    <p:sldId id="266" r:id="rId8"/>
    <p:sldId id="260"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D9BEA6-CF16-485B-9B67-C613877B7ABE}">
          <p14:sldIdLst>
            <p14:sldId id="256"/>
            <p14:sldId id="257"/>
            <p14:sldId id="258"/>
            <p14:sldId id="261"/>
            <p14:sldId id="259"/>
            <p14:sldId id="266"/>
            <p14:sldId id="260"/>
            <p14:sldId id="263"/>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421" autoAdjust="0"/>
  </p:normalViewPr>
  <p:slideViewPr>
    <p:cSldViewPr snapToGrid="0">
      <p:cViewPr varScale="1">
        <p:scale>
          <a:sx n="74" d="100"/>
          <a:sy n="74" d="100"/>
        </p:scale>
        <p:origin x="95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373EE0-F619-40C0-80C8-739038793AD4}" type="datetimeFigureOut">
              <a:rPr lang="en-GB" smtClean="0"/>
              <a:t>12/09/2024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96778-FF70-4127-92EB-CF03039F3AAC}" type="slidenum">
              <a:rPr lang="en-GB" smtClean="0"/>
              <a:t>‹#›</a:t>
            </a:fld>
            <a:endParaRPr lang="en-GB"/>
          </a:p>
        </p:txBody>
      </p:sp>
    </p:spTree>
    <p:extLst>
      <p:ext uri="{BB962C8B-B14F-4D97-AF65-F5344CB8AC3E}">
        <p14:creationId xmlns:p14="http://schemas.microsoft.com/office/powerpoint/2010/main" val="415796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GB" sz="1200" b="0" i="0" kern="1200" dirty="0">
                <a:solidFill>
                  <a:schemeClr val="tx1"/>
                </a:solidFill>
                <a:effectLst/>
                <a:latin typeface="+mn-lt"/>
                <a:ea typeface="+mn-ea"/>
                <a:cs typeface="+mn-cs"/>
              </a:rPr>
              <a:t>Let's imagine you want to create an AWS instance, and then attach a public IP(elastic </a:t>
            </a:r>
            <a:r>
              <a:rPr lang="en-GB" sz="1200" b="0" i="0" kern="1200" dirty="0" err="1">
                <a:solidFill>
                  <a:schemeClr val="tx1"/>
                </a:solidFill>
                <a:effectLst/>
                <a:latin typeface="+mn-lt"/>
                <a:ea typeface="+mn-ea"/>
                <a:cs typeface="+mn-cs"/>
              </a:rPr>
              <a:t>ip</a:t>
            </a:r>
            <a:r>
              <a:rPr lang="en-GB" sz="1200" b="0" i="0" kern="1200" dirty="0">
                <a:solidFill>
                  <a:schemeClr val="tx1"/>
                </a:solidFill>
                <a:effectLst/>
                <a:latin typeface="+mn-lt"/>
                <a:ea typeface="+mn-ea"/>
                <a:cs typeface="+mn-cs"/>
              </a:rPr>
              <a:t>), and then finally add a DNS entry for your instance.  As I mentioned earlier, you simply specify the end state that you want using terraform.</a:t>
            </a:r>
          </a:p>
          <a:p>
            <a:pPr fontAlgn="base"/>
            <a:r>
              <a:rPr lang="en-GB" sz="1200" b="0" i="0" kern="1200" dirty="0">
                <a:solidFill>
                  <a:schemeClr val="tx1"/>
                </a:solidFill>
                <a:effectLst/>
                <a:latin typeface="+mn-lt"/>
                <a:ea typeface="+mn-ea"/>
                <a:cs typeface="+mn-cs"/>
              </a:rPr>
              <a:t>A Public IP</a:t>
            </a:r>
          </a:p>
          <a:p>
            <a:pPr fontAlgn="base"/>
            <a:r>
              <a:rPr lang="en-GB" sz="1200" b="0" i="0" kern="1200" dirty="0">
                <a:solidFill>
                  <a:schemeClr val="tx1"/>
                </a:solidFill>
                <a:effectLst/>
                <a:latin typeface="+mn-lt"/>
                <a:ea typeface="+mn-ea"/>
                <a:cs typeface="+mn-cs"/>
              </a:rPr>
              <a:t>A DNS Entry</a:t>
            </a:r>
          </a:p>
          <a:p>
            <a:pPr fontAlgn="base"/>
            <a:r>
              <a:rPr lang="en-GB" sz="1200" b="0" i="0" kern="1200" dirty="0">
                <a:solidFill>
                  <a:schemeClr val="tx1"/>
                </a:solidFill>
                <a:effectLst/>
                <a:latin typeface="+mn-lt"/>
                <a:ea typeface="+mn-ea"/>
                <a:cs typeface="+mn-cs"/>
              </a:rPr>
              <a:t>An Instance</a:t>
            </a:r>
          </a:p>
          <a:p>
            <a:pPr rtl="0" fontAlgn="base"/>
            <a:r>
              <a:rPr lang="en-GB" sz="1200" b="0" i="0" kern="1200" dirty="0">
                <a:solidFill>
                  <a:schemeClr val="tx1"/>
                </a:solidFill>
                <a:effectLst/>
                <a:latin typeface="+mn-lt"/>
                <a:ea typeface="+mn-ea"/>
                <a:cs typeface="+mn-cs"/>
              </a:rPr>
              <a:t>There are dependencies between each step that we have above. Terraform will calculate the dependencies and create each of the resources above in the correct order. Let's think about this for a moment. An instance should be created before we can attach a public IP to it. The public IP should be created before adding the DNS entry. Which means the order is important here, and terraform will take care of this by building a graph internally.</a:t>
            </a:r>
          </a:p>
          <a:p>
            <a:endParaRPr lang="en-GB" dirty="0"/>
          </a:p>
        </p:txBody>
      </p:sp>
      <p:sp>
        <p:nvSpPr>
          <p:cNvPr id="4" name="Slide Number Placeholder 3"/>
          <p:cNvSpPr>
            <a:spLocks noGrp="1"/>
          </p:cNvSpPr>
          <p:nvPr>
            <p:ph type="sldNum" sz="quarter" idx="5"/>
          </p:nvPr>
        </p:nvSpPr>
        <p:spPr/>
        <p:txBody>
          <a:bodyPr/>
          <a:lstStyle/>
          <a:p>
            <a:fld id="{F9B96778-FF70-4127-92EB-CF03039F3AAC}" type="slidenum">
              <a:rPr lang="en-GB" smtClean="0"/>
              <a:t>5</a:t>
            </a:fld>
            <a:endParaRPr lang="en-GB"/>
          </a:p>
        </p:txBody>
      </p:sp>
    </p:spTree>
    <p:extLst>
      <p:ext uri="{BB962C8B-B14F-4D97-AF65-F5344CB8AC3E}">
        <p14:creationId xmlns:p14="http://schemas.microsoft.com/office/powerpoint/2010/main" val="24490619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Configuration management tools like Puppet, Chef etc are actually suited for mutable infrastructure. They generally keep on doing incremental updates on top of the existing machines back to back. Compare this to a method of replacing a server with a brand new one for every change. This is generally referred to as immutable infrastructure. In this immutable method, you basically create a new set of servers using a new </a:t>
            </a:r>
            <a:r>
              <a:rPr lang="en-GB" sz="1200" b="0" i="0" kern="1200" dirty="0" err="1">
                <a:solidFill>
                  <a:schemeClr val="tx1"/>
                </a:solidFill>
                <a:effectLst/>
                <a:latin typeface="+mn-lt"/>
                <a:ea typeface="+mn-ea"/>
                <a:cs typeface="+mn-cs"/>
              </a:rPr>
              <a:t>vm</a:t>
            </a:r>
            <a:r>
              <a:rPr lang="en-GB" sz="1200" b="0" i="0" kern="1200" dirty="0">
                <a:solidFill>
                  <a:schemeClr val="tx1"/>
                </a:solidFill>
                <a:effectLst/>
                <a:latin typeface="+mn-lt"/>
                <a:ea typeface="+mn-ea"/>
                <a:cs typeface="+mn-cs"/>
              </a:rPr>
              <a:t> image using terraform, and terminate the old ones. Terraform suits better here compared to other tools(change of image is nothing but a small image name change in your terraform code).</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F9B96778-FF70-4127-92EB-CF03039F3AAC}" type="slidenum">
              <a:rPr lang="en-GB" smtClean="0"/>
              <a:t>6</a:t>
            </a:fld>
            <a:endParaRPr lang="en-GB"/>
          </a:p>
        </p:txBody>
      </p:sp>
    </p:spTree>
    <p:extLst>
      <p:ext uri="{BB962C8B-B14F-4D97-AF65-F5344CB8AC3E}">
        <p14:creationId xmlns:p14="http://schemas.microsoft.com/office/powerpoint/2010/main" val="40062411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Configuration management tools like Puppet, Chef etc are actually suited for mutable infrastructure. They generally keep on doing incremental updates on top of the existing machines back to back. Compare this to a method of replacing a server with a brand new one for every change. This is generally referred to as immutable infrastructure. In this immutable method, you basically create a new set of servers using a new </a:t>
            </a:r>
            <a:r>
              <a:rPr lang="en-GB" sz="1200" b="0" i="0" kern="1200" dirty="0" err="1">
                <a:solidFill>
                  <a:schemeClr val="tx1"/>
                </a:solidFill>
                <a:effectLst/>
                <a:latin typeface="+mn-lt"/>
                <a:ea typeface="+mn-ea"/>
                <a:cs typeface="+mn-cs"/>
              </a:rPr>
              <a:t>vm</a:t>
            </a:r>
            <a:r>
              <a:rPr lang="en-GB" sz="1200" b="0" i="0" kern="1200" dirty="0">
                <a:solidFill>
                  <a:schemeClr val="tx1"/>
                </a:solidFill>
                <a:effectLst/>
                <a:latin typeface="+mn-lt"/>
                <a:ea typeface="+mn-ea"/>
                <a:cs typeface="+mn-cs"/>
              </a:rPr>
              <a:t> image using terraform, and terminate the old ones. Terraform suits better here compared to other tools(change of image is nothing but a small image name change in your terraform code).</a:t>
            </a:r>
          </a:p>
          <a:p>
            <a:endParaRPr lang="en-GB" sz="1200" b="0" i="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F9B96778-FF70-4127-92EB-CF03039F3AAC}" type="slidenum">
              <a:rPr lang="en-GB" smtClean="0"/>
              <a:t>7</a:t>
            </a:fld>
            <a:endParaRPr lang="en-GB"/>
          </a:p>
        </p:txBody>
      </p:sp>
    </p:spTree>
    <p:extLst>
      <p:ext uri="{BB962C8B-B14F-4D97-AF65-F5344CB8AC3E}">
        <p14:creationId xmlns:p14="http://schemas.microsoft.com/office/powerpoint/2010/main" val="140666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C651DDC-3D8E-441D-8B1E-684C450C1B0A}"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993207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29434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28394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00051" y="64144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100051" y="4455621"/>
            <a:ext cx="10058400" cy="1143000"/>
          </a:xfrm>
        </p:spPr>
        <p:txBody>
          <a:bodyPr lIns="91440" rIns="91440">
            <a:normAutofit/>
          </a:bodyPr>
          <a:lstStyle>
            <a:lvl1pPr marL="0" indent="0" algn="r">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Vishwanath M S</a:t>
            </a:r>
          </a:p>
          <a:p>
            <a:r>
              <a:rPr lang="en-US" dirty="0"/>
              <a:t>Vishwacloudlab.org</a:t>
            </a:r>
          </a:p>
        </p:txBody>
      </p:sp>
      <p:sp>
        <p:nvSpPr>
          <p:cNvPr id="4" name="Date Placeholder 3"/>
          <p:cNvSpPr>
            <a:spLocks noGrp="1"/>
          </p:cNvSpPr>
          <p:nvPr>
            <p:ph type="dt" sz="half" idx="10"/>
          </p:nvPr>
        </p:nvSpPr>
        <p:spPr/>
        <p:txBody>
          <a:bodyPr/>
          <a:lstStyle/>
          <a:p>
            <a:fld id="{5B03344B-D0D9-437D-8838-1FD1C4F164B7}"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Tree>
    <p:extLst>
      <p:ext uri="{BB962C8B-B14F-4D97-AF65-F5344CB8AC3E}">
        <p14:creationId xmlns:p14="http://schemas.microsoft.com/office/powerpoint/2010/main" val="26116719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92958" y="286603"/>
            <a:ext cx="10058400" cy="968440"/>
          </a:xfrm>
        </p:spPr>
        <p:txBody>
          <a:bodyPr/>
          <a:lstStyle/>
          <a:p>
            <a:r>
              <a:rPr lang="en-US"/>
              <a:t>Click to edit Master title style</a:t>
            </a:r>
            <a:endParaRPr lang="en-US" dirty="0"/>
          </a:p>
        </p:txBody>
      </p:sp>
      <p:sp>
        <p:nvSpPr>
          <p:cNvPr id="3" name="Content Placeholder 2"/>
          <p:cNvSpPr>
            <a:spLocks noGrp="1"/>
          </p:cNvSpPr>
          <p:nvPr>
            <p:ph idx="1"/>
          </p:nvPr>
        </p:nvSpPr>
        <p:spPr>
          <a:xfrm>
            <a:off x="692958" y="1594826"/>
            <a:ext cx="1005840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B03344B-D0D9-437D-8838-1FD1C4F164B7}"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51358" y="5985653"/>
            <a:ext cx="1312025" cy="365125"/>
          </a:xfrm>
        </p:spPr>
        <p:txBody>
          <a:bodyPr/>
          <a:lstStyle/>
          <a:p>
            <a:fld id="{40021EC1-E4B6-4332-AEF1-C7424A16BC98}" type="slidenum">
              <a:rPr lang="en-US" smtClean="0"/>
              <a:pPr/>
              <a:t>‹#›</a:t>
            </a:fld>
            <a:endParaRPr lang="en-US"/>
          </a:p>
        </p:txBody>
      </p:sp>
      <p:sp>
        <p:nvSpPr>
          <p:cNvPr id="8" name="TextBox 7"/>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8944301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03344B-D0D9-437D-8838-1FD1C4F164B7}"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876815" y="5936522"/>
            <a:ext cx="1312025" cy="365125"/>
          </a:xfrm>
        </p:spPr>
        <p:txBody>
          <a:bodyPr/>
          <a:lstStyle/>
          <a:p>
            <a:fld id="{40021EC1-E4B6-4332-AEF1-C7424A16BC98}"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3447242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03344B-D0D9-437D-8838-1FD1C4F164B7}"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1750393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03344B-D0D9-437D-8838-1FD1C4F164B7}" type="datetimeFigureOut">
              <a:rPr lang="en-US" smtClean="0"/>
              <a:pPr/>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1" name="TextBox 10"/>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2472086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03344B-D0D9-437D-8838-1FD1C4F164B7}" type="datetimeFigureOut">
              <a:rPr lang="en-US" smtClean="0"/>
              <a:pPr/>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021EC1-E4B6-4332-AEF1-C7424A16BC98}" type="slidenum">
              <a:rPr lang="en-US" smtClean="0"/>
              <a:pPr/>
              <a:t>‹#›</a:t>
            </a:fld>
            <a:endParaRPr lang="en-US"/>
          </a:p>
        </p:txBody>
      </p:sp>
      <p:sp>
        <p:nvSpPr>
          <p:cNvPr id="6" name="TextBox 5"/>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346678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03344B-D0D9-437D-8838-1FD1C4F164B7}" type="datetimeFigureOut">
              <a:rPr lang="en-US" smtClean="0"/>
              <a:pPr/>
              <a:t>9/12/2024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85000"/>
                  </a:srgbClr>
                </a:solidFill>
                <a:latin typeface="Engravers MT" panose="02090707080505020304" pitchFamily="18" charset="0"/>
              </a:rPr>
              <a:t>VISHWACLOUDLAB.ORG</a:t>
            </a:r>
          </a:p>
        </p:txBody>
      </p:sp>
    </p:spTree>
    <p:extLst>
      <p:ext uri="{BB962C8B-B14F-4D97-AF65-F5344CB8AC3E}">
        <p14:creationId xmlns:p14="http://schemas.microsoft.com/office/powerpoint/2010/main" val="18426226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B03344B-D0D9-437D-8838-1FD1C4F164B7}" type="datetimeFigureOut">
              <a:rPr lang="en-US" smtClean="0"/>
              <a:pPr/>
              <a:t>9/12/2024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solidFill>
                <a:srgbClr val="46464A"/>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0021EC1-E4B6-4332-AEF1-C7424A16BC98}" type="slidenum">
              <a:rPr lang="en-US" smtClean="0">
                <a:solidFill>
                  <a:srgbClr val="46464A"/>
                </a:solidFill>
              </a:rPr>
              <a:pPr/>
              <a:t>‹#›</a:t>
            </a:fld>
            <a:endParaRPr lang="en-US">
              <a:solidFill>
                <a:srgbClr val="46464A"/>
              </a:solidFill>
            </a:endParaRPr>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971932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C651DDC-3D8E-441D-8B1E-684C450C1B0A}"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11736938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03344B-D0D9-437D-8838-1FD1C4F164B7}" type="datetimeFigureOut">
              <a:rPr lang="en-US" smtClean="0"/>
              <a:pPr/>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021EC1-E4B6-4332-AEF1-C7424A16BC98}" type="slidenum">
              <a:rPr lang="en-US" smtClean="0"/>
              <a:pPr/>
              <a:t>‹#›</a:t>
            </a:fld>
            <a:endParaRPr lang="en-US"/>
          </a:p>
        </p:txBody>
      </p:sp>
      <p:sp>
        <p:nvSpPr>
          <p:cNvPr id="10" name="TextBox 9"/>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2189629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7" name="TextBox 6"/>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1010007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03344B-D0D9-437D-8838-1FD1C4F164B7}" type="datetimeFigureOut">
              <a:rPr lang="en-US" smtClean="0"/>
              <a:pPr/>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021EC1-E4B6-4332-AEF1-C7424A16BC98}" type="slidenum">
              <a:rPr lang="en-US" smtClean="0"/>
              <a:pPr/>
              <a:t>‹#›</a:t>
            </a:fld>
            <a:endParaRPr lang="en-US"/>
          </a:p>
        </p:txBody>
      </p:sp>
      <p:sp>
        <p:nvSpPr>
          <p:cNvPr id="9" name="TextBox 8"/>
          <p:cNvSpPr txBox="1"/>
          <p:nvPr userDrawn="1"/>
        </p:nvSpPr>
        <p:spPr>
          <a:xfrm>
            <a:off x="8508989" y="6521337"/>
            <a:ext cx="3795976" cy="369332"/>
          </a:xfrm>
          <a:prstGeom prst="rect">
            <a:avLst/>
          </a:prstGeom>
          <a:noFill/>
        </p:spPr>
        <p:txBody>
          <a:bodyPr wrap="none" rtlCol="0">
            <a:spAutoFit/>
          </a:bodyPr>
          <a:lstStyle/>
          <a:p>
            <a:r>
              <a:rPr lang="en-US" dirty="0">
                <a:solidFill>
                  <a:srgbClr val="FFFFFF">
                    <a:lumMod val="50000"/>
                  </a:srgbClr>
                </a:solidFill>
                <a:latin typeface="Engravers MT" panose="02090707080505020304" pitchFamily="18" charset="0"/>
              </a:rPr>
              <a:t>VISHWACLOUDLAB.ORG</a:t>
            </a:r>
          </a:p>
        </p:txBody>
      </p:sp>
    </p:spTree>
    <p:extLst>
      <p:ext uri="{BB962C8B-B14F-4D97-AF65-F5344CB8AC3E}">
        <p14:creationId xmlns:p14="http://schemas.microsoft.com/office/powerpoint/2010/main" val="28349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651DDC-3D8E-441D-8B1E-684C450C1B0A}" type="datetimeFigureOut">
              <a:rPr lang="en-US" smtClean="0"/>
              <a:t>9/12/2024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591288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C651DDC-3D8E-441D-8B1E-684C450C1B0A}"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3853436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C651DDC-3D8E-441D-8B1E-684C450C1B0A}" type="datetimeFigureOut">
              <a:rPr lang="en-US" smtClean="0"/>
              <a:t>9/12/2024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63906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651DDC-3D8E-441D-8B1E-684C450C1B0A}" type="datetimeFigureOut">
              <a:rPr lang="en-US" smtClean="0"/>
              <a:t>9/12/2024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74908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651DDC-3D8E-441D-8B1E-684C450C1B0A}" type="datetimeFigureOut">
              <a:rPr lang="en-US" smtClean="0"/>
              <a:t>9/12/2024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4038412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213868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651DDC-3D8E-441D-8B1E-684C450C1B0A}" type="datetimeFigureOut">
              <a:rPr lang="en-US" smtClean="0"/>
              <a:t>9/12/2024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2926E8A-84BC-4175-A475-7CEC61DB0050}" type="slidenum">
              <a:rPr lang="en-US" smtClean="0"/>
              <a:t>‹#›</a:t>
            </a:fld>
            <a:endParaRPr lang="en-US"/>
          </a:p>
        </p:txBody>
      </p:sp>
    </p:spTree>
    <p:extLst>
      <p:ext uri="{BB962C8B-B14F-4D97-AF65-F5344CB8AC3E}">
        <p14:creationId xmlns:p14="http://schemas.microsoft.com/office/powerpoint/2010/main" val="687965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651DDC-3D8E-441D-8B1E-684C450C1B0A}" type="datetimeFigureOut">
              <a:rPr lang="en-US" smtClean="0"/>
              <a:t>9/12/2024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E8A-84BC-4175-A475-7CEC61DB0050}" type="slidenum">
              <a:rPr lang="en-US" smtClean="0"/>
              <a:t>‹#›</a:t>
            </a:fld>
            <a:endParaRPr lang="en-US"/>
          </a:p>
        </p:txBody>
      </p:sp>
    </p:spTree>
    <p:extLst>
      <p:ext uri="{BB962C8B-B14F-4D97-AF65-F5344CB8AC3E}">
        <p14:creationId xmlns:p14="http://schemas.microsoft.com/office/powerpoint/2010/main" val="2890880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1000">
              <a:schemeClr val="accent1">
                <a:lumMod val="5000"/>
                <a:lumOff val="95000"/>
              </a:schemeClr>
            </a:gs>
            <a:gs pos="98000">
              <a:schemeClr val="accent1">
                <a:lumMod val="45000"/>
                <a:lumOff val="55000"/>
              </a:schemeClr>
            </a:gs>
            <a:gs pos="83000">
              <a:schemeClr val="accent1">
                <a:lumMod val="45000"/>
                <a:lumOff val="55000"/>
              </a:schemeClr>
            </a:gs>
            <a:gs pos="100000">
              <a:schemeClr val="accent1">
                <a:lumMod val="30000"/>
                <a:lumOff val="70000"/>
              </a:schemeClr>
            </a:gs>
          </a:gsLst>
          <a:lin ang="36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B03344B-D0D9-437D-8838-1FD1C4F164B7}" type="datetimeFigureOut">
              <a:rPr lang="en-US" smtClean="0"/>
              <a:pPr/>
              <a:t>9/12/2024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764058" y="6094660"/>
            <a:ext cx="1312025" cy="365125"/>
          </a:xfrm>
          <a:prstGeom prst="rect">
            <a:avLst/>
          </a:prstGeom>
        </p:spPr>
        <p:txBody>
          <a:bodyPr vert="horz" lIns="91440" tIns="45720" rIns="91440" bIns="45720" rtlCol="0" anchor="ctr"/>
          <a:lstStyle>
            <a:lvl1pPr algn="r">
              <a:defRPr sz="1050">
                <a:solidFill>
                  <a:srgbClr val="FFFFFF"/>
                </a:solidFill>
              </a:defRPr>
            </a:lvl1pPr>
          </a:lstStyle>
          <a:p>
            <a:fld id="{40021EC1-E4B6-4332-AEF1-C7424A16BC98}" type="slidenum">
              <a:rPr lang="en-US" smtClean="0"/>
              <a:pPr/>
              <a:t>‹#›</a:t>
            </a:fld>
            <a:endParaRPr lang="en-US"/>
          </a:p>
        </p:txBody>
      </p:sp>
    </p:spTree>
    <p:extLst>
      <p:ext uri="{BB962C8B-B14F-4D97-AF65-F5344CB8AC3E}">
        <p14:creationId xmlns:p14="http://schemas.microsoft.com/office/powerpoint/2010/main" val="39216083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746248"/>
          </a:xfrm>
        </p:spPr>
        <p:txBody>
          <a:bodyPr>
            <a:normAutofit/>
          </a:bodyPr>
          <a:lstStyle/>
          <a:p>
            <a:r>
              <a:rPr lang="en-US" sz="6000" dirty="0"/>
              <a:t>TERRAFORM - Intro</a:t>
            </a:r>
          </a:p>
        </p:txBody>
      </p:sp>
      <p:sp>
        <p:nvSpPr>
          <p:cNvPr id="3" name="Subtitle 2"/>
          <p:cNvSpPr>
            <a:spLocks noGrp="1"/>
          </p:cNvSpPr>
          <p:nvPr>
            <p:ph type="subTitle" idx="1"/>
          </p:nvPr>
        </p:nvSpPr>
        <p:spPr>
          <a:xfrm>
            <a:off x="1100051" y="3683000"/>
            <a:ext cx="10058400" cy="1915621"/>
          </a:xfrm>
        </p:spPr>
        <p:txBody>
          <a:bodyPr/>
          <a:lstStyle/>
          <a:p>
            <a:r>
              <a:rPr lang="en-US" b="1" dirty="0" err="1">
                <a:solidFill>
                  <a:srgbClr val="0070C0"/>
                </a:solidFill>
                <a:latin typeface="Arial Rounded MT Bold" panose="020F0704030504030204" pitchFamily="34" charset="0"/>
              </a:rPr>
              <a:t>VishwanaTH</a:t>
            </a:r>
            <a:r>
              <a:rPr lang="en-US" b="1" dirty="0">
                <a:solidFill>
                  <a:srgbClr val="0070C0"/>
                </a:solidFill>
                <a:latin typeface="Arial Rounded MT Bold" panose="020F0704030504030204" pitchFamily="34" charset="0"/>
              </a:rPr>
              <a:t> m s</a:t>
            </a:r>
          </a:p>
          <a:p>
            <a:r>
              <a:rPr lang="en-US" b="1">
                <a:solidFill>
                  <a:srgbClr val="0070C0"/>
                </a:solidFill>
                <a:latin typeface="Arial Rounded MT Bold" panose="020F0704030504030204" pitchFamily="34" charset="0"/>
              </a:rPr>
              <a:t>VISHWACLOUDLAB.COM</a:t>
            </a:r>
            <a:endParaRPr lang="en-US" b="1" dirty="0">
              <a:solidFill>
                <a:srgbClr val="0070C0"/>
              </a:solidFill>
              <a:latin typeface="Arial Rounded MT Bold" panose="020F0704030504030204" pitchFamily="34" charset="0"/>
            </a:endParaRPr>
          </a:p>
        </p:txBody>
      </p:sp>
    </p:spTree>
    <p:extLst>
      <p:ext uri="{BB962C8B-B14F-4D97-AF65-F5344CB8AC3E}">
        <p14:creationId xmlns:p14="http://schemas.microsoft.com/office/powerpoint/2010/main" val="3421637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080" y="286603"/>
            <a:ext cx="10058400" cy="919897"/>
          </a:xfrm>
        </p:spPr>
        <p:txBody>
          <a:bodyPr/>
          <a:lstStyle/>
          <a:p>
            <a:r>
              <a:rPr lang="en-US" b="1" dirty="0"/>
              <a:t>What is the problem?</a:t>
            </a:r>
          </a:p>
        </p:txBody>
      </p:sp>
      <p:sp>
        <p:nvSpPr>
          <p:cNvPr id="3" name="TextBox 2"/>
          <p:cNvSpPr txBox="1"/>
          <p:nvPr/>
        </p:nvSpPr>
        <p:spPr>
          <a:xfrm>
            <a:off x="767080" y="1206499"/>
            <a:ext cx="11278164" cy="5693866"/>
          </a:xfrm>
          <a:prstGeom prst="rect">
            <a:avLst/>
          </a:prstGeom>
          <a:noFill/>
        </p:spPr>
        <p:txBody>
          <a:bodyPr wrap="square" rtlCol="0">
            <a:spAutoFit/>
          </a:bodyPr>
          <a:lstStyle/>
          <a:p>
            <a:pPr marL="342900" indent="-342900">
              <a:buFont typeface="Arial" panose="020B0604020202020204" pitchFamily="34" charset="0"/>
              <a:buChar char="•"/>
            </a:pPr>
            <a:r>
              <a:rPr lang="en-US" sz="2800" dirty="0"/>
              <a:t>Automation for Infrastructure.</a:t>
            </a:r>
          </a:p>
          <a:p>
            <a:pPr marL="342900" indent="-342900">
              <a:buFont typeface="Arial" panose="020B0604020202020204" pitchFamily="34" charset="0"/>
              <a:buChar char="•"/>
            </a:pPr>
            <a:r>
              <a:rPr lang="en-US" sz="2800" dirty="0"/>
              <a:t>In Particular Automation for Cloud Infra (AWS, Azure, GCP …..)</a:t>
            </a:r>
          </a:p>
          <a:p>
            <a:pPr marL="342900" indent="-342900">
              <a:buFont typeface="Arial" panose="020B0604020202020204" pitchFamily="34" charset="0"/>
              <a:buChar char="•"/>
            </a:pPr>
            <a:r>
              <a:rPr lang="en-US" sz="2800" dirty="0"/>
              <a:t>Every Cloud has their own Console portal to create resources.</a:t>
            </a:r>
          </a:p>
          <a:p>
            <a:pPr marL="342900" indent="-342900">
              <a:buFont typeface="Arial" panose="020B0604020202020204" pitchFamily="34" charset="0"/>
              <a:buChar char="•"/>
            </a:pPr>
            <a:r>
              <a:rPr lang="en-US" sz="2800" dirty="0"/>
              <a:t>How to handle infra build on multiple cloud.</a:t>
            </a:r>
          </a:p>
          <a:p>
            <a:pPr marL="342900" indent="-342900">
              <a:buFont typeface="Arial" panose="020B0604020202020204" pitchFamily="34" charset="0"/>
              <a:buChar char="•"/>
            </a:pPr>
            <a:r>
              <a:rPr lang="en-US" sz="2800" dirty="0"/>
              <a:t>Note:-- WE ARE NOT TALKING ABOUT APPLICATION INSTALL AUTOMATION</a:t>
            </a:r>
          </a:p>
          <a:p>
            <a:pPr marL="342900" indent="-342900">
              <a:buFont typeface="Arial" panose="020B0604020202020204" pitchFamily="34" charset="0"/>
              <a:buChar char="•"/>
            </a:pPr>
            <a:r>
              <a:rPr lang="en-US" sz="2800" dirty="0"/>
              <a:t>Infra means.</a:t>
            </a:r>
          </a:p>
          <a:p>
            <a:pPr marL="800100" lvl="1" indent="-342900" fontAlgn="base">
              <a:buFont typeface="Arial" panose="020B0604020202020204" pitchFamily="34" charset="0"/>
              <a:buChar char="•"/>
            </a:pPr>
            <a:r>
              <a:rPr lang="en-GB" sz="2800" dirty="0"/>
              <a:t>Networks / Subnetworks</a:t>
            </a:r>
          </a:p>
          <a:p>
            <a:pPr marL="800100" lvl="1" indent="-342900" fontAlgn="base">
              <a:buFont typeface="Arial" panose="020B0604020202020204" pitchFamily="34" charset="0"/>
              <a:buChar char="•"/>
            </a:pPr>
            <a:r>
              <a:rPr lang="en-GB" sz="2800" dirty="0"/>
              <a:t>Firewalls</a:t>
            </a:r>
          </a:p>
          <a:p>
            <a:pPr marL="800100" lvl="1" indent="-342900" fontAlgn="base">
              <a:buFont typeface="Arial" panose="020B0604020202020204" pitchFamily="34" charset="0"/>
              <a:buChar char="•"/>
            </a:pPr>
            <a:r>
              <a:rPr lang="en-GB" sz="2800" dirty="0" err="1"/>
              <a:t>LoadBalancers</a:t>
            </a:r>
            <a:endParaRPr lang="en-GB" sz="2800" dirty="0"/>
          </a:p>
          <a:p>
            <a:pPr marL="800100" lvl="1" indent="-342900" fontAlgn="base">
              <a:buFont typeface="Arial" panose="020B0604020202020204" pitchFamily="34" charset="0"/>
              <a:buChar char="•"/>
            </a:pPr>
            <a:r>
              <a:rPr lang="en-GB" sz="2800" dirty="0"/>
              <a:t>Storage</a:t>
            </a:r>
          </a:p>
          <a:p>
            <a:pPr marL="800100" lvl="1" indent="-342900" fontAlgn="base">
              <a:buFont typeface="Arial" panose="020B0604020202020204" pitchFamily="34" charset="0"/>
              <a:buChar char="•"/>
            </a:pPr>
            <a:r>
              <a:rPr lang="en-GB" sz="2800" dirty="0"/>
              <a:t>Public IPs</a:t>
            </a:r>
          </a:p>
          <a:p>
            <a:pPr marL="800100" lvl="1" indent="-342900" fontAlgn="base">
              <a:buFont typeface="Arial" panose="020B0604020202020204" pitchFamily="34" charset="0"/>
              <a:buChar char="•"/>
            </a:pPr>
            <a:r>
              <a:rPr lang="en-GB" sz="2800" dirty="0"/>
              <a:t>DNS Entries and much more …….</a:t>
            </a:r>
          </a:p>
          <a:p>
            <a:pPr marL="800100" lvl="1" indent="-342900">
              <a:buFont typeface="Arial" panose="020B0604020202020204" pitchFamily="34" charset="0"/>
              <a:buChar char="•"/>
            </a:pPr>
            <a:endParaRPr lang="en-US" sz="2800" dirty="0"/>
          </a:p>
        </p:txBody>
      </p:sp>
    </p:spTree>
    <p:extLst>
      <p:ext uri="{BB962C8B-B14F-4D97-AF65-F5344CB8AC3E}">
        <p14:creationId xmlns:p14="http://schemas.microsoft.com/office/powerpoint/2010/main" val="3278022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Effect transition="in" filter="fade">
                                      <p:cBhvr>
                                        <p:cTn id="44" dur="500"/>
                                        <p:tgtEl>
                                          <p:spTgt spid="3">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Solution:</a:t>
            </a:r>
          </a:p>
        </p:txBody>
      </p:sp>
      <p:sp>
        <p:nvSpPr>
          <p:cNvPr id="3" name="Content Placeholder 2"/>
          <p:cNvSpPr>
            <a:spLocks noGrp="1"/>
          </p:cNvSpPr>
          <p:nvPr>
            <p:ph idx="1"/>
          </p:nvPr>
        </p:nvSpPr>
        <p:spPr>
          <a:xfrm>
            <a:off x="692958" y="2706624"/>
            <a:ext cx="10058400" cy="2911562"/>
          </a:xfrm>
        </p:spPr>
        <p:txBody>
          <a:bodyPr>
            <a:normAutofit/>
          </a:bodyPr>
          <a:lstStyle/>
          <a:p>
            <a:pPr lvl="1">
              <a:buFont typeface="Arial" panose="020B0604020202020204" pitchFamily="34" charset="0"/>
              <a:buChar char="•"/>
            </a:pPr>
            <a:r>
              <a:rPr lang="en-US" sz="2800" dirty="0"/>
              <a:t>WHY NOT EXSISTING CONFIGURATION MGMT TOOL LIKE “Puppet, Chef or Ansible”</a:t>
            </a:r>
          </a:p>
          <a:p>
            <a:pPr lvl="1">
              <a:buFont typeface="Arial" panose="020B0604020202020204" pitchFamily="34" charset="0"/>
              <a:buChar char="•"/>
            </a:pPr>
            <a:r>
              <a:rPr lang="en-US" sz="2800" dirty="0"/>
              <a:t>These tools can do automation  on application and services running inside the VM’s.</a:t>
            </a:r>
          </a:p>
          <a:p>
            <a:pPr lvl="1">
              <a:buFont typeface="Arial" panose="020B0604020202020204" pitchFamily="34" charset="0"/>
              <a:buChar char="•"/>
            </a:pPr>
            <a:r>
              <a:rPr lang="en-US" sz="2800" b="1" dirty="0"/>
              <a:t>TERRAFORM is a TRUE Infrastructure as a Code.</a:t>
            </a:r>
          </a:p>
          <a:p>
            <a:pPr lvl="1">
              <a:buFont typeface="Arial" panose="020B0604020202020204" pitchFamily="34" charset="0"/>
              <a:buChar char="•"/>
            </a:pPr>
            <a:endParaRPr lang="en-US" sz="2400" dirty="0"/>
          </a:p>
        </p:txBody>
      </p:sp>
      <p:sp>
        <p:nvSpPr>
          <p:cNvPr id="4" name="Rectangle 3">
            <a:extLst>
              <a:ext uri="{FF2B5EF4-FFF2-40B4-BE49-F238E27FC236}">
                <a16:creationId xmlns:a16="http://schemas.microsoft.com/office/drawing/2014/main" id="{E45DA21F-3E41-4AD3-87CD-C21620DFBBF1}"/>
              </a:ext>
            </a:extLst>
          </p:cNvPr>
          <p:cNvSpPr/>
          <p:nvPr/>
        </p:nvSpPr>
        <p:spPr>
          <a:xfrm>
            <a:off x="370244" y="1657668"/>
            <a:ext cx="6205417" cy="769441"/>
          </a:xfrm>
          <a:prstGeom prst="rect">
            <a:avLst/>
          </a:prstGeom>
        </p:spPr>
        <p:txBody>
          <a:bodyPr wrap="none">
            <a:spAutoFit/>
          </a:bodyPr>
          <a:lstStyle/>
          <a:p>
            <a:pPr lvl="1"/>
            <a:r>
              <a:rPr lang="en-US" sz="4400" dirty="0"/>
              <a:t>Use TERRAFORM!!!!!!!!!</a:t>
            </a:r>
          </a:p>
        </p:txBody>
      </p:sp>
    </p:spTree>
    <p:extLst>
      <p:ext uri="{BB962C8B-B14F-4D97-AF65-F5344CB8AC3E}">
        <p14:creationId xmlns:p14="http://schemas.microsoft.com/office/powerpoint/2010/main" val="1922576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allAtOnce"/>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BBC3EBF-A6B2-495D-9C27-3B52D58F9106}"/>
              </a:ext>
            </a:extLst>
          </p:cNvPr>
          <p:cNvSpPr>
            <a:spLocks noGrp="1"/>
          </p:cNvSpPr>
          <p:nvPr>
            <p:ph type="title"/>
          </p:nvPr>
        </p:nvSpPr>
        <p:spPr>
          <a:xfrm>
            <a:off x="692958" y="286603"/>
            <a:ext cx="10058400" cy="968440"/>
          </a:xfrm>
        </p:spPr>
        <p:txBody>
          <a:bodyPr/>
          <a:lstStyle/>
          <a:p>
            <a:r>
              <a:rPr lang="en-US" b="1" dirty="0"/>
              <a:t>Intro to TERRAFORM</a:t>
            </a:r>
          </a:p>
        </p:txBody>
      </p:sp>
      <p:sp>
        <p:nvSpPr>
          <p:cNvPr id="5" name="Rectangle 4">
            <a:extLst>
              <a:ext uri="{FF2B5EF4-FFF2-40B4-BE49-F238E27FC236}">
                <a16:creationId xmlns:a16="http://schemas.microsoft.com/office/drawing/2014/main" id="{7C997141-6277-4F70-A836-8E997BD5CF39}"/>
              </a:ext>
            </a:extLst>
          </p:cNvPr>
          <p:cNvSpPr/>
          <p:nvPr/>
        </p:nvSpPr>
        <p:spPr>
          <a:xfrm>
            <a:off x="323088" y="1311672"/>
            <a:ext cx="11545824" cy="4154984"/>
          </a:xfrm>
          <a:prstGeom prst="rect">
            <a:avLst/>
          </a:prstGeom>
        </p:spPr>
        <p:txBody>
          <a:bodyPr wrap="square">
            <a:spAutoFit/>
          </a:bodyPr>
          <a:lstStyle/>
          <a:p>
            <a:pPr lvl="1">
              <a:buFont typeface="Arial" panose="020B0604020202020204" pitchFamily="34" charset="0"/>
              <a:buChar char="•"/>
            </a:pPr>
            <a:r>
              <a:rPr lang="en-GB" sz="4400" dirty="0"/>
              <a:t>Terraform is a tool for building, changing, and versioning infrastructure safely and efficiently.</a:t>
            </a:r>
          </a:p>
          <a:p>
            <a:pPr lvl="1">
              <a:buFont typeface="Arial" panose="020B0604020202020204" pitchFamily="34" charset="0"/>
              <a:buChar char="•"/>
            </a:pPr>
            <a:r>
              <a:rPr lang="en-GB" sz="4400" dirty="0"/>
              <a:t>As the configuration changes, Terraform is able to determine what changed and create incremental execution plans which can be applied.</a:t>
            </a:r>
          </a:p>
        </p:txBody>
      </p:sp>
    </p:spTree>
    <p:extLst>
      <p:ext uri="{BB962C8B-B14F-4D97-AF65-F5344CB8AC3E}">
        <p14:creationId xmlns:p14="http://schemas.microsoft.com/office/powerpoint/2010/main" val="35816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fade">
                                      <p:cBhvr>
                                        <p:cTn id="17"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WORKING</a:t>
            </a:r>
          </a:p>
        </p:txBody>
      </p:sp>
      <p:sp>
        <p:nvSpPr>
          <p:cNvPr id="3" name="Content Placeholder 2"/>
          <p:cNvSpPr>
            <a:spLocks noGrp="1"/>
          </p:cNvSpPr>
          <p:nvPr>
            <p:ph idx="1"/>
          </p:nvPr>
        </p:nvSpPr>
        <p:spPr>
          <a:xfrm>
            <a:off x="692958" y="1444978"/>
            <a:ext cx="10058400" cy="4173208"/>
          </a:xfrm>
        </p:spPr>
        <p:txBody>
          <a:bodyPr>
            <a:normAutofit/>
          </a:bodyPr>
          <a:lstStyle/>
          <a:p>
            <a:pPr lvl="1">
              <a:buFont typeface="Arial" panose="020B0604020202020204" pitchFamily="34" charset="0"/>
              <a:buChar char="•"/>
            </a:pPr>
            <a:r>
              <a:rPr lang="en-US" sz="3600" dirty="0"/>
              <a:t>Let’s think, we want to create AWS Instance, elastic </a:t>
            </a:r>
            <a:r>
              <a:rPr lang="en-US" sz="3600" dirty="0" err="1"/>
              <a:t>ip</a:t>
            </a:r>
            <a:r>
              <a:rPr lang="en-US" sz="3600" dirty="0"/>
              <a:t> and add the DNS entry for the instance.</a:t>
            </a:r>
          </a:p>
          <a:p>
            <a:pPr lvl="1">
              <a:buFont typeface="Arial" panose="020B0604020202020204" pitchFamily="34" charset="0"/>
              <a:buChar char="•"/>
            </a:pPr>
            <a:r>
              <a:rPr lang="en-US" sz="3600" dirty="0"/>
              <a:t>We just need to specify the “END state” that we want using TERRAFORM.</a:t>
            </a:r>
          </a:p>
          <a:p>
            <a:pPr lvl="1">
              <a:buFont typeface="Arial" panose="020B0604020202020204" pitchFamily="34" charset="0"/>
              <a:buChar char="•"/>
            </a:pPr>
            <a:r>
              <a:rPr lang="en-US" sz="3600" dirty="0"/>
              <a:t>Terraform will calculate the dependencies and create each of the resources  in the correct order.</a:t>
            </a:r>
          </a:p>
          <a:p>
            <a:pPr lvl="1">
              <a:buFont typeface="Arial" panose="020B0604020202020204" pitchFamily="34" charset="0"/>
              <a:buChar char="•"/>
            </a:pPr>
            <a:r>
              <a:rPr lang="en-US" sz="3600" dirty="0"/>
              <a:t>Terraform also called as </a:t>
            </a:r>
            <a:r>
              <a:rPr lang="en-US" sz="3600" b="1" dirty="0"/>
              <a:t>CLOUD PROVISIONER.</a:t>
            </a:r>
          </a:p>
          <a:p>
            <a:pPr lvl="1">
              <a:buFont typeface="Arial" panose="020B0604020202020204" pitchFamily="34" charset="0"/>
              <a:buChar char="•"/>
            </a:pPr>
            <a:endParaRPr lang="en-US" sz="2400" dirty="0"/>
          </a:p>
        </p:txBody>
      </p:sp>
    </p:spTree>
    <p:extLst>
      <p:ext uri="{BB962C8B-B14F-4D97-AF65-F5344CB8AC3E}">
        <p14:creationId xmlns:p14="http://schemas.microsoft.com/office/powerpoint/2010/main" val="323332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4A56-9DB0-4C30-8C8E-62460B135615}"/>
              </a:ext>
            </a:extLst>
          </p:cNvPr>
          <p:cNvSpPr>
            <a:spLocks noGrp="1"/>
          </p:cNvSpPr>
          <p:nvPr>
            <p:ph type="title"/>
          </p:nvPr>
        </p:nvSpPr>
        <p:spPr/>
        <p:txBody>
          <a:bodyPr>
            <a:normAutofit fontScale="90000"/>
          </a:bodyPr>
          <a:lstStyle/>
          <a:p>
            <a:r>
              <a:rPr lang="en-GB" b="1" dirty="0"/>
              <a:t>Advantages of Terraform over Config </a:t>
            </a:r>
            <a:r>
              <a:rPr lang="en-GB" b="1" dirty="0" err="1"/>
              <a:t>Mgmt</a:t>
            </a:r>
            <a:endParaRPr lang="en-GB" b="1" dirty="0"/>
          </a:p>
        </p:txBody>
      </p:sp>
      <p:sp>
        <p:nvSpPr>
          <p:cNvPr id="4" name="Content Placeholder 2">
            <a:extLst>
              <a:ext uri="{FF2B5EF4-FFF2-40B4-BE49-F238E27FC236}">
                <a16:creationId xmlns:a16="http://schemas.microsoft.com/office/drawing/2014/main" id="{E06D2502-8A14-487C-AF21-BC0B37F19454}"/>
              </a:ext>
            </a:extLst>
          </p:cNvPr>
          <p:cNvSpPr>
            <a:spLocks noGrp="1"/>
          </p:cNvSpPr>
          <p:nvPr>
            <p:ph idx="1"/>
          </p:nvPr>
        </p:nvSpPr>
        <p:spPr>
          <a:xfrm>
            <a:off x="692958" y="1444978"/>
            <a:ext cx="11350996" cy="4868736"/>
          </a:xfrm>
        </p:spPr>
        <p:txBody>
          <a:bodyPr>
            <a:normAutofit/>
          </a:bodyPr>
          <a:lstStyle/>
          <a:p>
            <a:pPr lvl="1">
              <a:buFont typeface="Arial" panose="020B0604020202020204" pitchFamily="34" charset="0"/>
              <a:buChar char="•"/>
            </a:pPr>
            <a:r>
              <a:rPr lang="en-US" sz="4000" b="1" dirty="0"/>
              <a:t>Terraform maintains the State of the Infrastructure</a:t>
            </a:r>
          </a:p>
          <a:p>
            <a:pPr lvl="2">
              <a:buFont typeface="Arial" panose="020B0604020202020204" pitchFamily="34" charset="0"/>
              <a:buChar char="•"/>
            </a:pPr>
            <a:r>
              <a:rPr lang="en-US" sz="3200" dirty="0"/>
              <a:t>Meta data of the infrastructure</a:t>
            </a:r>
          </a:p>
          <a:p>
            <a:pPr lvl="2">
              <a:buFont typeface="Arial" panose="020B0604020202020204" pitchFamily="34" charset="0"/>
              <a:buChar char="•"/>
            </a:pPr>
            <a:r>
              <a:rPr lang="en-US" sz="3200" dirty="0"/>
              <a:t>When it was created?</a:t>
            </a:r>
          </a:p>
          <a:p>
            <a:pPr lvl="2">
              <a:buFont typeface="Arial" panose="020B0604020202020204" pitchFamily="34" charset="0"/>
              <a:buChar char="•"/>
            </a:pPr>
            <a:r>
              <a:rPr lang="en-US" sz="3200" dirty="0"/>
              <a:t>What was created?</a:t>
            </a:r>
          </a:p>
          <a:p>
            <a:pPr lvl="2">
              <a:buFont typeface="Arial" panose="020B0604020202020204" pitchFamily="34" charset="0"/>
              <a:buChar char="•"/>
            </a:pPr>
            <a:r>
              <a:rPr lang="en-US" sz="3200" dirty="0"/>
              <a:t>What was updated?</a:t>
            </a:r>
          </a:p>
          <a:p>
            <a:pPr lvl="2">
              <a:buFont typeface="Arial" panose="020B0604020202020204" pitchFamily="34" charset="0"/>
              <a:buChar char="•"/>
            </a:pPr>
            <a:r>
              <a:rPr lang="en-US" sz="3200" dirty="0"/>
              <a:t>What was partly deleted?</a:t>
            </a:r>
          </a:p>
          <a:p>
            <a:pPr lvl="2">
              <a:buFont typeface="Arial" panose="020B0604020202020204" pitchFamily="34" charset="0"/>
              <a:buChar char="•"/>
            </a:pPr>
            <a:endParaRPr lang="en-US" sz="3200" dirty="0"/>
          </a:p>
        </p:txBody>
      </p:sp>
    </p:spTree>
    <p:extLst>
      <p:ext uri="{BB962C8B-B14F-4D97-AF65-F5344CB8AC3E}">
        <p14:creationId xmlns:p14="http://schemas.microsoft.com/office/powerpoint/2010/main" val="1715605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C4A56-9DB0-4C30-8C8E-62460B135615}"/>
              </a:ext>
            </a:extLst>
          </p:cNvPr>
          <p:cNvSpPr>
            <a:spLocks noGrp="1"/>
          </p:cNvSpPr>
          <p:nvPr>
            <p:ph type="title"/>
          </p:nvPr>
        </p:nvSpPr>
        <p:spPr/>
        <p:txBody>
          <a:bodyPr>
            <a:normAutofit fontScale="90000"/>
          </a:bodyPr>
          <a:lstStyle/>
          <a:p>
            <a:r>
              <a:rPr lang="en-GB" b="1" dirty="0"/>
              <a:t>Advantages of Terraform over Config </a:t>
            </a:r>
            <a:r>
              <a:rPr lang="en-GB" b="1" dirty="0" err="1"/>
              <a:t>Mgmt</a:t>
            </a:r>
            <a:endParaRPr lang="en-GB" b="1" dirty="0"/>
          </a:p>
        </p:txBody>
      </p:sp>
      <p:sp>
        <p:nvSpPr>
          <p:cNvPr id="4" name="Content Placeholder 2">
            <a:extLst>
              <a:ext uri="{FF2B5EF4-FFF2-40B4-BE49-F238E27FC236}">
                <a16:creationId xmlns:a16="http://schemas.microsoft.com/office/drawing/2014/main" id="{E06D2502-8A14-487C-AF21-BC0B37F19454}"/>
              </a:ext>
            </a:extLst>
          </p:cNvPr>
          <p:cNvSpPr>
            <a:spLocks noGrp="1"/>
          </p:cNvSpPr>
          <p:nvPr>
            <p:ph idx="1"/>
          </p:nvPr>
        </p:nvSpPr>
        <p:spPr>
          <a:xfrm>
            <a:off x="692958" y="1444978"/>
            <a:ext cx="10058400" cy="4173208"/>
          </a:xfrm>
        </p:spPr>
        <p:txBody>
          <a:bodyPr>
            <a:normAutofit/>
          </a:bodyPr>
          <a:lstStyle/>
          <a:p>
            <a:pPr lvl="1">
              <a:buFont typeface="Arial" panose="020B0604020202020204" pitchFamily="34" charset="0"/>
              <a:buChar char="•"/>
            </a:pPr>
            <a:r>
              <a:rPr lang="en-US" sz="3600" b="1" dirty="0"/>
              <a:t>Terraform maintains the State of the Infrastructure</a:t>
            </a:r>
          </a:p>
          <a:p>
            <a:pPr lvl="1">
              <a:buFont typeface="Arial" panose="020B0604020202020204" pitchFamily="34" charset="0"/>
              <a:buChar char="•"/>
            </a:pPr>
            <a:r>
              <a:rPr lang="en-US" sz="3200" dirty="0"/>
              <a:t>Re-Usable templates across all the Cloud Infra.</a:t>
            </a:r>
          </a:p>
          <a:p>
            <a:pPr lvl="1">
              <a:buFont typeface="Arial" panose="020B0604020202020204" pitchFamily="34" charset="0"/>
              <a:buChar char="•"/>
            </a:pPr>
            <a:r>
              <a:rPr lang="en-US" sz="3200" dirty="0"/>
              <a:t>Leverage TERRAFORM in the existing continuous pipeline </a:t>
            </a:r>
          </a:p>
          <a:p>
            <a:pPr lvl="1">
              <a:buFont typeface="Arial" panose="020B0604020202020204" pitchFamily="34" charset="0"/>
              <a:buChar char="•"/>
            </a:pPr>
            <a:r>
              <a:rPr lang="en-US" sz="3200" dirty="0"/>
              <a:t>Terraform can handle </a:t>
            </a:r>
            <a:r>
              <a:rPr lang="en-GB" sz="3200" dirty="0"/>
              <a:t>immutable method of server deployment.</a:t>
            </a:r>
          </a:p>
          <a:p>
            <a:pPr lvl="1">
              <a:buFont typeface="Arial" panose="020B0604020202020204" pitchFamily="34" charset="0"/>
              <a:buChar char="•"/>
            </a:pPr>
            <a:r>
              <a:rPr lang="en-US" sz="3200" dirty="0"/>
              <a:t>Since Terraform remembers the current state of the infra, making and applying changes is easy compared to provisioning tools (Chef, Puppet &amp; Ansible).</a:t>
            </a:r>
          </a:p>
        </p:txBody>
      </p:sp>
    </p:spTree>
    <p:extLst>
      <p:ext uri="{BB962C8B-B14F-4D97-AF65-F5344CB8AC3E}">
        <p14:creationId xmlns:p14="http://schemas.microsoft.com/office/powerpoint/2010/main" val="2237798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0AAD-5B49-47F1-B7C6-1B7C972790DC}"/>
              </a:ext>
            </a:extLst>
          </p:cNvPr>
          <p:cNvSpPr>
            <a:spLocks noGrp="1"/>
          </p:cNvSpPr>
          <p:nvPr>
            <p:ph type="title"/>
          </p:nvPr>
        </p:nvSpPr>
        <p:spPr/>
        <p:txBody>
          <a:bodyPr/>
          <a:lstStyle/>
          <a:p>
            <a:r>
              <a:rPr lang="en-US" b="1" dirty="0"/>
              <a:t>Sample AWS Terraform script</a:t>
            </a:r>
            <a:endParaRPr lang="en-GB" b="1" dirty="0"/>
          </a:p>
        </p:txBody>
      </p:sp>
      <p:sp>
        <p:nvSpPr>
          <p:cNvPr id="3" name="Content Placeholder 2">
            <a:extLst>
              <a:ext uri="{FF2B5EF4-FFF2-40B4-BE49-F238E27FC236}">
                <a16:creationId xmlns:a16="http://schemas.microsoft.com/office/drawing/2014/main" id="{B5235D63-672C-4944-ADDF-EEBC10BA7D31}"/>
              </a:ext>
            </a:extLst>
          </p:cNvPr>
          <p:cNvSpPr>
            <a:spLocks noGrp="1"/>
          </p:cNvSpPr>
          <p:nvPr>
            <p:ph idx="1"/>
          </p:nvPr>
        </p:nvSpPr>
        <p:spPr>
          <a:xfrm>
            <a:off x="692958" y="1594825"/>
            <a:ext cx="5403042" cy="4976571"/>
          </a:xfrm>
        </p:spPr>
        <p:txBody>
          <a:bodyPr>
            <a:normAutofit fontScale="92500" lnSpcReduction="10000"/>
          </a:bodyPr>
          <a:lstStyle/>
          <a:p>
            <a:pPr latinLnBrk="1"/>
            <a:r>
              <a:rPr lang="en-GB" sz="2800" dirty="0"/>
              <a:t>provider "</a:t>
            </a:r>
            <a:r>
              <a:rPr lang="en-GB" sz="2800" dirty="0" err="1"/>
              <a:t>aws</a:t>
            </a:r>
            <a:r>
              <a:rPr lang="en-GB" sz="2800" dirty="0"/>
              <a:t>" {</a:t>
            </a:r>
          </a:p>
          <a:p>
            <a:pPr latinLnBrk="1"/>
            <a:r>
              <a:rPr lang="en-GB" sz="2800" dirty="0"/>
              <a:t>  region     = "</a:t>
            </a:r>
            <a:r>
              <a:rPr lang="en-GB" sz="2800" b="1" dirty="0"/>
              <a:t>us-west-2</a:t>
            </a:r>
            <a:r>
              <a:rPr lang="en-GB" sz="2800" dirty="0"/>
              <a:t>"</a:t>
            </a:r>
          </a:p>
          <a:p>
            <a:pPr latinLnBrk="1"/>
            <a:r>
              <a:rPr lang="en-GB" sz="2800" dirty="0"/>
              <a:t>  </a:t>
            </a:r>
            <a:r>
              <a:rPr lang="en-GB" sz="2800" dirty="0" err="1"/>
              <a:t>access_key</a:t>
            </a:r>
            <a:r>
              <a:rPr lang="en-GB" sz="2800" dirty="0"/>
              <a:t> = "</a:t>
            </a:r>
            <a:r>
              <a:rPr lang="en-GB" sz="2800" b="1" dirty="0" err="1"/>
              <a:t>accesskey</a:t>
            </a:r>
            <a:r>
              <a:rPr lang="en-GB" sz="2800" dirty="0"/>
              <a:t>"</a:t>
            </a:r>
          </a:p>
          <a:p>
            <a:pPr latinLnBrk="1"/>
            <a:r>
              <a:rPr lang="en-GB" sz="2800" dirty="0"/>
              <a:t>  </a:t>
            </a:r>
            <a:r>
              <a:rPr lang="en-GB" sz="2800" dirty="0" err="1"/>
              <a:t>secret_key</a:t>
            </a:r>
            <a:r>
              <a:rPr lang="en-GB" sz="2800" dirty="0"/>
              <a:t> = "</a:t>
            </a:r>
            <a:r>
              <a:rPr lang="en-GB" sz="2800" b="1" dirty="0" err="1"/>
              <a:t>secretkey</a:t>
            </a:r>
            <a:r>
              <a:rPr lang="en-GB" sz="2800" dirty="0"/>
              <a:t>"</a:t>
            </a:r>
          </a:p>
          <a:p>
            <a:pPr latinLnBrk="1"/>
            <a:r>
              <a:rPr lang="en-GB" sz="2800" dirty="0"/>
              <a:t>}</a:t>
            </a:r>
          </a:p>
          <a:p>
            <a:pPr latinLnBrk="1"/>
            <a:r>
              <a:rPr lang="en-GB" sz="2800" dirty="0"/>
              <a:t> </a:t>
            </a:r>
          </a:p>
          <a:p>
            <a:pPr latinLnBrk="1"/>
            <a:r>
              <a:rPr lang="en-GB" sz="2800" dirty="0"/>
              <a:t>resource "</a:t>
            </a:r>
            <a:r>
              <a:rPr lang="en-GB" sz="2800" dirty="0" err="1"/>
              <a:t>aws_instance</a:t>
            </a:r>
            <a:r>
              <a:rPr lang="en-GB" sz="2800" dirty="0"/>
              <a:t>" "</a:t>
            </a:r>
            <a:r>
              <a:rPr lang="en-GB" sz="2800" b="1" dirty="0"/>
              <a:t>example</a:t>
            </a:r>
            <a:r>
              <a:rPr lang="en-GB" sz="2800" dirty="0"/>
              <a:t>" {</a:t>
            </a:r>
          </a:p>
          <a:p>
            <a:pPr latinLnBrk="1"/>
            <a:r>
              <a:rPr lang="en-GB" sz="2800" dirty="0"/>
              <a:t>  </a:t>
            </a:r>
            <a:r>
              <a:rPr lang="en-GB" sz="2800" dirty="0" err="1"/>
              <a:t>ami</a:t>
            </a:r>
            <a:r>
              <a:rPr lang="en-GB" sz="2800" dirty="0"/>
              <a:t> = "</a:t>
            </a:r>
            <a:r>
              <a:rPr lang="en-GB" sz="2800" b="1" dirty="0"/>
              <a:t>ami-8803e0f0</a:t>
            </a:r>
            <a:r>
              <a:rPr lang="en-GB" sz="2800" dirty="0"/>
              <a:t>"</a:t>
            </a:r>
          </a:p>
          <a:p>
            <a:pPr latinLnBrk="1"/>
            <a:r>
              <a:rPr lang="en-GB" sz="2800" dirty="0"/>
              <a:t>  </a:t>
            </a:r>
            <a:r>
              <a:rPr lang="en-GB" sz="2800" dirty="0" err="1"/>
              <a:t>instance_type</a:t>
            </a:r>
            <a:r>
              <a:rPr lang="en-GB" sz="2800" dirty="0"/>
              <a:t> = "t2.micro"</a:t>
            </a:r>
          </a:p>
          <a:p>
            <a:pPr latinLnBrk="1"/>
            <a:r>
              <a:rPr lang="en-GB" sz="2800" dirty="0"/>
              <a:t>}</a:t>
            </a:r>
          </a:p>
        </p:txBody>
      </p:sp>
    </p:spTree>
    <p:extLst>
      <p:ext uri="{BB962C8B-B14F-4D97-AF65-F5344CB8AC3E}">
        <p14:creationId xmlns:p14="http://schemas.microsoft.com/office/powerpoint/2010/main" val="3894074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10AAD-5B49-47F1-B7C6-1B7C972790DC}"/>
              </a:ext>
            </a:extLst>
          </p:cNvPr>
          <p:cNvSpPr>
            <a:spLocks noGrp="1"/>
          </p:cNvSpPr>
          <p:nvPr>
            <p:ph type="title"/>
          </p:nvPr>
        </p:nvSpPr>
        <p:spPr/>
        <p:txBody>
          <a:bodyPr/>
          <a:lstStyle/>
          <a:p>
            <a:r>
              <a:rPr lang="en-US" b="1" dirty="0"/>
              <a:t>Commands to execute </a:t>
            </a:r>
            <a:endParaRPr lang="en-GB" b="1" dirty="0"/>
          </a:p>
        </p:txBody>
      </p:sp>
      <p:sp>
        <p:nvSpPr>
          <p:cNvPr id="3" name="Content Placeholder 2">
            <a:extLst>
              <a:ext uri="{FF2B5EF4-FFF2-40B4-BE49-F238E27FC236}">
                <a16:creationId xmlns:a16="http://schemas.microsoft.com/office/drawing/2014/main" id="{B5235D63-672C-4944-ADDF-EEBC10BA7D31}"/>
              </a:ext>
            </a:extLst>
          </p:cNvPr>
          <p:cNvSpPr>
            <a:spLocks noGrp="1"/>
          </p:cNvSpPr>
          <p:nvPr>
            <p:ph idx="1"/>
          </p:nvPr>
        </p:nvSpPr>
        <p:spPr>
          <a:xfrm>
            <a:off x="692957" y="1594825"/>
            <a:ext cx="10806085" cy="4976571"/>
          </a:xfrm>
        </p:spPr>
        <p:txBody>
          <a:bodyPr>
            <a:normAutofit/>
          </a:bodyPr>
          <a:lstStyle/>
          <a:p>
            <a:pPr latinLnBrk="1"/>
            <a:r>
              <a:rPr lang="en-GB" sz="2800" dirty="0"/>
              <a:t>File extension should be </a:t>
            </a:r>
            <a:r>
              <a:rPr lang="en-GB" sz="2800" dirty="0">
                <a:sym typeface="Wingdings" panose="05000000000000000000" pitchFamily="2" charset="2"/>
              </a:rPr>
              <a:t> </a:t>
            </a:r>
            <a:r>
              <a:rPr lang="en-GB" sz="2800" b="1" dirty="0">
                <a:sym typeface="Wingdings" panose="05000000000000000000" pitchFamily="2" charset="2"/>
              </a:rPr>
              <a:t>“example.tf”</a:t>
            </a:r>
          </a:p>
          <a:p>
            <a:pPr latinLnBrk="1"/>
            <a:endParaRPr lang="en-GB" sz="2800" b="1" dirty="0">
              <a:sym typeface="Wingdings" panose="05000000000000000000" pitchFamily="2" charset="2"/>
            </a:endParaRPr>
          </a:p>
          <a:p>
            <a:pPr latinLnBrk="1"/>
            <a:endParaRPr lang="en-GB" sz="2800" b="1" dirty="0"/>
          </a:p>
          <a:p>
            <a:pPr latinLnBrk="1"/>
            <a:r>
              <a:rPr lang="en-GB" sz="2800" b="1" dirty="0"/>
              <a:t># terraform </a:t>
            </a:r>
            <a:r>
              <a:rPr lang="en-GB" sz="2800" b="1" dirty="0" err="1"/>
              <a:t>init</a:t>
            </a:r>
            <a:r>
              <a:rPr lang="en-GB" sz="2800" b="1" dirty="0"/>
              <a:t> </a:t>
            </a:r>
            <a:r>
              <a:rPr lang="en-GB" sz="2800" b="1" dirty="0">
                <a:sym typeface="Wingdings" panose="05000000000000000000" pitchFamily="2" charset="2"/>
              </a:rPr>
              <a:t> this is to initiate the folder for terraform</a:t>
            </a:r>
          </a:p>
          <a:p>
            <a:pPr latinLnBrk="1"/>
            <a:r>
              <a:rPr lang="en-GB" sz="2800" b="1" dirty="0">
                <a:sym typeface="Wingdings" panose="05000000000000000000" pitchFamily="2" charset="2"/>
              </a:rPr>
              <a:t># terraform apply  </a:t>
            </a:r>
            <a:r>
              <a:rPr lang="en-GB" sz="2800" dirty="0">
                <a:sym typeface="Wingdings" panose="05000000000000000000" pitchFamily="2" charset="2"/>
              </a:rPr>
              <a:t>This would create /modify / delete the resources as per the “*.</a:t>
            </a:r>
            <a:r>
              <a:rPr lang="en-GB" sz="2800" dirty="0" err="1">
                <a:sym typeface="Wingdings" panose="05000000000000000000" pitchFamily="2" charset="2"/>
              </a:rPr>
              <a:t>tf</a:t>
            </a:r>
            <a:r>
              <a:rPr lang="en-GB" sz="2800" dirty="0">
                <a:sym typeface="Wingdings" panose="05000000000000000000" pitchFamily="2" charset="2"/>
              </a:rPr>
              <a:t>” file.</a:t>
            </a:r>
          </a:p>
          <a:p>
            <a:pPr latinLnBrk="1"/>
            <a:r>
              <a:rPr lang="en-GB" sz="2800" b="1" dirty="0">
                <a:sym typeface="Wingdings" panose="05000000000000000000" pitchFamily="2" charset="2"/>
              </a:rPr>
              <a:t># terraform destroy  </a:t>
            </a:r>
            <a:r>
              <a:rPr lang="en-GB" sz="2800" dirty="0">
                <a:sym typeface="Wingdings" panose="05000000000000000000" pitchFamily="2" charset="2"/>
              </a:rPr>
              <a:t>This would clean up all the resources that was       created.</a:t>
            </a:r>
          </a:p>
          <a:p>
            <a:pPr latinLnBrk="1"/>
            <a:r>
              <a:rPr lang="en-GB" sz="2800" b="1" dirty="0">
                <a:sym typeface="Wingdings" panose="05000000000000000000" pitchFamily="2" charset="2"/>
              </a:rPr>
              <a:t> </a:t>
            </a:r>
            <a:endParaRPr lang="en-GB" sz="2800" b="1" dirty="0"/>
          </a:p>
        </p:txBody>
      </p:sp>
      <p:pic>
        <p:nvPicPr>
          <p:cNvPr id="4" name="Picture 3">
            <a:extLst>
              <a:ext uri="{FF2B5EF4-FFF2-40B4-BE49-F238E27FC236}">
                <a16:creationId xmlns:a16="http://schemas.microsoft.com/office/drawing/2014/main" id="{7C4F0F08-8A4C-4C18-BAAB-03858E722180}"/>
              </a:ext>
            </a:extLst>
          </p:cNvPr>
          <p:cNvPicPr>
            <a:picLocks noChangeAspect="1"/>
          </p:cNvPicPr>
          <p:nvPr/>
        </p:nvPicPr>
        <p:blipFill>
          <a:blip r:embed="rId2"/>
          <a:stretch>
            <a:fillRect/>
          </a:stretch>
        </p:blipFill>
        <p:spPr>
          <a:xfrm>
            <a:off x="692958" y="2256015"/>
            <a:ext cx="6068450" cy="907878"/>
          </a:xfrm>
          <a:prstGeom prst="rect">
            <a:avLst/>
          </a:prstGeom>
        </p:spPr>
      </p:pic>
    </p:spTree>
    <p:extLst>
      <p:ext uri="{BB962C8B-B14F-4D97-AF65-F5344CB8AC3E}">
        <p14:creationId xmlns:p14="http://schemas.microsoft.com/office/powerpoint/2010/main" val="39238908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rgbClr val="FFFFFF"/>
      </a:lt1>
      <a:dk2>
        <a:srgbClr val="46464A"/>
      </a:dk2>
      <a:lt2>
        <a:srgbClr val="D1D9E1"/>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BAB94BD4-5D6D-4148-AB57-A4CCF1FD4E0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8699</TotalTime>
  <Words>809</Words>
  <Application>Microsoft Office PowerPoint</Application>
  <PresentationFormat>Widescreen</PresentationFormat>
  <Paragraphs>71</Paragraphs>
  <Slides>9</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9</vt:i4>
      </vt:variant>
    </vt:vector>
  </HeadingPairs>
  <TitlesOfParts>
    <vt:vector size="17" baseType="lpstr">
      <vt:lpstr>Arial</vt:lpstr>
      <vt:lpstr>Arial Rounded MT Bold</vt:lpstr>
      <vt:lpstr>Calibri</vt:lpstr>
      <vt:lpstr>Calibri Light</vt:lpstr>
      <vt:lpstr>Engravers MT</vt:lpstr>
      <vt:lpstr>Wingdings</vt:lpstr>
      <vt:lpstr>Office Theme</vt:lpstr>
      <vt:lpstr>Retrospect</vt:lpstr>
      <vt:lpstr>TERRAFORM - Intro</vt:lpstr>
      <vt:lpstr>What is the problem?</vt:lpstr>
      <vt:lpstr>Solution:</vt:lpstr>
      <vt:lpstr>Intro to TERRAFORM</vt:lpstr>
      <vt:lpstr>WORKING</vt:lpstr>
      <vt:lpstr>Advantages of Terraform over Config Mgmt</vt:lpstr>
      <vt:lpstr>Advantages of Terraform over Config Mgmt</vt:lpstr>
      <vt:lpstr>Sample AWS Terraform script</vt:lpstr>
      <vt:lpstr>Commands to execute </vt:lpstr>
    </vt:vector>
  </TitlesOfParts>
  <Company>EMC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 CodeDeploy</dc:title>
  <dc:creator>S, Vishwanath</dc:creator>
  <cp:lastModifiedBy>Vishwa M S</cp:lastModifiedBy>
  <cp:revision>60</cp:revision>
  <dcterms:created xsi:type="dcterms:W3CDTF">2018-07-27T15:06:26Z</dcterms:created>
  <dcterms:modified xsi:type="dcterms:W3CDTF">2024-09-12T01:58:02Z</dcterms:modified>
</cp:coreProperties>
</file>