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693" r:id="rId3"/>
    <p:sldId id="6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697" r:id="rId28"/>
    <p:sldId id="6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BF85-3C6D-4223-95D6-C9D794334A6D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89875-23F8-4998-B924-EFFD94B2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306F-5D63-21EC-D106-59F524AAA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3764A-56F6-2E4B-8E20-544BE904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13EA-8DCD-1CD9-FE9A-FDD50BB7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8672-7B2F-2CD1-EBAE-5BE893F3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FE13-8B93-CD2E-21EC-197B866A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85D-D6FB-C2D3-2B12-D53513EC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38A7C-9A60-A51E-17FD-EBDDC28D0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90B5-308C-F86D-82AC-E8BA2C9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F1AC-68FC-D251-599A-219D5CDD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71CE-1E62-3643-588A-3A3E5A52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68A17-602B-938C-1F83-9B77FFC0A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D53D-6838-5A55-0B0A-C77306253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7E9F-0F87-D925-FFEA-74E9A061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9DB8-21EF-2E54-DBB5-996FA2A3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3196-88DD-DD13-13CA-2C4BAA2B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3889-0CF0-BEF3-9402-93E7C2C0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098F-B5DF-9438-8F45-58393C3B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028C-D86C-79CD-33E8-13D9D514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8508-C91B-0656-66CE-38F9FAC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AA94-F150-4A28-B4DC-64E305D9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15FE-D484-6E03-A5EE-C9F9DF4C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5E3DD-3C92-9E07-AF85-EA11FF97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2F33-3D4A-8040-7125-7AD7E071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170-2FC1-A6A9-08A5-B1541DDD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7F2D-8593-B10A-9C4A-F2631E14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AABB-4C8C-3C7C-97F8-F7D7EEED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A1AB-EA15-928C-E754-A81B6C76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BAD9-59EE-27E5-D332-25EC28810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6A36-A63E-3437-E52B-8019DD1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CD02C-620B-0D5D-D218-4D096D97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127F0-2403-3672-8D7F-6B708EB2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A3EF-33B6-0D9D-574E-9CA1E3F6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D05B2-E202-7DA1-A809-BFC1622B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1EEC0-BA54-C0F3-922B-9660B038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DF70D-ABED-CE57-BBEC-7C293375D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549E3-582D-31F6-6960-337318F07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983A3-79CD-C6C3-B12E-8C21F628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FA81A-0ABB-1D5F-9FC7-432778D8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5F0B2-CEAF-7EA8-73A0-0C8CC104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9254-4D6B-F4D2-7DDB-08BFA5C1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71B43-AD06-EA43-1B4A-8B1B33A4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45CE2-0731-38F8-4597-E4A6D15D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0F21D-057E-FF6B-EC07-996A914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8E0EA-2130-4DA1-A23A-2ABBEE2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F037C-57D5-3AB8-8AB3-F8A3F5B3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4A12-84BB-B847-FAD1-8CEC9DF5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AD7-D3C3-A77A-AA5C-CB819413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212-AA06-D49E-9ADE-5F811A03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748B-C7D1-4E92-ABE3-66B8AD9D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60078-6B90-B5A6-FB7E-7A61CF5F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2CD18-34DC-EA6D-BE8D-B113CE5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CA31-A670-C445-8CAE-29F4EC71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7556-9F1D-3345-C070-4244F836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1E69A-396D-42C7-5B7B-447FBA129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93D7E-282B-4709-09EF-79A82C4A4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BC8C4-AA4B-CCA5-BC51-D1977426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9BD8-208A-BDD7-9825-16D49051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91B3-B564-BC48-E17D-CEE8639D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1F783-0A1F-7ACB-9BD1-1D2A0BF5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C622-A465-C666-1130-E65901FCD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83D-4509-7EA7-2BD5-6DA7E5ECE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9244-9DC2-45D6-B956-857FEE77BFF2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AAF0-3C39-8694-1C39-681DF7B52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044D-DABE-3EFD-83CB-7E38035C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1104693" y="1857430"/>
            <a:ext cx="914113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B29"/>
              </a:buClr>
              <a:buSzPts val="44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B5B29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Azure –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B5B29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Devops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B5B29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Training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B29"/>
              </a:buClr>
              <a:buSzPts val="4400"/>
              <a:buFontTx/>
              <a:buNone/>
              <a:tabLst/>
              <a:defRPr/>
            </a:pPr>
            <a:r>
              <a:rPr lang="en-US" sz="4000" b="1" dirty="0"/>
              <a:t>Terraform - Variables</a:t>
            </a:r>
            <a:endParaRPr lang="en-US" sz="4000" b="1" kern="0" dirty="0">
              <a:solidFill>
                <a:srgbClr val="EB5B2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B29"/>
              </a:buClr>
              <a:buSzPts val="4400"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B5B29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3311889" y="5453719"/>
            <a:ext cx="47267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0C"/>
              </a:buClr>
              <a:buSzPts val="2400"/>
              <a:buFont typeface="Candara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E2490C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EMPOWERING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High Performance Technology Teams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797" y="213487"/>
            <a:ext cx="10732770" cy="636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latin typeface="Calibri"/>
                <a:cs typeface="Calibri"/>
              </a:rPr>
              <a:t>Terraform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Input variables </a:t>
            </a:r>
            <a:r>
              <a:rPr sz="3200" spc="-5" dirty="0">
                <a:latin typeface="Calibri"/>
                <a:cs typeface="Calibri"/>
              </a:rPr>
              <a:t>serve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0" dirty="0">
                <a:latin typeface="Calibri"/>
                <a:cs typeface="Calibri"/>
              </a:rPr>
              <a:t>parameters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5" dirty="0">
                <a:latin typeface="Calibri"/>
                <a:cs typeface="Calibri"/>
              </a:rPr>
              <a:t>Terraform 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module/Terrform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aspects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module/Terrform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20" dirty="0">
                <a:latin typeface="Calibri"/>
                <a:cs typeface="Calibri"/>
              </a:rPr>
              <a:t> to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customized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module's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own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shared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configurations.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12700" marR="843915">
              <a:lnSpc>
                <a:spcPct val="100000"/>
              </a:lnSpc>
              <a:buChar char="-"/>
              <a:tabLst>
                <a:tab pos="229235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module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your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configuration,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environment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variables.</a:t>
            </a:r>
            <a:endParaRPr sz="3200">
              <a:latin typeface="Calibri"/>
              <a:cs typeface="Calibri"/>
            </a:endParaRPr>
          </a:p>
          <a:p>
            <a:pPr marL="12700" marR="490855">
              <a:lnSpc>
                <a:spcPct val="100000"/>
              </a:lnSpc>
              <a:spcBef>
                <a:spcPts val="5"/>
              </a:spcBef>
              <a:buChar char="-"/>
              <a:tabLst>
                <a:tab pos="22923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 in </a:t>
            </a:r>
            <a:r>
              <a:rPr sz="3200" spc="-5" dirty="0">
                <a:latin typeface="Calibri"/>
                <a:cs typeface="Calibri"/>
              </a:rPr>
              <a:t>child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calling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module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384" y="3288791"/>
            <a:ext cx="11371580" cy="281940"/>
          </a:xfrm>
          <a:custGeom>
            <a:avLst/>
            <a:gdLst/>
            <a:ahLst/>
            <a:cxnLst/>
            <a:rect l="l" t="t" r="r" b="b"/>
            <a:pathLst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11371072" y="140970"/>
                </a:lnTo>
                <a:lnTo>
                  <a:pt x="11371072" y="281940"/>
                </a:lnTo>
              </a:path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9746742" y="140970"/>
                </a:lnTo>
                <a:lnTo>
                  <a:pt x="9746742" y="281940"/>
                </a:lnTo>
              </a:path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8122539" y="140970"/>
                </a:lnTo>
                <a:lnTo>
                  <a:pt x="8122539" y="281940"/>
                </a:lnTo>
              </a:path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6498209" y="140970"/>
                </a:lnTo>
                <a:lnTo>
                  <a:pt x="6498209" y="281940"/>
                </a:lnTo>
              </a:path>
              <a:path w="11371580" h="281939">
                <a:moveTo>
                  <a:pt x="5685917" y="0"/>
                </a:moveTo>
                <a:lnTo>
                  <a:pt x="5685917" y="140970"/>
                </a:lnTo>
                <a:lnTo>
                  <a:pt x="4873752" y="140970"/>
                </a:lnTo>
                <a:lnTo>
                  <a:pt x="4873752" y="281940"/>
                </a:lnTo>
              </a:path>
              <a:path w="11371580" h="281939">
                <a:moveTo>
                  <a:pt x="5685663" y="0"/>
                </a:moveTo>
                <a:lnTo>
                  <a:pt x="5685663" y="140970"/>
                </a:lnTo>
                <a:lnTo>
                  <a:pt x="3249167" y="140970"/>
                </a:lnTo>
                <a:lnTo>
                  <a:pt x="3249167" y="281940"/>
                </a:lnTo>
              </a:path>
              <a:path w="11371580" h="281939">
                <a:moveTo>
                  <a:pt x="5685282" y="0"/>
                </a:moveTo>
                <a:lnTo>
                  <a:pt x="5685282" y="140970"/>
                </a:lnTo>
                <a:lnTo>
                  <a:pt x="1624584" y="140970"/>
                </a:lnTo>
                <a:lnTo>
                  <a:pt x="1624584" y="281940"/>
                </a:lnTo>
              </a:path>
              <a:path w="11371580" h="281939">
                <a:moveTo>
                  <a:pt x="5685028" y="0"/>
                </a:moveTo>
                <a:lnTo>
                  <a:pt x="5685028" y="140970"/>
                </a:lnTo>
                <a:lnTo>
                  <a:pt x="0" y="140970"/>
                </a:lnTo>
                <a:lnTo>
                  <a:pt x="0" y="28194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4379" y="26167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4379" y="3168523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3" y="41910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165" y="2714625"/>
            <a:ext cx="116078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0190" marR="5080" indent="-238125">
              <a:lnSpc>
                <a:spcPts val="1540"/>
              </a:lnSpc>
              <a:spcBef>
                <a:spcPts val="27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er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Inpu</a:t>
            </a:r>
            <a:r>
              <a:rPr sz="1400" dirty="0">
                <a:latin typeface="Calibri"/>
                <a:cs typeface="Calibri"/>
              </a:rPr>
              <a:t>t  </a:t>
            </a:r>
            <a:r>
              <a:rPr sz="1400" spc="-10" dirty="0">
                <a:latin typeface="Calibri"/>
                <a:cs typeface="Calibri"/>
              </a:rPr>
              <a:t>Variables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717" y="3569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0" y="119945"/>
                </a:moveTo>
                <a:lnTo>
                  <a:pt x="34712" y="84261"/>
                </a:lnTo>
                <a:lnTo>
                  <a:pt x="73287" y="54769"/>
                </a:lnTo>
                <a:lnTo>
                  <a:pt x="114992" y="31533"/>
                </a:lnTo>
                <a:lnTo>
                  <a:pt x="159095" y="14616"/>
                </a:lnTo>
                <a:lnTo>
                  <a:pt x="204863" y="4084"/>
                </a:lnTo>
                <a:lnTo>
                  <a:pt x="251564" y="0"/>
                </a:lnTo>
                <a:lnTo>
                  <a:pt x="298465" y="2427"/>
                </a:lnTo>
                <a:lnTo>
                  <a:pt x="344835" y="11431"/>
                </a:lnTo>
                <a:lnTo>
                  <a:pt x="389940" y="27076"/>
                </a:lnTo>
                <a:lnTo>
                  <a:pt x="433050" y="49425"/>
                </a:lnTo>
                <a:lnTo>
                  <a:pt x="473430" y="78543"/>
                </a:lnTo>
                <a:lnTo>
                  <a:pt x="505182" y="108922"/>
                </a:lnTo>
                <a:lnTo>
                  <a:pt x="514858" y="119945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717" y="4121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514858" y="0"/>
                </a:moveTo>
                <a:lnTo>
                  <a:pt x="480145" y="35683"/>
                </a:lnTo>
                <a:lnTo>
                  <a:pt x="441570" y="65175"/>
                </a:lnTo>
                <a:lnTo>
                  <a:pt x="399865" y="88412"/>
                </a:lnTo>
                <a:lnTo>
                  <a:pt x="355762" y="105328"/>
                </a:lnTo>
                <a:lnTo>
                  <a:pt x="309994" y="115861"/>
                </a:lnTo>
                <a:lnTo>
                  <a:pt x="263293" y="119945"/>
                </a:lnTo>
                <a:lnTo>
                  <a:pt x="216392" y="117517"/>
                </a:lnTo>
                <a:lnTo>
                  <a:pt x="170022" y="108513"/>
                </a:lnTo>
                <a:lnTo>
                  <a:pt x="124917" y="92868"/>
                </a:lnTo>
                <a:lnTo>
                  <a:pt x="81807" y="70519"/>
                </a:lnTo>
                <a:lnTo>
                  <a:pt x="41427" y="41402"/>
                </a:lnTo>
                <a:lnTo>
                  <a:pt x="9675" y="11023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371" y="3765550"/>
            <a:ext cx="447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Str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72920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2920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2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19833" y="3765550"/>
            <a:ext cx="619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umb</a:t>
            </a:r>
            <a:r>
              <a:rPr sz="140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7503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7503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3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9678" y="3765550"/>
            <a:ext cx="269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Li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2088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2088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3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1209" y="3765550"/>
            <a:ext cx="356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45529" y="3569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0" y="119945"/>
                </a:moveTo>
                <a:lnTo>
                  <a:pt x="34700" y="84261"/>
                </a:lnTo>
                <a:lnTo>
                  <a:pt x="73265" y="54769"/>
                </a:lnTo>
                <a:lnTo>
                  <a:pt x="114962" y="31533"/>
                </a:lnTo>
                <a:lnTo>
                  <a:pt x="159061" y="14616"/>
                </a:lnTo>
                <a:lnTo>
                  <a:pt x="204827" y="4084"/>
                </a:lnTo>
                <a:lnTo>
                  <a:pt x="251530" y="0"/>
                </a:lnTo>
                <a:lnTo>
                  <a:pt x="298436" y="2427"/>
                </a:lnTo>
                <a:lnTo>
                  <a:pt x="344814" y="11431"/>
                </a:lnTo>
                <a:lnTo>
                  <a:pt x="389932" y="27076"/>
                </a:lnTo>
                <a:lnTo>
                  <a:pt x="433056" y="49425"/>
                </a:lnTo>
                <a:lnTo>
                  <a:pt x="473455" y="78543"/>
                </a:lnTo>
                <a:lnTo>
                  <a:pt x="505192" y="108922"/>
                </a:lnTo>
                <a:lnTo>
                  <a:pt x="514857" y="11994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5529" y="4121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514857" y="0"/>
                </a:moveTo>
                <a:lnTo>
                  <a:pt x="480157" y="35683"/>
                </a:lnTo>
                <a:lnTo>
                  <a:pt x="441592" y="65175"/>
                </a:lnTo>
                <a:lnTo>
                  <a:pt x="399895" y="88412"/>
                </a:lnTo>
                <a:lnTo>
                  <a:pt x="355796" y="105328"/>
                </a:lnTo>
                <a:lnTo>
                  <a:pt x="310030" y="115861"/>
                </a:lnTo>
                <a:lnTo>
                  <a:pt x="263327" y="119945"/>
                </a:lnTo>
                <a:lnTo>
                  <a:pt x="216421" y="117517"/>
                </a:lnTo>
                <a:lnTo>
                  <a:pt x="170043" y="108513"/>
                </a:lnTo>
                <a:lnTo>
                  <a:pt x="124925" y="92868"/>
                </a:lnTo>
                <a:lnTo>
                  <a:pt x="81801" y="70519"/>
                </a:lnTo>
                <a:lnTo>
                  <a:pt x="41401" y="41402"/>
                </a:lnTo>
                <a:lnTo>
                  <a:pt x="9665" y="11023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93205" y="3765550"/>
            <a:ext cx="621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lean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70113" y="3569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0" y="119945"/>
                </a:moveTo>
                <a:lnTo>
                  <a:pt x="34700" y="84261"/>
                </a:lnTo>
                <a:lnTo>
                  <a:pt x="73265" y="54769"/>
                </a:lnTo>
                <a:lnTo>
                  <a:pt x="114962" y="31533"/>
                </a:lnTo>
                <a:lnTo>
                  <a:pt x="159061" y="14616"/>
                </a:lnTo>
                <a:lnTo>
                  <a:pt x="204827" y="4084"/>
                </a:lnTo>
                <a:lnTo>
                  <a:pt x="251530" y="0"/>
                </a:lnTo>
                <a:lnTo>
                  <a:pt x="298436" y="2427"/>
                </a:lnTo>
                <a:lnTo>
                  <a:pt x="344814" y="11431"/>
                </a:lnTo>
                <a:lnTo>
                  <a:pt x="389932" y="27076"/>
                </a:lnTo>
                <a:lnTo>
                  <a:pt x="433056" y="49425"/>
                </a:lnTo>
                <a:lnTo>
                  <a:pt x="473455" y="78543"/>
                </a:lnTo>
                <a:lnTo>
                  <a:pt x="505192" y="108922"/>
                </a:lnTo>
                <a:lnTo>
                  <a:pt x="514857" y="11994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70113" y="4121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514857" y="0"/>
                </a:moveTo>
                <a:lnTo>
                  <a:pt x="480157" y="35683"/>
                </a:lnTo>
                <a:lnTo>
                  <a:pt x="441592" y="65175"/>
                </a:lnTo>
                <a:lnTo>
                  <a:pt x="399895" y="88412"/>
                </a:lnTo>
                <a:lnTo>
                  <a:pt x="355796" y="105328"/>
                </a:lnTo>
                <a:lnTo>
                  <a:pt x="310030" y="115861"/>
                </a:lnTo>
                <a:lnTo>
                  <a:pt x="263327" y="119945"/>
                </a:lnTo>
                <a:lnTo>
                  <a:pt x="216421" y="117517"/>
                </a:lnTo>
                <a:lnTo>
                  <a:pt x="170043" y="108513"/>
                </a:lnTo>
                <a:lnTo>
                  <a:pt x="124925" y="92868"/>
                </a:lnTo>
                <a:lnTo>
                  <a:pt x="81801" y="70519"/>
                </a:lnTo>
                <a:lnTo>
                  <a:pt x="41401" y="41402"/>
                </a:lnTo>
                <a:lnTo>
                  <a:pt x="9665" y="11023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0668" y="3765550"/>
            <a:ext cx="254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94316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2" y="78315"/>
                </a:lnTo>
                <a:lnTo>
                  <a:pt x="504334" y="109087"/>
                </a:lnTo>
                <a:lnTo>
                  <a:pt x="514095" y="120225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94316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5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2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01555" y="3765550"/>
            <a:ext cx="501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Ob</a:t>
            </a:r>
            <a:r>
              <a:rPr sz="1400" spc="-5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18900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18900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2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568810" y="3765550"/>
            <a:ext cx="417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up</a:t>
            </a:r>
            <a:r>
              <a:rPr sz="1400" dirty="0">
                <a:latin typeface="Calibri"/>
                <a:cs typeface="Calibri"/>
              </a:rPr>
              <a:t>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5092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Input</a:t>
            </a:r>
            <a:r>
              <a:rPr sz="3200" b="0" spc="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629" y="1124788"/>
            <a:ext cx="1006094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Variable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blocks</a:t>
            </a:r>
            <a:r>
              <a:rPr sz="2000" spc="-3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have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5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optional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arguments.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We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recommend</a:t>
            </a:r>
            <a:r>
              <a:rPr sz="2000" spc="-4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setting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 description</a:t>
            </a:r>
            <a:r>
              <a:rPr sz="2000" spc="-4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type</a:t>
            </a:r>
            <a:r>
              <a:rPr sz="2000" spc="-1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all variables,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setting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 default</a:t>
            </a: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value </a:t>
            </a:r>
            <a:r>
              <a:rPr sz="2000" spc="-54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when</a:t>
            </a: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practical.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If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you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do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not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set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value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variable,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you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must</a:t>
            </a:r>
            <a:r>
              <a:rPr sz="2000" spc="-3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assign</a:t>
            </a: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value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before</a:t>
            </a:r>
            <a:r>
              <a:rPr sz="2000" spc="-7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Terraform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can</a:t>
            </a:r>
            <a:r>
              <a:rPr sz="2000" spc="-1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apply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configuration.</a:t>
            </a:r>
            <a:r>
              <a:rPr sz="2000" spc="-7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Terraform</a:t>
            </a:r>
            <a:r>
              <a:rPr sz="2000" spc="-5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does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not</a:t>
            </a:r>
            <a:r>
              <a:rPr sz="2000" spc="-1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support</a:t>
            </a:r>
            <a:r>
              <a:rPr sz="2000" spc="-4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unassigned</a:t>
            </a:r>
            <a:r>
              <a:rPr sz="2000" spc="-3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variables.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058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Input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794" y="3234970"/>
            <a:ext cx="9648921" cy="29417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49324"/>
            <a:ext cx="9669780" cy="33802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271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How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to </a:t>
            </a:r>
            <a:r>
              <a:rPr sz="3200" b="0" spc="-10" dirty="0">
                <a:latin typeface="Calibri"/>
                <a:cs typeface="Calibri"/>
              </a:rPr>
              <a:t>declare?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049" y="200449"/>
            <a:ext cx="6566915" cy="59314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315" y="975350"/>
            <a:ext cx="364377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5" dirty="0">
                <a:latin typeface="Calibri"/>
                <a:cs typeface="Calibri"/>
              </a:rPr>
              <a:t>Terraform</a:t>
            </a:r>
            <a:r>
              <a:rPr sz="5400" b="0" spc="-15" dirty="0">
                <a:latin typeface="Calibri"/>
                <a:cs typeface="Calibri"/>
              </a:rPr>
              <a:t> </a:t>
            </a:r>
            <a:r>
              <a:rPr sz="5400" b="0" spc="-25" dirty="0">
                <a:latin typeface="Calibri"/>
                <a:cs typeface="Calibri"/>
              </a:rPr>
              <a:t>Variable</a:t>
            </a:r>
            <a:r>
              <a:rPr sz="5400" b="0" dirty="0">
                <a:latin typeface="Calibri"/>
                <a:cs typeface="Calibri"/>
              </a:rPr>
              <a:t> </a:t>
            </a:r>
            <a:r>
              <a:rPr sz="5400" b="0" spc="-30" dirty="0">
                <a:latin typeface="Calibri"/>
                <a:cs typeface="Calibri"/>
              </a:rPr>
              <a:t>Type:</a:t>
            </a:r>
            <a:r>
              <a:rPr sz="5400" b="0" spc="-10" dirty="0">
                <a:latin typeface="Calibri"/>
                <a:cs typeface="Calibri"/>
              </a:rPr>
              <a:t> </a:t>
            </a:r>
            <a:r>
              <a:rPr sz="5400" b="0" spc="-5" dirty="0">
                <a:latin typeface="Calibri"/>
                <a:cs typeface="Calibri"/>
              </a:rPr>
              <a:t>Number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695" y="655485"/>
            <a:ext cx="11965305" cy="5849620"/>
            <a:chOff x="0" y="1008887"/>
            <a:chExt cx="11965305" cy="5849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1576" y="1008887"/>
              <a:ext cx="6213348" cy="58491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08404"/>
              <a:ext cx="5751576" cy="1621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43172"/>
              <a:ext cx="3787140" cy="7680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879" y="141770"/>
            <a:ext cx="5123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String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3035" y="973835"/>
            <a:ext cx="6038088" cy="5884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714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31619"/>
            <a:ext cx="5341620" cy="18729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910584"/>
            <a:ext cx="5103876" cy="9083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827" y="1453895"/>
            <a:ext cx="5099303" cy="44531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5935" y="2967227"/>
            <a:ext cx="5487923" cy="9509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917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Map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40" y="727202"/>
            <a:ext cx="6307836" cy="5826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7076" y="1025653"/>
            <a:ext cx="5626608" cy="48066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917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Map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8371" y="653885"/>
            <a:ext cx="7016496" cy="5762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904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Bool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23415"/>
            <a:ext cx="4209288" cy="16443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" y="3429000"/>
            <a:ext cx="4209288" cy="6659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" y="4456176"/>
            <a:ext cx="43586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Agenda for the Day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681D7CB-A216-B665-2281-354CA2DB318B}"/>
              </a:ext>
            </a:extLst>
          </p:cNvPr>
          <p:cNvSpPr txBox="1"/>
          <p:nvPr/>
        </p:nvSpPr>
        <p:spPr>
          <a:xfrm>
            <a:off x="733418" y="1103323"/>
            <a:ext cx="440944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-25" dirty="0">
                <a:latin typeface="Calibri"/>
                <a:cs typeface="Calibri"/>
              </a:rPr>
              <a:t> 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81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1136" y="2711576"/>
            <a:ext cx="6188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Output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973658"/>
            <a:ext cx="1149731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hundreds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thousands 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 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infrastructure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895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outputted attributes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other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Terraform.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organize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queried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hundreds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thousands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" dirty="0">
                <a:latin typeface="Calibri"/>
                <a:cs typeface="Calibri"/>
              </a:rPr>
              <a:t> resources,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interested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spc="-10" dirty="0">
                <a:latin typeface="Calibri"/>
                <a:cs typeface="Calibri"/>
              </a:rPr>
              <a:t> values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importance,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5" dirty="0">
                <a:latin typeface="Calibri"/>
                <a:cs typeface="Calibri"/>
              </a:rPr>
              <a:t> balancer </a:t>
            </a:r>
            <a:r>
              <a:rPr sz="2000" spc="-85" dirty="0">
                <a:latin typeface="Calibri"/>
                <a:cs typeface="Calibri"/>
              </a:rPr>
              <a:t>IP,</a:t>
            </a:r>
            <a:r>
              <a:rPr sz="2000" spc="5" dirty="0">
                <a:latin typeface="Calibri"/>
                <a:cs typeface="Calibri"/>
              </a:rPr>
              <a:t> VPN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of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buChar char="-"/>
              <a:tabLst>
                <a:tab pos="14859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 </a:t>
            </a:r>
            <a:r>
              <a:rPr sz="2000" spc="-10" dirty="0">
                <a:latin typeface="Calibri"/>
                <a:cs typeface="Calibri"/>
              </a:rPr>
              <a:t>to expose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module.</a:t>
            </a:r>
            <a:endParaRPr sz="200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buChar char="-"/>
              <a:tabLst>
                <a:tab pos="14859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root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CLI output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terraform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apply.</a:t>
            </a:r>
            <a:endParaRPr sz="2000">
              <a:latin typeface="Calibri"/>
              <a:cs typeface="Calibri"/>
            </a:endParaRPr>
          </a:p>
          <a:p>
            <a:pPr marL="12700" marR="1764664">
              <a:lnSpc>
                <a:spcPct val="100000"/>
              </a:lnSpc>
              <a:buChar char="-"/>
              <a:tabLst>
                <a:tab pos="14859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remote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-5" dirty="0">
                <a:latin typeface="Calibri"/>
                <a:cs typeface="Calibri"/>
              </a:rPr>
              <a:t> outputs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other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terraform_remote_state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source.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471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Variable: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964691"/>
            <a:ext cx="5722620" cy="35478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343" y="2448708"/>
            <a:ext cx="5879592" cy="22387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5667" y="4894651"/>
            <a:ext cx="10145268" cy="14996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471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Variable: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5541" y="2711576"/>
            <a:ext cx="5817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Local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1115695"/>
            <a:ext cx="112268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module,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“locals” block. Below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snippet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local </a:t>
            </a:r>
            <a:r>
              <a:rPr sz="2400" spc="-5" dirty="0">
                <a:latin typeface="Calibri"/>
                <a:cs typeface="Calibri"/>
              </a:rPr>
              <a:t> block: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declared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module.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accessed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objects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"local.Variable_Name".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-10" dirty="0">
                <a:latin typeface="Calibri"/>
                <a:cs typeface="Calibri"/>
              </a:rPr>
              <a:t> variables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Terraform's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don't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 during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Terraform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plan, </a:t>
            </a:r>
            <a:r>
              <a:rPr sz="2400" spc="-30" dirty="0">
                <a:latin typeface="Calibri"/>
                <a:cs typeface="Calibri"/>
              </a:rPr>
              <a:t>apply,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35" dirty="0">
                <a:latin typeface="Calibri"/>
                <a:cs typeface="Calibri"/>
              </a:rPr>
              <a:t>destroy. </a:t>
            </a: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can use locals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give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name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Terraform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re-use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throughout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configuration. </a:t>
            </a: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variables,</a:t>
            </a:r>
            <a:r>
              <a:rPr sz="2400" spc="-5" dirty="0">
                <a:latin typeface="Calibri"/>
                <a:cs typeface="Calibri"/>
              </a:rPr>
              <a:t> locals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5387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What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is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local </a:t>
            </a:r>
            <a:r>
              <a:rPr sz="3200" b="0" spc="-10" dirty="0">
                <a:latin typeface="Calibri"/>
                <a:cs typeface="Calibri"/>
              </a:rPr>
              <a:t>value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1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terraform?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143" y="213487"/>
            <a:ext cx="10266680" cy="464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735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local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terraform?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Calibri"/>
              <a:cs typeface="Calibri"/>
            </a:endParaRPr>
          </a:p>
          <a:p>
            <a:pPr marL="12700" marR="254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Comparing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traditional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programming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228600" indent="-216535">
              <a:lnSpc>
                <a:spcPct val="100000"/>
              </a:lnSpc>
              <a:buChar char="-"/>
              <a:tabLst>
                <a:tab pos="229235" algn="l"/>
              </a:tabLst>
            </a:pP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analogous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228600" indent="-216535">
              <a:lnSpc>
                <a:spcPct val="100000"/>
              </a:lnSpc>
              <a:buChar char="-"/>
              <a:tabLst>
                <a:tab pos="229235" algn="l"/>
              </a:tabLst>
            </a:pPr>
            <a:r>
              <a:rPr sz="3200" spc="-5" dirty="0">
                <a:latin typeface="Calibri"/>
                <a:cs typeface="Calibri"/>
              </a:rPr>
              <a:t>Outputs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analogous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return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spcBef>
                <a:spcPts val="5"/>
              </a:spcBef>
              <a:buChar char="-"/>
              <a:tabLst>
                <a:tab pos="229235" algn="l"/>
              </a:tabLst>
            </a:pPr>
            <a:r>
              <a:rPr sz="3200" spc="-5" dirty="0">
                <a:latin typeface="Calibri"/>
                <a:cs typeface="Calibri"/>
              </a:rPr>
              <a:t>local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comparable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function’s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local </a:t>
            </a:r>
            <a:r>
              <a:rPr sz="3200" spc="-10" dirty="0">
                <a:latin typeface="Calibri"/>
                <a:cs typeface="Calibri"/>
              </a:rPr>
              <a:t>temporary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485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"/>
                <a:cs typeface="Calibri"/>
              </a:rPr>
              <a:t>When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150" dirty="0">
                <a:latin typeface="Calibri"/>
                <a:cs typeface="Calibri"/>
              </a:rPr>
              <a:t>To</a:t>
            </a:r>
            <a:r>
              <a:rPr sz="3200" b="0" spc="-5" dirty="0">
                <a:latin typeface="Calibri"/>
                <a:cs typeface="Calibri"/>
              </a:rPr>
              <a:t> Use </a:t>
            </a:r>
            <a:r>
              <a:rPr sz="3200" b="0" spc="-10" dirty="0">
                <a:latin typeface="Calibri"/>
                <a:cs typeface="Calibri"/>
              </a:rPr>
              <a:t>Local </a:t>
            </a:r>
            <a:r>
              <a:rPr sz="3200" b="0" spc="-30" dirty="0">
                <a:latin typeface="Calibri"/>
                <a:cs typeface="Calibri"/>
              </a:rPr>
              <a:t>Values?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19" y="1119885"/>
            <a:ext cx="1158684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762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helpful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" dirty="0">
                <a:latin typeface="Calibri"/>
                <a:cs typeface="Calibri"/>
              </a:rPr>
              <a:t> configuration,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if </a:t>
            </a:r>
            <a:r>
              <a:rPr sz="2400" spc="-10" dirty="0">
                <a:latin typeface="Calibri"/>
                <a:cs typeface="Calibri"/>
              </a:rPr>
              <a:t>overused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dirty="0">
                <a:latin typeface="Calibri"/>
                <a:cs typeface="Calibri"/>
              </a:rPr>
              <a:t> also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used.</a:t>
            </a:r>
            <a:endParaRPr sz="2400">
              <a:latin typeface="Calibri"/>
              <a:cs typeface="Calibri"/>
            </a:endParaRPr>
          </a:p>
          <a:p>
            <a:pPr marL="299085" marR="393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moderation,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situations</a:t>
            </a:r>
            <a:r>
              <a:rPr sz="2400" spc="-10" dirty="0">
                <a:latin typeface="Calibri"/>
                <a:cs typeface="Calibri"/>
              </a:rPr>
              <a:t> where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10" dirty="0">
                <a:latin typeface="Calibri"/>
                <a:cs typeface="Calibri"/>
              </a:rPr>
              <a:t>result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changed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future.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in a </a:t>
            </a:r>
            <a:r>
              <a:rPr sz="2400" spc="-10" dirty="0">
                <a:latin typeface="Calibri"/>
                <a:cs typeface="Calibri"/>
              </a:rPr>
              <a:t>central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advantage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locals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needed,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 </a:t>
            </a:r>
            <a:r>
              <a:rPr sz="2400" dirty="0">
                <a:latin typeface="Calibri"/>
                <a:cs typeface="Calibri"/>
              </a:rPr>
              <a:t>within a module. </a:t>
            </a:r>
            <a:r>
              <a:rPr sz="2400" spc="-5" dirty="0">
                <a:latin typeface="Calibri"/>
                <a:cs typeface="Calibri"/>
              </a:rPr>
              <a:t>The names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items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local block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 unique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throughout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 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valid</a:t>
            </a:r>
            <a:r>
              <a:rPr sz="2400" dirty="0">
                <a:latin typeface="Calibri"/>
                <a:cs typeface="Calibri"/>
              </a:rPr>
              <a:t> 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</a:t>
            </a:r>
            <a:endParaRPr sz="2400">
              <a:latin typeface="Calibri"/>
              <a:cs typeface="Calibri"/>
            </a:endParaRPr>
          </a:p>
          <a:p>
            <a:pPr marL="299085" marR="37084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local</a:t>
            </a:r>
            <a:r>
              <a:rPr sz="2400" spc="-10" dirty="0">
                <a:latin typeface="Calibri"/>
                <a:cs typeface="Calibri"/>
              </a:rPr>
              <a:t> 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usual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allowed.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is,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refers</a:t>
            </a:r>
            <a:r>
              <a:rPr sz="2400" spc="-5" dirty="0">
                <a:latin typeface="Calibri"/>
                <a:cs typeface="Calibri"/>
              </a:rPr>
              <a:t> (directly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indirectly)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Overall Summary</a:t>
            </a:r>
          </a:p>
        </p:txBody>
      </p:sp>
    </p:spTree>
    <p:extLst>
      <p:ext uri="{BB962C8B-B14F-4D97-AF65-F5344CB8AC3E}">
        <p14:creationId xmlns:p14="http://schemas.microsoft.com/office/powerpoint/2010/main" val="160018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4018109" y="2860317"/>
            <a:ext cx="5687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482" y="2711576"/>
            <a:ext cx="4476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826" y="2318715"/>
            <a:ext cx="9057005" cy="99186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63220" marR="5080" indent="-350520">
              <a:lnSpc>
                <a:spcPts val="3760"/>
              </a:lnSpc>
              <a:spcBef>
                <a:spcPts val="285"/>
              </a:spcBef>
            </a:pPr>
            <a:r>
              <a:rPr sz="3200" spc="-25" dirty="0">
                <a:solidFill>
                  <a:srgbClr val="5F6268"/>
                </a:solidFill>
              </a:rPr>
              <a:t>Variable</a:t>
            </a:r>
            <a:r>
              <a:rPr sz="3200" spc="-20" dirty="0">
                <a:solidFill>
                  <a:srgbClr val="5F6268"/>
                </a:solidFill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a symbolic</a:t>
            </a:r>
            <a:r>
              <a:rPr sz="3200" b="0" spc="-2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name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 associated</a:t>
            </a:r>
            <a:r>
              <a:rPr sz="3200" b="0" spc="-4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with</a:t>
            </a:r>
            <a:r>
              <a:rPr sz="3200" b="0" spc="-1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a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value </a:t>
            </a:r>
            <a:r>
              <a:rPr sz="3200" b="0" spc="-87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and whose</a:t>
            </a:r>
            <a:r>
              <a:rPr sz="3200" b="0" spc="-3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associated</a:t>
            </a:r>
            <a:r>
              <a:rPr sz="3200" b="0" spc="-3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value</a:t>
            </a:r>
            <a:r>
              <a:rPr sz="3200" b="0" spc="-1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may </a:t>
            </a:r>
            <a:r>
              <a:rPr sz="3200" b="0" spc="-10" dirty="0">
                <a:solidFill>
                  <a:srgbClr val="4D5155"/>
                </a:solidFill>
                <a:latin typeface="Arial MT"/>
                <a:cs typeface="Arial MT"/>
              </a:rPr>
              <a:t>be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changed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3" y="1913077"/>
            <a:ext cx="11031220" cy="2454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5"/>
              </a:spcBef>
            </a:pPr>
            <a:r>
              <a:rPr sz="3200" spc="-25" dirty="0">
                <a:solidFill>
                  <a:srgbClr val="1F2023"/>
                </a:solidFill>
              </a:rPr>
              <a:t>Variables </a:t>
            </a:r>
            <a:r>
              <a:rPr sz="3200" dirty="0">
                <a:solidFill>
                  <a:srgbClr val="1F2023"/>
                </a:solidFill>
              </a:rPr>
              <a:t>in </a:t>
            </a:r>
            <a:r>
              <a:rPr sz="3200" spc="-30" dirty="0">
                <a:solidFill>
                  <a:srgbClr val="1F2023"/>
                </a:solidFill>
              </a:rPr>
              <a:t>Terraform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are a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great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way to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define centrally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controlled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reusable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values.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The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information </a:t>
            </a:r>
            <a:r>
              <a:rPr sz="3200" b="0" spc="-10" dirty="0">
                <a:solidFill>
                  <a:srgbClr val="1F2023"/>
                </a:solidFill>
                <a:latin typeface="Arial MT"/>
                <a:cs typeface="Arial MT"/>
              </a:rPr>
              <a:t>in </a:t>
            </a:r>
            <a:r>
              <a:rPr sz="3200" spc="-30" dirty="0">
                <a:solidFill>
                  <a:srgbClr val="1F2023"/>
                </a:solidFill>
              </a:rPr>
              <a:t>Terraform </a:t>
            </a:r>
            <a:r>
              <a:rPr sz="3200" spc="-25" dirty="0">
                <a:solidFill>
                  <a:srgbClr val="1F2023"/>
                </a:solidFill>
              </a:rPr>
              <a:t> </a:t>
            </a:r>
            <a:r>
              <a:rPr sz="3200" spc="-5" dirty="0">
                <a:solidFill>
                  <a:srgbClr val="1F2023"/>
                </a:solidFill>
              </a:rPr>
              <a:t>variables</a:t>
            </a:r>
            <a:r>
              <a:rPr sz="3200" spc="-15" dirty="0">
                <a:solidFill>
                  <a:srgbClr val="1F2023"/>
                </a:solidFill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is</a:t>
            </a:r>
            <a:r>
              <a:rPr sz="3200" b="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saved</a:t>
            </a:r>
            <a:r>
              <a:rPr sz="3200" b="0" spc="-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independently</a:t>
            </a:r>
            <a:r>
              <a:rPr sz="3200" b="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from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 the</a:t>
            </a:r>
            <a:r>
              <a:rPr sz="3200" b="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deployment</a:t>
            </a:r>
            <a:r>
              <a:rPr sz="32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plans, </a:t>
            </a:r>
            <a:r>
              <a:rPr sz="3200" b="0" spc="-87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which makes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the values easy to read and edit from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a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single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file.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754" y="1903152"/>
            <a:ext cx="9171479" cy="32437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888" y="-1"/>
            <a:ext cx="9611316" cy="66270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7134" y="299600"/>
            <a:ext cx="5852159" cy="5298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4017" y="2711576"/>
            <a:ext cx="5819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Input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884</Words>
  <Application>Microsoft Office PowerPoint</Application>
  <PresentationFormat>Widescreen</PresentationFormat>
  <Paragraphs>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Candara</vt:lpstr>
      <vt:lpstr>Times New Roman</vt:lpstr>
      <vt:lpstr>Office Theme</vt:lpstr>
      <vt:lpstr>PowerPoint Presentation</vt:lpstr>
      <vt:lpstr>PowerPoint Presentation</vt:lpstr>
      <vt:lpstr>Terraform Variables</vt:lpstr>
      <vt:lpstr>Variable a symbolic name associated with a value  and whose associated value may be changed</vt:lpstr>
      <vt:lpstr>Variables in Terraform are a great way to define centrally  controlled reusable values. The information in Terraform  variables is saved independently from the deployment plans,  which makes the values easy to read and edit from a single  file.</vt:lpstr>
      <vt:lpstr>PowerPoint Presentation</vt:lpstr>
      <vt:lpstr>PowerPoint Presentation</vt:lpstr>
      <vt:lpstr>PowerPoint Presentation</vt:lpstr>
      <vt:lpstr>Terraform Input Variables</vt:lpstr>
      <vt:lpstr>PowerPoint Presentation</vt:lpstr>
      <vt:lpstr>Terraform Input Variable Types</vt:lpstr>
      <vt:lpstr>Terraform Input Variable</vt:lpstr>
      <vt:lpstr>How to declare?</vt:lpstr>
      <vt:lpstr>Terraform Variable Type: Number</vt:lpstr>
      <vt:lpstr>Terraform Variable Type: String</vt:lpstr>
      <vt:lpstr>Terraform Variable Type: List</vt:lpstr>
      <vt:lpstr>Terraform Variable Type: Map</vt:lpstr>
      <vt:lpstr>Terraform Variable Type: Map</vt:lpstr>
      <vt:lpstr>Terraform Variable Type: Bool</vt:lpstr>
      <vt:lpstr>Terraform Output Variables</vt:lpstr>
      <vt:lpstr>Terraform Variable: Output</vt:lpstr>
      <vt:lpstr>Terraform Variable: Output</vt:lpstr>
      <vt:lpstr>Terraform Local Variables</vt:lpstr>
      <vt:lpstr>What is local value in terraform?</vt:lpstr>
      <vt:lpstr>PowerPoint Presentation</vt:lpstr>
      <vt:lpstr>When To Use Local Values?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 M S</dc:creator>
  <cp:lastModifiedBy>Vishwa M S</cp:lastModifiedBy>
  <cp:revision>9</cp:revision>
  <dcterms:created xsi:type="dcterms:W3CDTF">2024-08-20T04:13:06Z</dcterms:created>
  <dcterms:modified xsi:type="dcterms:W3CDTF">2025-08-03T13:45:48Z</dcterms:modified>
</cp:coreProperties>
</file>