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3"/>
  </p:notesMasterIdLst>
  <p:sldIdLst>
    <p:sldId id="256" r:id="rId3"/>
    <p:sldId id="693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91" r:id="rId15"/>
    <p:sldId id="292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09" r:id="rId32"/>
    <p:sldId id="310" r:id="rId33"/>
    <p:sldId id="311" r:id="rId34"/>
    <p:sldId id="313" r:id="rId35"/>
    <p:sldId id="314" r:id="rId36"/>
    <p:sldId id="315" r:id="rId37"/>
    <p:sldId id="316" r:id="rId38"/>
    <p:sldId id="317" r:id="rId39"/>
    <p:sldId id="318" r:id="rId40"/>
    <p:sldId id="697" r:id="rId41"/>
    <p:sldId id="6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0D9BEA6-CF16-485B-9B67-C613877B7ABE}">
          <p14:sldIdLst>
            <p14:sldId id="256"/>
            <p14:sldId id="693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3"/>
            <p14:sldId id="314"/>
            <p14:sldId id="315"/>
            <p14:sldId id="316"/>
            <p14:sldId id="317"/>
            <p14:sldId id="318"/>
            <p14:sldId id="697"/>
            <p14:sldId id="6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7421" autoAdjust="0"/>
  </p:normalViewPr>
  <p:slideViewPr>
    <p:cSldViewPr snapToGrid="0">
      <p:cViewPr varScale="1">
        <p:scale>
          <a:sx n="74" d="100"/>
          <a:sy n="74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07.5862" units="1/cm"/>
          <inkml:channelProperty channel="T" name="resolution" value="1" units="1/dev"/>
        </inkml:channelProperties>
      </inkml:inkSource>
      <inkml:timestamp xml:id="ts0" timeString="2025-04-01T02:21:33.4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14918 13515 0,'0'0'0,"0"0"0,0 0 0,0 0 0,0 0 15,0 0-15,0 0 16,0 0-16,0 0 16,0 0-1,0 0-15,0 0 16,0 0-1,0 0-15,0 0 16,0 0 0,0 0-16,19 0 15,0 0 1,19-19-16,75 0 16,-37 19-16,-20 0 15,58 0 1,-20-20-16,-19 1 15,58 19-15,55-19 16,-18-1 0,19 1-16,-38 0 15,38-1 1,75-18-16,-38-1 16,-37 1-1,56-1-15,38-19 16,-75 19-1,-19 20-15,-76 0 16,57-20-16,-19 0 16,0 20-1,-19 0-15,-57-1 16,-18 1 0,18 0-16,20 0 15,-39-1-15,-37 1 16,38 0-1,18-1-15,-37 20 16,0-19 0,-19 0-16,37-1 15,-37 1-15</inkml:trace>
  <inkml:trace contextRef="#ctx0" brushRef="#br0" timeOffset="1634.62">13484 16161 0,'0'0'0,"0"0"15,0 0 1,0 0-16,0 0 16,0 0-1,0 0-15,0 0 16,0 0-1,0 0-15,0 0 16,0 0-16,19 0 16,0 0-1,0 0-15,37 0 16,1 0-16,0 0 16,18 20-1,57-20-15,38 0 16,0 19-1,19 0-15,-1-19 16,39-19 0,18 0-16,-37 19 15,37 0-15,38 0 16,0 0 0,-56 19-16,75-19 15,0 19 1,-57-19-16,95 0 15,37 20 1,-150-1-16,75 0 16,0 1-1,-76-1-15,57 20 16,19-20-16,-57 0 16,-56-19-1,38 0-15,-1 20 16,-56-1-1,-57 0-15,19 1 16,-56-1-16,-20-19 16,1 0-1,18 0-15,-18 0 16,-19 0 0,18 0-16,-18 0 15,19 0 1,-19 0-16,-20 0 15,1 0-15,0 0 16,0-19 0,-19 19-16,0-20 15,0 1 1,0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07.5862" units="1/cm"/>
          <inkml:channelProperty channel="T" name="resolution" value="1" units="1/dev"/>
        </inkml:channelProperties>
      </inkml:inkSource>
      <inkml:timestamp xml:id="ts0" timeString="2025-04-01T02:21:40.6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12635 11700 0,'0'0'0,"0"0"16,0 0-16,0 0 15,0 0-15,0 0 16,0 0 0,0 0-16,0 0 15,0 0 1,0 0-16,0 0 16,0 0-16,0 0 15,0 0 1,0 0-16,0 0 15,0 0 1,0 0-16,0 0 16,19 0-16,0 0 15,18-20 1,77-18-16,18-20 16,94-20-1,20 1-15,-20 0 16,57-39-1,38 0-15,-57 39 16,57 0 0,0 19-16,-95 19 15,95 0-15,-38-18 16,-75 37 0,-1 1-16,20 38 15,-1 1 1,-94-1-16,1 0 15,-58 20-15,-18-20 16,-20 0 0,20 1-16,-19-1 15,-19-19 1,-1 0-16,-18 0 16,0 0-16,0 0 15,0 0 1,0 0-16,0 0 15,0 0 1,0 0-16,0 0 16,0 0-1,0 0-15,0 0 16,-18 0-16,-20-19 16</inkml:trace>
  <inkml:trace contextRef="#ctx0" brushRef="#br0" timeOffset="1485.66">12880 13805 0,'0'0'0,"0"0"0,0 0 15,0 0-15,0 0 16,0 0 0,0 0-16,0 0 15,0 0 1,0 0-16,0 0 15,0 0-15,0 0 16,0 0 0,0 0-16,0 0 15,0 0 1,0 0-16,0 0 16,0 0-1,0 0-15,0 0 16,0 0-16,0 0 15,0 0 1,0 19-16,0-19 16,0 0-1,19 20-15,0-1 16,0-19-16,-19 0 16,19 0-1,37 0-15,39 0 16,-1 0-1,57 0-15,-38-19 16,57-1-16,-19 1 16,76 0-1,18 19-15,-19-39 16,20 20 0,18 19-16,-19 0 15,-37 19 1,37-19-16,19 19 15,-37 20-15,-95-20 16,38 1 0,37-1-16,1 0 15,-57 20 1,-19 0-16,-75-20 16,18 0-16,-18 0 15,-19-19 1,-20 0-16,1 0 15,0 0 1,-19 0-16,0 0 16,0 0-1,0 0-15,0 20 16,0-20-16</inkml:trace>
  <inkml:trace contextRef="#ctx0" brushRef="#br0" timeOffset="26937.24">13956 17243 0,'0'0'15,"0"0"-15,0 0 0,0 0 16,0 0-1,0 0-15,0 0 16,0 0 0,0 0-16,0 0 15,0 0-15,0 0 16,0 0 0,0 0-16,0 0 15,0 0 1,19 0-16,0 0 15,94 0 1,38 0-16,19-19 16,-38-1-1,76 20-15,56-19 16,-57 0-16,-18 38 16,19-19-1,75 0-15,-57-19 16,-56 38-1,38-19-15,37-38 16,-19 18-16,-56 1 16,-38 0-1,38 19-15,57 19 16,-57-19 0,-76 0-16,0 0 15,20 0-15,-39 19 16,0 1-1,39-1-15,-39-19 16,-37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07.5862" units="1/cm"/>
          <inkml:channelProperty channel="T" name="resolution" value="1" units="1/dev"/>
        </inkml:channelProperties>
      </inkml:inkSource>
      <inkml:timestamp xml:id="ts0" timeString="2025-04-01T02:23:32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17598 16760 0,'0'0'0,"0"0"0,0 0 0,0 0 0,0 0 16,0 0-1,0 0-15,0 0 16,0 0 0,0 0-16,0 0 15,0 0-15,19-19 16,0-39-1,38-19-15,56-39 16,38-19 0,-38 19-1,19-19-15,-37-1 16,18 20-16,-38 1 16,76 18-16,-19 0 15,1 39 1,-58-19-16,19 0 15,1 19 1,-39 0-16,39 0 16,18 0-1,-38 19-15,-18 20 16,-38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08" units="cm"/>
          <inkml:channel name="Y" type="integer" max="1872" units="cm"/>
          <inkml:channel name="T" type="integer" max="2.14748E9" units="dev"/>
        </inkml:traceFormat>
        <inkml:channelProperties>
          <inkml:channelProperty channel="X" name="resolution" value="110.29126" units="1/cm"/>
          <inkml:channelProperty channel="Y" name="resolution" value="107.5862" units="1/cm"/>
          <inkml:channelProperty channel="T" name="resolution" value="1" units="1/dev"/>
        </inkml:channelProperties>
      </inkml:inkSource>
      <inkml:timestamp xml:id="ts0" timeString="2025-04-01T02:26:38.10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9917 13187 0,'0'0'0,"0"0"0,0 0 15,0 0-15,0 0 16,0 0 0,0 0-16,0 0 15,0 0 1,0 0-16,19 0 15,0 19-15,0 1 16,38-20 0,37 0-16,0 0 15,95-20 1,37 20-16,-18-38 16,-19-1-1,18 20-15,76-20 16,-18 0-16,-1 1 15,57-20 1,-38 19-16,-38 20 16,1 0-1,-1 19-15,0 0 16,-37 0 0,-1 19-16,39 19 15,-39 1-15,-18 0 16,-19-20-1,-38 20-15,0-1 16,-38-18 0,-18 18-16,18-18 15,-37-1-15,18 0 16,1 1 0,-19-20-16,-20 0 15</inkml:trace>
  <inkml:trace contextRef="#ctx0" brushRef="#br0" timeOffset="665.79">17976 12839 0,'0'0'0,"38"-19"0,56-20 15,38 20 1,57 0-16,-76 19 15,38-20 1,-19-18-16,19 18 16,-19 1-16,132 19 15,19-39 1,-56 1-16,-38 19 16,37-20-1,19 20-15,-56-1 16,-19 1-1,-38 38-15,19 1 16,-38-20-16,1 19 16,-58 0-1,-37-19-15,0 20 16,0-20 0,0 0-16,0 0 15,-19 0 1,0 0-16,0 0 15,0 0-15</inkml:trace>
  <inkml:trace contextRef="#ctx0" brushRef="#br0" timeOffset="1249.6">22996 13264 0,'0'0'0,"19"0"16,94 19-16,19-19 16,94 0-1,1 0-15,18-19 16,19 19-16,-56-38 15,94-1 1,0 0-16,-57 20 16,76-20-1,38 20-15,-114 0 16,19-1-16,19 1 16,-56 19-1,-57 0-15,-19 19 16,56-19-1,1 20-15,-95-1 16,0 0 0,-37 1-16,-20 18 15,39 1 1,-39 19-16,-18 0 16,-19-39-16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73EE0-F619-40C0-80C8-739038793AD4}" type="datetimeFigureOut">
              <a:rPr lang="en-GB" smtClean="0"/>
              <a:t>30/08/2025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96778-FF70-4127-92EB-CF03039F3AA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96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07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94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4144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r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Vishwanath M S</a:t>
            </a:r>
          </a:p>
          <a:p>
            <a:r>
              <a:rPr lang="en-US" dirty="0"/>
              <a:t>Vishwacloudlab.org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671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958" y="286603"/>
            <a:ext cx="10058400" cy="968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958" y="1594826"/>
            <a:ext cx="1005840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51358" y="5985653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94430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6815" y="5936522"/>
            <a:ext cx="1312025" cy="365125"/>
          </a:xfrm>
        </p:spPr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34472420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175039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2472086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3466787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85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842622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srgbClr val="46464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0021EC1-E4B6-4332-AEF1-C7424A16BC98}" type="slidenum">
              <a:rPr lang="en-US" smtClean="0">
                <a:solidFill>
                  <a:srgbClr val="46464A"/>
                </a:solidFill>
              </a:rPr>
              <a:pPr/>
              <a:t>‹#›</a:t>
            </a:fld>
            <a:endParaRPr lang="en-US">
              <a:solidFill>
                <a:srgbClr val="46464A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971932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938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2189629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10100074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508989" y="6521337"/>
            <a:ext cx="3795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FF">
                    <a:lumMod val="50000"/>
                  </a:srgbClr>
                </a:solidFill>
                <a:latin typeface="Engravers MT" panose="02090707080505020304" pitchFamily="18" charset="0"/>
              </a:rPr>
              <a:t>VISHWACLOUDLAB.ORG</a:t>
            </a:r>
          </a:p>
        </p:txBody>
      </p:sp>
    </p:spTree>
    <p:extLst>
      <p:ext uri="{BB962C8B-B14F-4D97-AF65-F5344CB8AC3E}">
        <p14:creationId xmlns:p14="http://schemas.microsoft.com/office/powerpoint/2010/main" val="283495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43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6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8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12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686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51DDC-3D8E-441D-8B1E-684C450C1B0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E8A-84BC-4175-A475-7CEC61DB0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80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1000">
              <a:schemeClr val="accent1">
                <a:lumMod val="5000"/>
                <a:lumOff val="9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03344B-D0D9-437D-8838-1FD1C4F164B7}" type="datetimeFigureOut">
              <a:rPr lang="en-US" smtClean="0"/>
              <a:pPr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4058" y="609466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0021EC1-E4B6-4332-AEF1-C7424A16BC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0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erraform-providers" TargetMode="External"/><Relationship Id="rId2" Type="http://schemas.openxmlformats.org/officeDocument/2006/relationships/hyperlink" Target="https://github.com/hashicorp/terraform" TargetMode="Externa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sswordstore.org/" TargetMode="External"/><Relationship Id="rId2" Type="http://schemas.openxmlformats.org/officeDocument/2006/relationships/hyperlink" Target="https://github.com/opencredo/terrahelp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AGWA/git-crypt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746248"/>
          </a:xfrm>
        </p:spPr>
        <p:txBody>
          <a:bodyPr>
            <a:normAutofit/>
          </a:bodyPr>
          <a:lstStyle/>
          <a:p>
            <a:r>
              <a:rPr lang="en-US" sz="6000" b="1" dirty="0"/>
              <a:t>TERRAFORM </a:t>
            </a:r>
            <a:r>
              <a:rPr lang="en-US" sz="6000" b="1"/>
              <a:t>– Condition-Operations</a:t>
            </a:r>
            <a:endParaRPr lang="en-US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3683000"/>
            <a:ext cx="10058400" cy="191562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  <a:latin typeface="Arial Rounded MT Bold" panose="020F0704030504030204" pitchFamily="34" charset="0"/>
              </a:rPr>
              <a:t>VishwanaTH</a:t>
            </a:r>
            <a:r>
              <a:rPr lang="en-US" b="1" dirty="0">
                <a:solidFill>
                  <a:srgbClr val="0070C0"/>
                </a:solidFill>
                <a:latin typeface="Arial Rounded MT Bold" panose="020F0704030504030204" pitchFamily="34" charset="0"/>
              </a:rPr>
              <a:t> m s</a:t>
            </a:r>
          </a:p>
          <a:p>
            <a:r>
              <a:rPr lang="en-US" b="1">
                <a:solidFill>
                  <a:srgbClr val="0070C0"/>
                </a:solidFill>
                <a:latin typeface="Arial Rounded MT Bold" panose="020F0704030504030204" pitchFamily="34" charset="0"/>
              </a:rPr>
              <a:t>VISHWACLOUDLAB.COM</a:t>
            </a:r>
            <a:endParaRPr lang="en-US" b="1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637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8590" y="1077544"/>
            <a:ext cx="36080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Arial MT"/>
                <a:cs typeface="Arial MT"/>
              </a:rPr>
              <a:t>Interpolation:</a:t>
            </a:r>
            <a:r>
              <a:rPr sz="2800" b="0" spc="-7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variables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53706" y="1808860"/>
          <a:ext cx="10140312" cy="40767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0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0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0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9175">
                <a:tc>
                  <a:txBody>
                    <a:bodyPr/>
                    <a:lstStyle/>
                    <a:p>
                      <a:pPr marR="110489" algn="ctr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111569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marL="824865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String</a:t>
                      </a:r>
                      <a:r>
                        <a:rPr sz="20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variable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1070610">
                        <a:lnSpc>
                          <a:spcPct val="100000"/>
                        </a:lnSpc>
                      </a:pPr>
                      <a:r>
                        <a:rPr sz="2000" spc="-15" dirty="0">
                          <a:latin typeface="Arial MT"/>
                          <a:cs typeface="Arial MT"/>
                        </a:rPr>
                        <a:t>var.name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63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spc="-5" dirty="0">
                          <a:latin typeface="Arial MT"/>
                          <a:cs typeface="Arial MT"/>
                        </a:rPr>
                        <a:t>${var.SOMETHING}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9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Map</a:t>
                      </a:r>
                      <a:r>
                        <a:rPr sz="20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variable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5105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var.MAP["key"]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434975" indent="-343535">
                        <a:lnSpc>
                          <a:spcPct val="100000"/>
                        </a:lnSpc>
                        <a:spcBef>
                          <a:spcPts val="310"/>
                        </a:spcBef>
                        <a:buAutoNum type="arabicParenR"/>
                        <a:tabLst>
                          <a:tab pos="435609" algn="l"/>
                        </a:tabLst>
                      </a:pPr>
                      <a:r>
                        <a:rPr sz="2000" spc="-15" dirty="0">
                          <a:latin typeface="Arial MT"/>
                          <a:cs typeface="Arial MT"/>
                        </a:rPr>
                        <a:t>${var.AMIS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["us-east-1"]}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434975" marR="409575" indent="-34290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AutoNum type="arabicParenR"/>
                        <a:tabLst>
                          <a:tab pos="504825" algn="l"/>
                          <a:tab pos="505459" algn="l"/>
                        </a:tabLst>
                      </a:pPr>
                      <a:r>
                        <a:rPr dirty="0"/>
                        <a:t>	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2)</a:t>
                      </a:r>
                      <a:r>
                        <a:rPr sz="20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${lookup(var.AMIS, </a:t>
                      </a:r>
                      <a:r>
                        <a:rPr sz="2000" spc="-5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var.AWS_REGION)}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926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824230">
                        <a:lnSpc>
                          <a:spcPct val="100000"/>
                        </a:lnSpc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List</a:t>
                      </a:r>
                      <a:r>
                        <a:rPr sz="2000" spc="-6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dirty="0">
                          <a:latin typeface="Arial MT"/>
                          <a:cs typeface="Arial MT"/>
                        </a:rPr>
                        <a:t>variable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40690">
                        <a:lnSpc>
                          <a:spcPct val="100000"/>
                        </a:lnSpc>
                      </a:pPr>
                      <a:r>
                        <a:rPr sz="2000" spc="-40" dirty="0">
                          <a:latin typeface="Arial MT"/>
                          <a:cs typeface="Arial MT"/>
                        </a:rPr>
                        <a:t>var.LIST,</a:t>
                      </a:r>
                      <a:r>
                        <a:rPr sz="20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5" dirty="0">
                          <a:latin typeface="Arial MT"/>
                          <a:cs typeface="Arial MT"/>
                        </a:rPr>
                        <a:t>var.LIST[i]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295910">
                        <a:lnSpc>
                          <a:spcPct val="100000"/>
                        </a:lnSpc>
                        <a:spcBef>
                          <a:spcPts val="315"/>
                        </a:spcBef>
                        <a:buAutoNum type="arabicParenR"/>
                        <a:tabLst>
                          <a:tab pos="387985" algn="l"/>
                        </a:tabLst>
                      </a:pPr>
                      <a:r>
                        <a:rPr sz="2000" spc="-10" dirty="0">
                          <a:latin typeface="Arial MT"/>
                          <a:cs typeface="Arial MT"/>
                        </a:rPr>
                        <a:t>${var.subnets</a:t>
                      </a:r>
                      <a:r>
                        <a:rPr sz="2000" spc="-7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5" dirty="0">
                          <a:latin typeface="Arial MT"/>
                          <a:cs typeface="Arial MT"/>
                        </a:rPr>
                        <a:t>[i]}</a:t>
                      </a:r>
                      <a:endParaRPr sz="2000">
                        <a:latin typeface="Arial MT"/>
                        <a:cs typeface="Arial MT"/>
                      </a:endParaRPr>
                    </a:p>
                    <a:p>
                      <a:pPr marL="387350" indent="-295910">
                        <a:lnSpc>
                          <a:spcPct val="100000"/>
                        </a:lnSpc>
                        <a:buAutoNum type="arabicParenR"/>
                        <a:tabLst>
                          <a:tab pos="387985" algn="l"/>
                        </a:tabLst>
                      </a:pPr>
                      <a:r>
                        <a:rPr sz="2000" dirty="0">
                          <a:latin typeface="Arial MT"/>
                          <a:cs typeface="Arial MT"/>
                        </a:rPr>
                        <a:t>${join(",",</a:t>
                      </a:r>
                      <a:r>
                        <a:rPr sz="20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000" spc="-10" dirty="0">
                          <a:latin typeface="Arial MT"/>
                          <a:cs typeface="Arial MT"/>
                        </a:rPr>
                        <a:t>var.subnets)}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D772155-2337-0F49-A148-CC9385EB484D}"/>
                  </a:ext>
                </a:extLst>
              </p14:cNvPr>
              <p14:cNvContentPartPr/>
              <p14:nvPr/>
            </p14:nvContentPartPr>
            <p14:xfrm>
              <a:off x="4854240" y="4573440"/>
              <a:ext cx="2881080" cy="1363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D772155-2337-0F49-A148-CC9385EB484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44880" y="4564080"/>
                <a:ext cx="2899800" cy="1382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1561" y="1048638"/>
            <a:ext cx="3329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dirty="0">
                <a:latin typeface="Arial MT"/>
                <a:cs typeface="Arial MT"/>
              </a:rPr>
              <a:t>Interpolation:</a:t>
            </a:r>
            <a:r>
              <a:rPr sz="2800" b="0" spc="-85" dirty="0">
                <a:latin typeface="Arial MT"/>
                <a:cs typeface="Arial MT"/>
              </a:rPr>
              <a:t> </a:t>
            </a:r>
            <a:r>
              <a:rPr sz="2800" b="0" dirty="0">
                <a:latin typeface="Arial MT"/>
                <a:cs typeface="Arial MT"/>
              </a:rPr>
              <a:t>various</a:t>
            </a:r>
            <a:endParaRPr sz="28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53452" y="1541144"/>
          <a:ext cx="10290810" cy="43877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302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02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02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4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L="2381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340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Syntax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97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050">
                        <a:latin typeface="Times New Roman"/>
                        <a:cs typeface="Times New Roman"/>
                      </a:endParaRPr>
                    </a:p>
                    <a:p>
                      <a:pPr marR="69532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4A4A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25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Outputs</a:t>
                      </a:r>
                      <a:r>
                        <a:rPr sz="24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module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module.Name.output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R="666115" algn="ctr">
                        <a:lnSpc>
                          <a:spcPct val="100000"/>
                        </a:lnSpc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${module.aws_vpc.vpcid}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Count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information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count.FIELD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08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When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1800" spc="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1800" spc="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attribute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count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=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number in a resource, </a:t>
                      </a:r>
                      <a:r>
                        <a:rPr sz="1800" spc="-49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you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use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${count.index}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Path</a:t>
                      </a:r>
                      <a:r>
                        <a:rPr sz="24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information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75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Path.TYPE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35609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path.cwd</a:t>
                      </a:r>
                      <a:r>
                        <a:rPr sz="1800" spc="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(current directory)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path.module</a:t>
                      </a:r>
                      <a:r>
                        <a:rPr sz="180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(module path)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path.root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(root module</a:t>
                      </a:r>
                      <a:r>
                        <a:rPr sz="180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path</a:t>
                      </a:r>
                      <a:r>
                        <a:rPr sz="1800" spc="-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latin typeface="Arial MT"/>
                          <a:cs typeface="Arial MT"/>
                        </a:rPr>
                        <a:t>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24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Arial MT"/>
                          <a:cs typeface="Arial MT"/>
                        </a:rPr>
                        <a:t>Meta</a:t>
                      </a:r>
                      <a:r>
                        <a:rPr sz="24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information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terraform.FIELD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" dirty="0">
                          <a:latin typeface="Arial MT"/>
                          <a:cs typeface="Arial MT"/>
                        </a:rPr>
                        <a:t>terraform.env </a:t>
                      </a:r>
                      <a:r>
                        <a:rPr sz="1800" spc="-15" dirty="0">
                          <a:latin typeface="Arial MT"/>
                          <a:cs typeface="Arial MT"/>
                        </a:rPr>
                        <a:t>shows</a:t>
                      </a:r>
                      <a:r>
                        <a:rPr sz="1800" spc="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latin typeface="Arial MT"/>
                          <a:cs typeface="Arial MT"/>
                        </a:rPr>
                        <a:t>active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Arial MT"/>
                          <a:cs typeface="Arial MT"/>
                        </a:rPr>
                        <a:t>workspace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CFF7473-D3A4-C100-B509-CADC44BA1B0D}"/>
                  </a:ext>
                </a:extLst>
              </p14:cNvPr>
              <p14:cNvContentPartPr/>
              <p14:nvPr/>
            </p14:nvContentPartPr>
            <p14:xfrm>
              <a:off x="4548600" y="3864240"/>
              <a:ext cx="2126880" cy="234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CFF7473-D3A4-C100-B509-CADC44BA1B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9240" y="3854880"/>
                <a:ext cx="2145600" cy="2362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91303" y="1293622"/>
            <a:ext cx="1985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In</a:t>
            </a:r>
            <a:r>
              <a:rPr sz="2800" b="0" dirty="0">
                <a:latin typeface="Arial MT"/>
                <a:cs typeface="Arial MT"/>
              </a:rPr>
              <a:t>t</a:t>
            </a:r>
            <a:r>
              <a:rPr sz="2800" b="0" spc="-5" dirty="0">
                <a:latin typeface="Arial MT"/>
                <a:cs typeface="Arial MT"/>
              </a:rPr>
              <a:t>e</a:t>
            </a:r>
            <a:r>
              <a:rPr sz="2800" b="0" dirty="0">
                <a:latin typeface="Arial MT"/>
                <a:cs typeface="Arial MT"/>
              </a:rPr>
              <a:t>r</a:t>
            </a:r>
            <a:r>
              <a:rPr sz="2800" b="0" spc="-5" dirty="0">
                <a:latin typeface="Arial MT"/>
                <a:cs typeface="Arial MT"/>
              </a:rPr>
              <a:t>p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l</a:t>
            </a:r>
            <a:r>
              <a:rPr sz="2800" b="0" dirty="0">
                <a:latin typeface="Arial MT"/>
                <a:cs typeface="Arial MT"/>
              </a:rPr>
              <a:t>a</a:t>
            </a:r>
            <a:r>
              <a:rPr sz="2800" b="0" spc="-5" dirty="0">
                <a:latin typeface="Arial MT"/>
                <a:cs typeface="Arial MT"/>
              </a:rPr>
              <a:t>ti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n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5"/>
              </a:spcBef>
            </a:pPr>
            <a:r>
              <a:rPr dirty="0"/>
              <a:t>Math:</a:t>
            </a:r>
          </a:p>
          <a:p>
            <a:pPr marL="779780" indent="-343535">
              <a:lnSpc>
                <a:spcPct val="100000"/>
              </a:lnSpc>
              <a:spcBef>
                <a:spcPts val="1964"/>
              </a:spcBef>
              <a:buChar char="•"/>
              <a:tabLst>
                <a:tab pos="779780" algn="l"/>
                <a:tab pos="780415" algn="l"/>
              </a:tabLst>
            </a:pPr>
            <a:r>
              <a:rPr dirty="0"/>
              <a:t>Add</a:t>
            </a:r>
            <a:r>
              <a:rPr spc="-5" dirty="0"/>
              <a:t> </a:t>
            </a:r>
            <a:r>
              <a:rPr dirty="0"/>
              <a:t>(+),</a:t>
            </a:r>
            <a:r>
              <a:rPr spc="-45" dirty="0"/>
              <a:t> </a:t>
            </a:r>
            <a:r>
              <a:rPr dirty="0"/>
              <a:t>Subtract</a:t>
            </a:r>
            <a:r>
              <a:rPr spc="-40" dirty="0"/>
              <a:t> </a:t>
            </a:r>
            <a:r>
              <a:rPr dirty="0"/>
              <a:t>(-),</a:t>
            </a:r>
            <a:r>
              <a:rPr spc="-30" dirty="0"/>
              <a:t> </a:t>
            </a:r>
            <a:r>
              <a:rPr dirty="0"/>
              <a:t>multiply</a:t>
            </a:r>
            <a:r>
              <a:rPr spc="-10" dirty="0"/>
              <a:t> </a:t>
            </a:r>
            <a:r>
              <a:rPr dirty="0"/>
              <a:t>(*),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Divide (/)</a:t>
            </a:r>
            <a:r>
              <a:rPr spc="-3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float</a:t>
            </a:r>
            <a:r>
              <a:rPr spc="-25" dirty="0"/>
              <a:t> </a:t>
            </a:r>
            <a:r>
              <a:rPr spc="-5" dirty="0"/>
              <a:t>types</a:t>
            </a:r>
          </a:p>
          <a:p>
            <a:pPr marL="779780" marR="277495" indent="-342900">
              <a:lnSpc>
                <a:spcPct val="100000"/>
              </a:lnSpc>
              <a:spcBef>
                <a:spcPts val="1964"/>
              </a:spcBef>
              <a:buChar char="•"/>
              <a:tabLst>
                <a:tab pos="779780" algn="l"/>
                <a:tab pos="780415" algn="l"/>
              </a:tabLst>
            </a:pPr>
            <a:r>
              <a:rPr dirty="0"/>
              <a:t>Add</a:t>
            </a:r>
            <a:r>
              <a:rPr spc="355" dirty="0"/>
              <a:t> </a:t>
            </a:r>
            <a:r>
              <a:rPr spc="-5" dirty="0"/>
              <a:t>(+),</a:t>
            </a:r>
            <a:r>
              <a:rPr spc="360" dirty="0"/>
              <a:t> </a:t>
            </a:r>
            <a:r>
              <a:rPr spc="-5" dirty="0"/>
              <a:t>Subtract</a:t>
            </a:r>
            <a:r>
              <a:rPr spc="350" dirty="0"/>
              <a:t> </a:t>
            </a:r>
            <a:r>
              <a:rPr spc="-5" dirty="0"/>
              <a:t>(-),</a:t>
            </a:r>
            <a:r>
              <a:rPr spc="355" dirty="0"/>
              <a:t> </a:t>
            </a:r>
            <a:r>
              <a:rPr spc="-5" dirty="0"/>
              <a:t>multiply</a:t>
            </a:r>
            <a:r>
              <a:rPr spc="350" dirty="0"/>
              <a:t> </a:t>
            </a:r>
            <a:r>
              <a:rPr dirty="0"/>
              <a:t>(*),</a:t>
            </a:r>
            <a:r>
              <a:rPr spc="355" dirty="0"/>
              <a:t> </a:t>
            </a:r>
            <a:r>
              <a:rPr dirty="0"/>
              <a:t>Divide</a:t>
            </a:r>
            <a:r>
              <a:rPr spc="360" dirty="0"/>
              <a:t> </a:t>
            </a:r>
            <a:r>
              <a:rPr spc="-5" dirty="0"/>
              <a:t>(/)</a:t>
            </a:r>
            <a:r>
              <a:rPr spc="360" dirty="0"/>
              <a:t> </a:t>
            </a:r>
            <a:r>
              <a:rPr spc="-5" dirty="0"/>
              <a:t>and</a:t>
            </a:r>
            <a:r>
              <a:rPr spc="350" dirty="0"/>
              <a:t> </a:t>
            </a:r>
            <a:r>
              <a:rPr spc="-5" dirty="0"/>
              <a:t>Modulo </a:t>
            </a:r>
            <a:r>
              <a:rPr spc="-540" dirty="0"/>
              <a:t> </a:t>
            </a:r>
            <a:r>
              <a:rPr spc="-5" dirty="0"/>
              <a:t>(%)</a:t>
            </a:r>
            <a:r>
              <a:rPr spc="-3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float</a:t>
            </a:r>
            <a:r>
              <a:rPr spc="-25" dirty="0"/>
              <a:t> </a:t>
            </a:r>
            <a:r>
              <a:rPr spc="-5" dirty="0"/>
              <a:t>types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integer</a:t>
            </a:r>
            <a:r>
              <a:rPr spc="-25" dirty="0"/>
              <a:t> </a:t>
            </a:r>
            <a:r>
              <a:rPr spc="-5" dirty="0"/>
              <a:t>types</a:t>
            </a:r>
          </a:p>
          <a:p>
            <a:pPr marL="12065">
              <a:lnSpc>
                <a:spcPct val="100000"/>
              </a:lnSpc>
              <a:buFont typeface="Arial MT"/>
              <a:buChar char="•"/>
            </a:pPr>
            <a:endParaRPr sz="1850"/>
          </a:p>
          <a:p>
            <a:pPr marL="779780" indent="-343535">
              <a:lnSpc>
                <a:spcPct val="100000"/>
              </a:lnSpc>
              <a:buChar char="•"/>
              <a:tabLst>
                <a:tab pos="779780" algn="l"/>
                <a:tab pos="780415" algn="l"/>
              </a:tabLst>
            </a:pPr>
            <a:r>
              <a:rPr dirty="0"/>
              <a:t>For</a:t>
            </a:r>
            <a:r>
              <a:rPr spc="-25" dirty="0"/>
              <a:t> </a:t>
            </a:r>
            <a:r>
              <a:rPr dirty="0"/>
              <a:t>example:</a:t>
            </a:r>
            <a:r>
              <a:rPr spc="-35" dirty="0"/>
              <a:t> </a:t>
            </a:r>
            <a:r>
              <a:rPr dirty="0"/>
              <a:t>${2+3*4}</a:t>
            </a:r>
            <a:r>
              <a:rPr spc="-60" dirty="0"/>
              <a:t> </a:t>
            </a:r>
            <a:r>
              <a:rPr dirty="0"/>
              <a:t>results</a:t>
            </a:r>
            <a:r>
              <a:rPr spc="-4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14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92803" y="2595729"/>
            <a:ext cx="5916449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Iterations in</a:t>
            </a:r>
            <a:r>
              <a:rPr spc="-20" dirty="0"/>
              <a:t> </a:t>
            </a:r>
            <a:r>
              <a:rPr spc="-40" dirty="0"/>
              <a:t>Terraform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198" y="2452192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9064" y="2203704"/>
            <a:ext cx="600710" cy="1327785"/>
          </a:xfrm>
          <a:custGeom>
            <a:avLst/>
            <a:gdLst/>
            <a:ahLst/>
            <a:cxnLst/>
            <a:rect l="l" t="t" r="r" b="b"/>
            <a:pathLst>
              <a:path w="600710" h="1327785">
                <a:moveTo>
                  <a:pt x="600456" y="1327404"/>
                </a:moveTo>
                <a:lnTo>
                  <a:pt x="546476" y="1324017"/>
                </a:lnTo>
                <a:lnTo>
                  <a:pt x="495676" y="1314253"/>
                </a:lnTo>
                <a:lnTo>
                  <a:pt x="448902" y="1298706"/>
                </a:lnTo>
                <a:lnTo>
                  <a:pt x="407002" y="1277969"/>
                </a:lnTo>
                <a:lnTo>
                  <a:pt x="370821" y="1252636"/>
                </a:lnTo>
                <a:lnTo>
                  <a:pt x="341206" y="1223301"/>
                </a:lnTo>
                <a:lnTo>
                  <a:pt x="319005" y="1190557"/>
                </a:lnTo>
                <a:lnTo>
                  <a:pt x="305063" y="1154998"/>
                </a:lnTo>
                <a:lnTo>
                  <a:pt x="300227" y="1117219"/>
                </a:lnTo>
                <a:lnTo>
                  <a:pt x="300227" y="873887"/>
                </a:lnTo>
                <a:lnTo>
                  <a:pt x="295392" y="836107"/>
                </a:lnTo>
                <a:lnTo>
                  <a:pt x="281450" y="800548"/>
                </a:lnTo>
                <a:lnTo>
                  <a:pt x="259249" y="767804"/>
                </a:lnTo>
                <a:lnTo>
                  <a:pt x="229634" y="738469"/>
                </a:lnTo>
                <a:lnTo>
                  <a:pt x="193453" y="713136"/>
                </a:lnTo>
                <a:lnTo>
                  <a:pt x="151553" y="692399"/>
                </a:lnTo>
                <a:lnTo>
                  <a:pt x="104779" y="676852"/>
                </a:lnTo>
                <a:lnTo>
                  <a:pt x="53979" y="667088"/>
                </a:lnTo>
                <a:lnTo>
                  <a:pt x="0" y="663701"/>
                </a:lnTo>
                <a:lnTo>
                  <a:pt x="53979" y="660315"/>
                </a:lnTo>
                <a:lnTo>
                  <a:pt x="104779" y="650551"/>
                </a:lnTo>
                <a:lnTo>
                  <a:pt x="151553" y="635004"/>
                </a:lnTo>
                <a:lnTo>
                  <a:pt x="193453" y="614267"/>
                </a:lnTo>
                <a:lnTo>
                  <a:pt x="229634" y="588934"/>
                </a:lnTo>
                <a:lnTo>
                  <a:pt x="259249" y="559599"/>
                </a:lnTo>
                <a:lnTo>
                  <a:pt x="281450" y="526855"/>
                </a:lnTo>
                <a:lnTo>
                  <a:pt x="295392" y="491296"/>
                </a:lnTo>
                <a:lnTo>
                  <a:pt x="300227" y="453517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0311" y="2203704"/>
            <a:ext cx="8171815" cy="1327785"/>
          </a:xfrm>
          <a:custGeom>
            <a:avLst/>
            <a:gdLst/>
            <a:ahLst/>
            <a:cxnLst/>
            <a:rect l="l" t="t" r="r" b="b"/>
            <a:pathLst>
              <a:path w="8171815" h="1327785">
                <a:moveTo>
                  <a:pt x="8171688" y="0"/>
                </a:moveTo>
                <a:lnTo>
                  <a:pt x="0" y="0"/>
                </a:lnTo>
                <a:lnTo>
                  <a:pt x="0" y="1327403"/>
                </a:lnTo>
                <a:lnTo>
                  <a:pt x="8171688" y="1327403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6211" y="2307463"/>
            <a:ext cx="129032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80365">
              <a:lnSpc>
                <a:spcPct val="100000"/>
              </a:lnSpc>
              <a:spcBef>
                <a:spcPts val="100"/>
              </a:spcBef>
              <a:buSzPct val="98333"/>
              <a:buChar char="•"/>
              <a:tabLst>
                <a:tab pos="393065" algn="l"/>
              </a:tabLst>
            </a:pPr>
            <a:r>
              <a:rPr sz="6000" spc="-120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60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198" y="3993591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9064" y="3765803"/>
            <a:ext cx="600710" cy="1286510"/>
          </a:xfrm>
          <a:custGeom>
            <a:avLst/>
            <a:gdLst/>
            <a:ahLst/>
            <a:cxnLst/>
            <a:rect l="l" t="t" r="r" b="b"/>
            <a:pathLst>
              <a:path w="600710" h="1286510">
                <a:moveTo>
                  <a:pt x="600456" y="1286256"/>
                </a:moveTo>
                <a:lnTo>
                  <a:pt x="546476" y="1282869"/>
                </a:lnTo>
                <a:lnTo>
                  <a:pt x="495676" y="1273105"/>
                </a:lnTo>
                <a:lnTo>
                  <a:pt x="448902" y="1257558"/>
                </a:lnTo>
                <a:lnTo>
                  <a:pt x="407002" y="1236821"/>
                </a:lnTo>
                <a:lnTo>
                  <a:pt x="370821" y="1211488"/>
                </a:lnTo>
                <a:lnTo>
                  <a:pt x="341206" y="1182153"/>
                </a:lnTo>
                <a:lnTo>
                  <a:pt x="319005" y="1149409"/>
                </a:lnTo>
                <a:lnTo>
                  <a:pt x="305063" y="1113850"/>
                </a:lnTo>
                <a:lnTo>
                  <a:pt x="300227" y="1076071"/>
                </a:lnTo>
                <a:lnTo>
                  <a:pt x="300227" y="853313"/>
                </a:lnTo>
                <a:lnTo>
                  <a:pt x="295392" y="815533"/>
                </a:lnTo>
                <a:lnTo>
                  <a:pt x="281450" y="779974"/>
                </a:lnTo>
                <a:lnTo>
                  <a:pt x="259249" y="747230"/>
                </a:lnTo>
                <a:lnTo>
                  <a:pt x="229634" y="717895"/>
                </a:lnTo>
                <a:lnTo>
                  <a:pt x="193453" y="692562"/>
                </a:lnTo>
                <a:lnTo>
                  <a:pt x="151553" y="671825"/>
                </a:lnTo>
                <a:lnTo>
                  <a:pt x="104779" y="656278"/>
                </a:lnTo>
                <a:lnTo>
                  <a:pt x="53979" y="646514"/>
                </a:lnTo>
                <a:lnTo>
                  <a:pt x="0" y="643128"/>
                </a:lnTo>
                <a:lnTo>
                  <a:pt x="53979" y="639741"/>
                </a:lnTo>
                <a:lnTo>
                  <a:pt x="104779" y="629977"/>
                </a:lnTo>
                <a:lnTo>
                  <a:pt x="151553" y="614430"/>
                </a:lnTo>
                <a:lnTo>
                  <a:pt x="193453" y="593693"/>
                </a:lnTo>
                <a:lnTo>
                  <a:pt x="229634" y="568360"/>
                </a:lnTo>
                <a:lnTo>
                  <a:pt x="259249" y="539025"/>
                </a:lnTo>
                <a:lnTo>
                  <a:pt x="281450" y="506281"/>
                </a:lnTo>
                <a:lnTo>
                  <a:pt x="295392" y="470722"/>
                </a:lnTo>
                <a:lnTo>
                  <a:pt x="300227" y="432943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0311" y="3765803"/>
            <a:ext cx="8171815" cy="1286510"/>
          </a:xfrm>
          <a:custGeom>
            <a:avLst/>
            <a:gdLst/>
            <a:ahLst/>
            <a:cxnLst/>
            <a:rect l="l" t="t" r="r" b="b"/>
            <a:pathLst>
              <a:path w="8171815" h="1286510">
                <a:moveTo>
                  <a:pt x="8171688" y="0"/>
                </a:moveTo>
                <a:lnTo>
                  <a:pt x="0" y="0"/>
                </a:lnTo>
                <a:lnTo>
                  <a:pt x="0" y="1286256"/>
                </a:lnTo>
                <a:lnTo>
                  <a:pt x="8171688" y="1286256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3352" y="3904615"/>
            <a:ext cx="28225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SzPct val="98148"/>
              <a:buChar char="•"/>
              <a:tabLst>
                <a:tab pos="354965" algn="l"/>
              </a:tabLst>
            </a:pPr>
            <a:r>
              <a:rPr sz="5400" spc="-114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or_each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15689" y="2595729"/>
            <a:ext cx="5385091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Resources</a:t>
            </a:r>
            <a:r>
              <a:rPr spc="-55" dirty="0"/>
              <a:t> </a:t>
            </a:r>
            <a:r>
              <a:rPr spc="-5" dirty="0"/>
              <a:t>Metadata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84553" y="1381359"/>
            <a:ext cx="2868419" cy="413655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B6C8D48-B5ED-1BFC-6323-169A7CBE6D02}"/>
                  </a:ext>
                </a:extLst>
              </p14:cNvPr>
              <p14:cNvContentPartPr/>
              <p14:nvPr/>
            </p14:nvContentPartPr>
            <p14:xfrm>
              <a:off x="6335280" y="5407920"/>
              <a:ext cx="713880" cy="626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B6C8D48-B5ED-1BFC-6323-169A7CBE6D0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25920" y="5398560"/>
                <a:ext cx="732600" cy="644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40639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5" dirty="0">
                <a:latin typeface="Calibri"/>
                <a:cs typeface="Calibri"/>
              </a:rPr>
              <a:t>depends_on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5227" y="1175766"/>
            <a:ext cx="10408920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9883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libri"/>
                <a:cs typeface="Calibri"/>
              </a:rPr>
              <a:t>Use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depends_on</a:t>
            </a:r>
            <a:r>
              <a:rPr sz="2800" spc="7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meta-argument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handle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hidden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dependencies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can't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automatically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infer.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Explicitly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specifying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dependency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only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necessary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 module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relies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some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resource's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behavior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but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doesn't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any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resource's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arguments.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18" y="93949"/>
            <a:ext cx="856325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 Meta Arg: </a:t>
            </a:r>
            <a:r>
              <a:rPr sz="3200" b="0" spc="-5" dirty="0">
                <a:latin typeface="Calibri"/>
                <a:cs typeface="Calibri"/>
              </a:rPr>
              <a:t>depends_on </a:t>
            </a:r>
            <a:r>
              <a:rPr sz="3200" b="0" dirty="0">
                <a:latin typeface="Calibri"/>
                <a:cs typeface="Calibri"/>
              </a:rPr>
              <a:t>– </a:t>
            </a:r>
            <a:r>
              <a:rPr sz="3200" b="0" spc="-71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with </a:t>
            </a:r>
            <a:r>
              <a:rPr sz="3200" b="0" spc="-15" dirty="0">
                <a:latin typeface="Calibri"/>
                <a:cs typeface="Calibri"/>
              </a:rPr>
              <a:t>resource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214" y="599216"/>
            <a:ext cx="8005572" cy="58643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3094" y="0"/>
            <a:ext cx="791083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1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5" dirty="0">
                <a:latin typeface="Calibri"/>
                <a:cs typeface="Calibri"/>
              </a:rPr>
              <a:t> depends_on</a:t>
            </a:r>
            <a:r>
              <a:rPr sz="3200" b="0" spc="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–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with</a:t>
            </a:r>
            <a:r>
              <a:rPr sz="3200" b="0" spc="-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Module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8184" y="488443"/>
            <a:ext cx="8196072" cy="588111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Agenda for the Day</a:t>
            </a: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681D7CB-A216-B665-2281-354CA2DB318B}"/>
              </a:ext>
            </a:extLst>
          </p:cNvPr>
          <p:cNvSpPr txBox="1"/>
          <p:nvPr/>
        </p:nvSpPr>
        <p:spPr>
          <a:xfrm>
            <a:off x="733418" y="1103323"/>
            <a:ext cx="4409440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Conditioning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Iterations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5" dirty="0">
                <a:latin typeface="Calibri"/>
                <a:cs typeface="Calibri"/>
              </a:rPr>
              <a:t>Resources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Metadata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20" dirty="0">
                <a:latin typeface="Calibri"/>
                <a:cs typeface="Calibri"/>
              </a:rPr>
              <a:t>Data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Source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25" dirty="0">
                <a:latin typeface="Calibri"/>
                <a:cs typeface="Calibri"/>
              </a:rPr>
              <a:t>Operators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10" dirty="0">
                <a:latin typeface="Calibri"/>
                <a:cs typeface="Calibri"/>
              </a:rPr>
              <a:t>Interpolation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endParaRPr sz="2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081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2340" y="1170813"/>
            <a:ext cx="5527040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61009">
              <a:lnSpc>
                <a:spcPct val="100000"/>
              </a:lnSpc>
              <a:spcBef>
                <a:spcPts val="100"/>
              </a:spcBef>
            </a:pP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meta-argument defined by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Terraform </a:t>
            </a:r>
            <a:r>
              <a:rPr sz="2400" spc="-5" dirty="0">
                <a:latin typeface="Calibri"/>
                <a:cs typeface="Calibri"/>
              </a:rPr>
              <a:t>language.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resource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count </a:t>
            </a:r>
            <a:r>
              <a:rPr sz="2400" spc="-10" dirty="0">
                <a:latin typeface="Calibri"/>
                <a:cs typeface="Calibri"/>
              </a:rPr>
              <a:t>meta-argument </a:t>
            </a:r>
            <a:r>
              <a:rPr sz="2400" spc="-5" dirty="0">
                <a:latin typeface="Calibri"/>
                <a:cs typeface="Calibri"/>
              </a:rPr>
              <a:t>accepts </a:t>
            </a:r>
            <a:r>
              <a:rPr sz="2400" dirty="0">
                <a:latin typeface="Calibri"/>
                <a:cs typeface="Calibri"/>
              </a:rPr>
              <a:t>a whole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creates</a:t>
            </a:r>
            <a:r>
              <a:rPr sz="2400" spc="-10" dirty="0">
                <a:latin typeface="Calibri"/>
                <a:cs typeface="Calibri"/>
              </a:rPr>
              <a:t> that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10" dirty="0">
                <a:latin typeface="Calibri"/>
                <a:cs typeface="Calibri"/>
              </a:rPr>
              <a:t>resource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dirty="0">
                <a:latin typeface="Calibri"/>
                <a:cs typeface="Calibri"/>
              </a:rPr>
              <a:t>module. </a:t>
            </a:r>
            <a:r>
              <a:rPr sz="2400" spc="-10" dirty="0">
                <a:latin typeface="Calibri"/>
                <a:cs typeface="Calibri"/>
              </a:rPr>
              <a:t>Each instance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 </a:t>
            </a:r>
            <a:r>
              <a:rPr sz="2400" spc="-10" dirty="0">
                <a:latin typeface="Calibri"/>
                <a:cs typeface="Calibri"/>
              </a:rPr>
              <a:t>infrastructure </a:t>
            </a:r>
            <a:r>
              <a:rPr sz="2400" spc="-5" dirty="0">
                <a:latin typeface="Calibri"/>
                <a:cs typeface="Calibri"/>
              </a:rPr>
              <a:t>object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it, and each is </a:t>
            </a:r>
            <a:r>
              <a:rPr sz="2400" spc="-15" dirty="0">
                <a:latin typeface="Calibri"/>
                <a:cs typeface="Calibri"/>
              </a:rPr>
              <a:t>separately </a:t>
            </a:r>
            <a:r>
              <a:rPr sz="2400" spc="-10" dirty="0">
                <a:latin typeface="Calibri"/>
                <a:cs typeface="Calibri"/>
              </a:rPr>
              <a:t>created, updated, 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15" dirty="0">
                <a:latin typeface="Calibri"/>
                <a:cs typeface="Calibri"/>
              </a:rPr>
              <a:t>destroyed </a:t>
            </a:r>
            <a:r>
              <a:rPr sz="2400" dirty="0">
                <a:latin typeface="Calibri"/>
                <a:cs typeface="Calibri"/>
              </a:rPr>
              <a:t>when the </a:t>
            </a:r>
            <a:r>
              <a:rPr sz="2400" spc="-15" dirty="0">
                <a:latin typeface="Calibri"/>
                <a:cs typeface="Calibri"/>
              </a:rPr>
              <a:t>configuration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applied.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69735" y="1799844"/>
            <a:ext cx="5922264" cy="32415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3033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count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8145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3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for_each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8710" y="780624"/>
            <a:ext cx="5843905" cy="55740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53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for_each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meta-argument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defined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Terraform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language.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</a:t>
            </a:r>
            <a:r>
              <a:rPr sz="2800" spc="-10" dirty="0">
                <a:latin typeface="Calibri"/>
                <a:cs typeface="Calibri"/>
              </a:rPr>
              <a:t> used 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modules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every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resource </a:t>
            </a:r>
            <a:r>
              <a:rPr sz="2800" spc="-10" dirty="0">
                <a:latin typeface="Calibri"/>
                <a:cs typeface="Calibri"/>
              </a:rPr>
              <a:t> type.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for_each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meta-argument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accepts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map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 a</a:t>
            </a:r>
            <a:r>
              <a:rPr sz="2800" spc="-10" dirty="0">
                <a:latin typeface="Calibri"/>
                <a:cs typeface="Calibri"/>
              </a:rPr>
              <a:t> set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10" dirty="0">
                <a:latin typeface="Calibri"/>
                <a:cs typeface="Calibri"/>
              </a:rPr>
              <a:t> strings,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</a:t>
            </a:r>
            <a:r>
              <a:rPr sz="2800" spc="-10" dirty="0">
                <a:latin typeface="Calibri"/>
                <a:cs typeface="Calibri"/>
              </a:rPr>
              <a:t>item</a:t>
            </a:r>
            <a:r>
              <a:rPr sz="2800" spc="-5" dirty="0">
                <a:latin typeface="Calibri"/>
                <a:cs typeface="Calibri"/>
              </a:rPr>
              <a:t> 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 </a:t>
            </a:r>
            <a:r>
              <a:rPr sz="2800" spc="-5" dirty="0">
                <a:latin typeface="Calibri"/>
                <a:cs typeface="Calibri"/>
              </a:rPr>
              <a:t>map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instance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distinct 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infrastructure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associated</a:t>
            </a:r>
            <a:r>
              <a:rPr sz="2800" spc="-5" dirty="0">
                <a:latin typeface="Calibri"/>
                <a:cs typeface="Calibri"/>
              </a:rPr>
              <a:t> 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it,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each is </a:t>
            </a:r>
            <a:r>
              <a:rPr sz="2800" spc="-15" dirty="0">
                <a:latin typeface="Calibri"/>
                <a:cs typeface="Calibri"/>
              </a:rPr>
              <a:t>separately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created,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updated,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destroyed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when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configuration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applied.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20840" y="1769364"/>
            <a:ext cx="5471159" cy="30632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974" y="1367027"/>
            <a:ext cx="528320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libri"/>
                <a:cs typeface="Calibri"/>
              </a:rPr>
              <a:t>lifecycle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10" dirty="0">
                <a:latin typeface="Calibri"/>
                <a:cs typeface="Calibri"/>
              </a:rPr>
              <a:t>nested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spc="-10" dirty="0">
                <a:latin typeface="Calibri"/>
                <a:cs typeface="Calibri"/>
              </a:rPr>
              <a:t>that can </a:t>
            </a:r>
            <a:r>
              <a:rPr sz="2400" dirty="0">
                <a:latin typeface="Calibri"/>
                <a:cs typeface="Calibri"/>
              </a:rPr>
              <a:t>appear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resource</a:t>
            </a:r>
            <a:r>
              <a:rPr sz="2400" spc="-5" dirty="0">
                <a:latin typeface="Calibri"/>
                <a:cs typeface="Calibri"/>
              </a:rPr>
              <a:t> block.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lifecycle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contents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meta-arguments,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available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resource blocks </a:t>
            </a:r>
            <a:r>
              <a:rPr sz="2400" spc="-15" dirty="0">
                <a:latin typeface="Calibri"/>
                <a:cs typeface="Calibri"/>
              </a:rPr>
              <a:t>regardless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type.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664210">
              <a:lnSpc>
                <a:spcPct val="100000"/>
              </a:lnSpc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following arguments can </a:t>
            </a:r>
            <a:r>
              <a:rPr sz="2400" spc="-5" dirty="0">
                <a:latin typeface="Calibri"/>
                <a:cs typeface="Calibri"/>
              </a:rPr>
              <a:t>be used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lifecycle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block:</a:t>
            </a:r>
            <a:endParaRPr sz="24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create_before_destroy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15" dirty="0">
                <a:latin typeface="Calibri"/>
                <a:cs typeface="Calibri"/>
              </a:rPr>
              <a:t>prevent_destroy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ignore_changes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6805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5" dirty="0">
                <a:latin typeface="Calibri"/>
                <a:cs typeface="Calibri"/>
              </a:rPr>
              <a:t>Resource</a:t>
            </a:r>
            <a:r>
              <a:rPr sz="3200" b="0" spc="-4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Meta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Arg: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5" dirty="0">
                <a:latin typeface="Calibri"/>
                <a:cs typeface="Calibri"/>
              </a:rPr>
              <a:t>lifecycle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13832" y="1367027"/>
            <a:ext cx="6678167" cy="299770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5145" y="2103437"/>
            <a:ext cx="10515600" cy="1325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Operators</a:t>
            </a:r>
            <a:r>
              <a:rPr spc="-10" dirty="0"/>
              <a:t> </a:t>
            </a:r>
            <a:r>
              <a:rPr spc="-5" dirty="0"/>
              <a:t>in</a:t>
            </a:r>
            <a:r>
              <a:rPr spc="-30" dirty="0"/>
              <a:t> </a:t>
            </a:r>
            <a:r>
              <a:rPr spc="-35" dirty="0"/>
              <a:t>Terraform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2899" y="439284"/>
            <a:ext cx="1718310" cy="5430520"/>
            <a:chOff x="973582" y="1004061"/>
            <a:chExt cx="1718310" cy="5430520"/>
          </a:xfrm>
        </p:grpSpPr>
        <p:sp>
          <p:nvSpPr>
            <p:cNvPr id="3" name="object 3"/>
            <p:cNvSpPr/>
            <p:nvPr/>
          </p:nvSpPr>
          <p:spPr>
            <a:xfrm>
              <a:off x="2010156" y="1789175"/>
              <a:ext cx="675640" cy="3860165"/>
            </a:xfrm>
            <a:custGeom>
              <a:avLst/>
              <a:gdLst/>
              <a:ahLst/>
              <a:cxnLst/>
              <a:rect l="l" t="t" r="r" b="b"/>
              <a:pathLst>
                <a:path w="675639" h="3860165">
                  <a:moveTo>
                    <a:pt x="0" y="1929384"/>
                  </a:moveTo>
                  <a:lnTo>
                    <a:pt x="337693" y="1929384"/>
                  </a:lnTo>
                  <a:lnTo>
                    <a:pt x="337693" y="3859784"/>
                  </a:lnTo>
                  <a:lnTo>
                    <a:pt x="675386" y="3859784"/>
                  </a:lnTo>
                </a:path>
                <a:path w="675639" h="3860165">
                  <a:moveTo>
                    <a:pt x="0" y="1929384"/>
                  </a:moveTo>
                  <a:lnTo>
                    <a:pt x="337693" y="1929384"/>
                  </a:lnTo>
                  <a:lnTo>
                    <a:pt x="337693" y="2572893"/>
                  </a:lnTo>
                  <a:lnTo>
                    <a:pt x="675386" y="2572893"/>
                  </a:lnTo>
                </a:path>
                <a:path w="675639" h="3860165">
                  <a:moveTo>
                    <a:pt x="0" y="1929765"/>
                  </a:moveTo>
                  <a:lnTo>
                    <a:pt x="337693" y="1929765"/>
                  </a:lnTo>
                  <a:lnTo>
                    <a:pt x="337693" y="1286256"/>
                  </a:lnTo>
                  <a:lnTo>
                    <a:pt x="675386" y="1286256"/>
                  </a:lnTo>
                </a:path>
                <a:path w="675639" h="3860165">
                  <a:moveTo>
                    <a:pt x="0" y="1930400"/>
                  </a:moveTo>
                  <a:lnTo>
                    <a:pt x="337693" y="1930400"/>
                  </a:lnTo>
                  <a:lnTo>
                    <a:pt x="337693" y="0"/>
                  </a:lnTo>
                  <a:lnTo>
                    <a:pt x="675386" y="0"/>
                  </a:lnTo>
                </a:path>
              </a:pathLst>
            </a:custGeom>
            <a:ln w="12192">
              <a:solidFill>
                <a:srgbClr val="467AA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79932" y="1010411"/>
              <a:ext cx="1030605" cy="5417820"/>
            </a:xfrm>
            <a:custGeom>
              <a:avLst/>
              <a:gdLst/>
              <a:ahLst/>
              <a:cxnLst/>
              <a:rect l="l" t="t" r="r" b="b"/>
              <a:pathLst>
                <a:path w="1030605" h="5417820">
                  <a:moveTo>
                    <a:pt x="1030224" y="0"/>
                  </a:moveTo>
                  <a:lnTo>
                    <a:pt x="0" y="0"/>
                  </a:lnTo>
                  <a:lnTo>
                    <a:pt x="0" y="5417820"/>
                  </a:lnTo>
                  <a:lnTo>
                    <a:pt x="1030224" y="5417820"/>
                  </a:lnTo>
                  <a:lnTo>
                    <a:pt x="1030224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79932" y="1010411"/>
              <a:ext cx="1030605" cy="5417820"/>
            </a:xfrm>
            <a:custGeom>
              <a:avLst/>
              <a:gdLst/>
              <a:ahLst/>
              <a:cxnLst/>
              <a:rect l="l" t="t" r="r" b="b"/>
              <a:pathLst>
                <a:path w="1030605" h="5417820">
                  <a:moveTo>
                    <a:pt x="0" y="5417820"/>
                  </a:moveTo>
                  <a:lnTo>
                    <a:pt x="1030224" y="5417820"/>
                  </a:lnTo>
                  <a:lnTo>
                    <a:pt x="1030224" y="0"/>
                  </a:lnTo>
                  <a:lnTo>
                    <a:pt x="0" y="0"/>
                  </a:lnTo>
                  <a:lnTo>
                    <a:pt x="0" y="541782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15072" y="1467222"/>
            <a:ext cx="851535" cy="33788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6280"/>
              </a:lnSpc>
            </a:pPr>
            <a:r>
              <a:rPr sz="6500" spc="-4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65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98255" y="702936"/>
            <a:ext cx="6115050" cy="1043305"/>
            <a:chOff x="2678938" y="1267713"/>
            <a:chExt cx="6115050" cy="1043305"/>
          </a:xfrm>
        </p:grpSpPr>
        <p:sp>
          <p:nvSpPr>
            <p:cNvPr id="8" name="object 8"/>
            <p:cNvSpPr/>
            <p:nvPr/>
          </p:nvSpPr>
          <p:spPr>
            <a:xfrm>
              <a:off x="2685288" y="1274063"/>
              <a:ext cx="6102350" cy="1030605"/>
            </a:xfrm>
            <a:custGeom>
              <a:avLst/>
              <a:gdLst/>
              <a:ahLst/>
              <a:cxnLst/>
              <a:rect l="l" t="t" r="r" b="b"/>
              <a:pathLst>
                <a:path w="6102350" h="1030605">
                  <a:moveTo>
                    <a:pt x="6102096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6102096" y="1030224"/>
                  </a:lnTo>
                  <a:lnTo>
                    <a:pt x="6102096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5288" y="1274063"/>
              <a:ext cx="6102350" cy="1030605"/>
            </a:xfrm>
            <a:custGeom>
              <a:avLst/>
              <a:gdLst/>
              <a:ahLst/>
              <a:cxnLst/>
              <a:rect l="l" t="t" r="r" b="b"/>
              <a:pathLst>
                <a:path w="6102350" h="1030605">
                  <a:moveTo>
                    <a:pt x="0" y="1030224"/>
                  </a:moveTo>
                  <a:lnTo>
                    <a:pt x="6102096" y="1030224"/>
                  </a:lnTo>
                  <a:lnTo>
                    <a:pt x="6102096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604605" y="709286"/>
            <a:ext cx="6102350" cy="103060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651510">
              <a:lnSpc>
                <a:spcPct val="100000"/>
              </a:lnSpc>
              <a:spcBef>
                <a:spcPts val="890"/>
              </a:spcBef>
            </a:pPr>
            <a:r>
              <a:rPr sz="4400" b="0" spc="-5" dirty="0">
                <a:solidFill>
                  <a:srgbClr val="FFFFFF"/>
                </a:solidFill>
                <a:latin typeface="Calibri"/>
                <a:cs typeface="Calibri"/>
              </a:rPr>
              <a:t>Arithmetic</a:t>
            </a:r>
            <a:r>
              <a:rPr sz="4400" b="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400" b="0" spc="-30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4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98255" y="1989193"/>
            <a:ext cx="6028055" cy="1043305"/>
            <a:chOff x="2678938" y="2553970"/>
            <a:chExt cx="6028055" cy="1043305"/>
          </a:xfrm>
        </p:grpSpPr>
        <p:sp>
          <p:nvSpPr>
            <p:cNvPr id="12" name="object 12"/>
            <p:cNvSpPr/>
            <p:nvPr/>
          </p:nvSpPr>
          <p:spPr>
            <a:xfrm>
              <a:off x="2685288" y="2560320"/>
              <a:ext cx="6015355" cy="1030605"/>
            </a:xfrm>
            <a:custGeom>
              <a:avLst/>
              <a:gdLst/>
              <a:ahLst/>
              <a:cxnLst/>
              <a:rect l="l" t="t" r="r" b="b"/>
              <a:pathLst>
                <a:path w="6015355" h="1030604">
                  <a:moveTo>
                    <a:pt x="6015227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6015227" y="1030224"/>
                  </a:lnTo>
                  <a:lnTo>
                    <a:pt x="6015227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85288" y="2560320"/>
              <a:ext cx="6015355" cy="1030605"/>
            </a:xfrm>
            <a:custGeom>
              <a:avLst/>
              <a:gdLst/>
              <a:ahLst/>
              <a:cxnLst/>
              <a:rect l="l" t="t" r="r" b="b"/>
              <a:pathLst>
                <a:path w="6015355" h="1030604">
                  <a:moveTo>
                    <a:pt x="0" y="1030224"/>
                  </a:moveTo>
                  <a:lnTo>
                    <a:pt x="6015227" y="1030224"/>
                  </a:lnTo>
                  <a:lnTo>
                    <a:pt x="6015227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04605" y="1995543"/>
            <a:ext cx="6015355" cy="1030605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4300" spc="-15" dirty="0">
                <a:solidFill>
                  <a:srgbClr val="FFFFFF"/>
                </a:solidFill>
                <a:latin typeface="Calibri"/>
                <a:cs typeface="Calibri"/>
              </a:rPr>
              <a:t>Equality</a:t>
            </a:r>
            <a:r>
              <a:rPr sz="43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300" spc="-35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598255" y="3276973"/>
            <a:ext cx="6073775" cy="1041400"/>
            <a:chOff x="2678938" y="3841750"/>
            <a:chExt cx="6073775" cy="1041400"/>
          </a:xfrm>
        </p:grpSpPr>
        <p:sp>
          <p:nvSpPr>
            <p:cNvPr id="16" name="object 16"/>
            <p:cNvSpPr/>
            <p:nvPr/>
          </p:nvSpPr>
          <p:spPr>
            <a:xfrm>
              <a:off x="2685288" y="3848100"/>
              <a:ext cx="6061075" cy="1028700"/>
            </a:xfrm>
            <a:custGeom>
              <a:avLst/>
              <a:gdLst/>
              <a:ahLst/>
              <a:cxnLst/>
              <a:rect l="l" t="t" r="r" b="b"/>
              <a:pathLst>
                <a:path w="6061075" h="1028700">
                  <a:moveTo>
                    <a:pt x="6060948" y="0"/>
                  </a:moveTo>
                  <a:lnTo>
                    <a:pt x="0" y="0"/>
                  </a:lnTo>
                  <a:lnTo>
                    <a:pt x="0" y="1028700"/>
                  </a:lnTo>
                  <a:lnTo>
                    <a:pt x="6060948" y="1028700"/>
                  </a:lnTo>
                  <a:lnTo>
                    <a:pt x="6060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85288" y="3848100"/>
              <a:ext cx="6061075" cy="1028700"/>
            </a:xfrm>
            <a:custGeom>
              <a:avLst/>
              <a:gdLst/>
              <a:ahLst/>
              <a:cxnLst/>
              <a:rect l="l" t="t" r="r" b="b"/>
              <a:pathLst>
                <a:path w="6061075" h="1028700">
                  <a:moveTo>
                    <a:pt x="0" y="1028700"/>
                  </a:moveTo>
                  <a:lnTo>
                    <a:pt x="6060948" y="1028700"/>
                  </a:lnTo>
                  <a:lnTo>
                    <a:pt x="6060948" y="0"/>
                  </a:lnTo>
                  <a:lnTo>
                    <a:pt x="0" y="0"/>
                  </a:lnTo>
                  <a:lnTo>
                    <a:pt x="0" y="1028700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04605" y="3283323"/>
            <a:ext cx="6061075" cy="102870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marL="583565">
              <a:lnSpc>
                <a:spcPct val="100000"/>
              </a:lnSpc>
              <a:spcBef>
                <a:spcPts val="1045"/>
              </a:spcBef>
            </a:pPr>
            <a:r>
              <a:rPr sz="4200" spc="-5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sz="42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2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598509" y="4563482"/>
            <a:ext cx="6073140" cy="1042669"/>
            <a:chOff x="2679192" y="5128259"/>
            <a:chExt cx="6073140" cy="1042669"/>
          </a:xfrm>
        </p:grpSpPr>
        <p:sp>
          <p:nvSpPr>
            <p:cNvPr id="20" name="object 20"/>
            <p:cNvSpPr/>
            <p:nvPr/>
          </p:nvSpPr>
          <p:spPr>
            <a:xfrm>
              <a:off x="2685288" y="5134355"/>
              <a:ext cx="6061075" cy="1030605"/>
            </a:xfrm>
            <a:custGeom>
              <a:avLst/>
              <a:gdLst/>
              <a:ahLst/>
              <a:cxnLst/>
              <a:rect l="l" t="t" r="r" b="b"/>
              <a:pathLst>
                <a:path w="6061075" h="1030604">
                  <a:moveTo>
                    <a:pt x="6060948" y="0"/>
                  </a:moveTo>
                  <a:lnTo>
                    <a:pt x="0" y="0"/>
                  </a:lnTo>
                  <a:lnTo>
                    <a:pt x="0" y="1030224"/>
                  </a:lnTo>
                  <a:lnTo>
                    <a:pt x="6060948" y="1030224"/>
                  </a:lnTo>
                  <a:lnTo>
                    <a:pt x="6060948" y="0"/>
                  </a:lnTo>
                  <a:close/>
                </a:path>
              </a:pathLst>
            </a:custGeom>
            <a:solidFill>
              <a:srgbClr val="5B9B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85288" y="5134355"/>
              <a:ext cx="6061075" cy="1030605"/>
            </a:xfrm>
            <a:custGeom>
              <a:avLst/>
              <a:gdLst/>
              <a:ahLst/>
              <a:cxnLst/>
              <a:rect l="l" t="t" r="r" b="b"/>
              <a:pathLst>
                <a:path w="6061075" h="1030604">
                  <a:moveTo>
                    <a:pt x="0" y="1030224"/>
                  </a:moveTo>
                  <a:lnTo>
                    <a:pt x="6060948" y="1030224"/>
                  </a:lnTo>
                  <a:lnTo>
                    <a:pt x="6060948" y="0"/>
                  </a:lnTo>
                  <a:lnTo>
                    <a:pt x="0" y="0"/>
                  </a:lnTo>
                  <a:lnTo>
                    <a:pt x="0" y="1030224"/>
                  </a:lnTo>
                  <a:close/>
                </a:path>
              </a:pathLst>
            </a:custGeom>
            <a:ln w="121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2604605" y="4569578"/>
            <a:ext cx="6061075" cy="103060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0"/>
              </a:spcBef>
            </a:pPr>
            <a:r>
              <a:rPr sz="4200" spc="-10" dirty="0">
                <a:solidFill>
                  <a:srgbClr val="FFFFFF"/>
                </a:solidFill>
                <a:latin typeface="Calibri"/>
                <a:cs typeface="Calibri"/>
              </a:rPr>
              <a:t>Logical</a:t>
            </a:r>
            <a:r>
              <a:rPr sz="42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FF"/>
                </a:solidFill>
                <a:latin typeface="Calibri"/>
                <a:cs typeface="Calibri"/>
              </a:rPr>
              <a:t>Operators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0006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Equality</a:t>
            </a:r>
            <a:r>
              <a:rPr sz="3200" spc="-20" dirty="0">
                <a:latin typeface="Calibri"/>
                <a:cs typeface="Calibri"/>
              </a:rPr>
              <a:t> Operators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0472" y="1988820"/>
            <a:ext cx="10868004" cy="151066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66229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Comparison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3262" y="1749984"/>
            <a:ext cx="10107384" cy="29187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47879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Logical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Operators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7492" y="1528659"/>
            <a:ext cx="10712002" cy="2569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735" y="1199388"/>
            <a:ext cx="10576560" cy="5042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543115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0" dirty="0">
                <a:latin typeface="Calibri"/>
                <a:cs typeface="Calibri"/>
              </a:rPr>
              <a:t>Terraform:</a:t>
            </a:r>
            <a:r>
              <a:rPr sz="3200" b="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Arithmetic</a:t>
            </a:r>
            <a:r>
              <a:rPr sz="3200" spc="-20" dirty="0">
                <a:latin typeface="Calibri"/>
                <a:cs typeface="Calibri"/>
              </a:rPr>
              <a:t> Operators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54476" y="2711576"/>
            <a:ext cx="6080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Source in</a:t>
            </a:r>
            <a:r>
              <a:rPr spc="-25" dirty="0"/>
              <a:t> </a:t>
            </a:r>
            <a:r>
              <a:rPr spc="-40" dirty="0"/>
              <a:t>Terraform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74872" y="2622875"/>
            <a:ext cx="6971663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>
                <a:latin typeface="Times New Roman"/>
                <a:cs typeface="Times New Roman"/>
              </a:rPr>
              <a:t>Conditioning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in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spc="-45" dirty="0">
                <a:latin typeface="Times New Roman"/>
                <a:cs typeface="Times New Roman"/>
              </a:rPr>
              <a:t>Terraform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59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Datasources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08126" y="1017168"/>
            <a:ext cx="10388600" cy="398780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For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providers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(like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AWS),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terraform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datasources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Datasources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provide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with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dynamic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information</a:t>
            </a:r>
            <a:endParaRPr sz="2800">
              <a:latin typeface="Arial MT"/>
              <a:cs typeface="Arial MT"/>
            </a:endParaRPr>
          </a:p>
          <a:p>
            <a:pPr marL="12700" marR="300355" indent="570865">
              <a:lnSpc>
                <a:spcPts val="3020"/>
              </a:lnSpc>
              <a:spcBef>
                <a:spcPts val="1060"/>
              </a:spcBef>
            </a:pPr>
            <a:r>
              <a:rPr sz="2800" spc="-5" dirty="0">
                <a:latin typeface="Arial MT"/>
                <a:cs typeface="Arial MT"/>
              </a:rPr>
              <a:t>A</a:t>
            </a:r>
            <a:r>
              <a:rPr sz="2800" spc="-1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lot</a:t>
            </a:r>
            <a:r>
              <a:rPr sz="2800" spc="-5" dirty="0">
                <a:latin typeface="Arial MT"/>
                <a:cs typeface="Arial MT"/>
              </a:rPr>
              <a:t> of data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is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available by</a:t>
            </a:r>
            <a:r>
              <a:rPr sz="2800" spc="-150" dirty="0">
                <a:latin typeface="Arial MT"/>
                <a:cs typeface="Arial MT"/>
              </a:rPr>
              <a:t> </a:t>
            </a:r>
            <a:r>
              <a:rPr sz="2800" spc="-45" dirty="0">
                <a:latin typeface="Arial MT"/>
                <a:cs typeface="Arial MT"/>
              </a:rPr>
              <a:t>AWS</a:t>
            </a:r>
            <a:r>
              <a:rPr sz="2800" spc="-5" dirty="0">
                <a:latin typeface="Arial MT"/>
                <a:cs typeface="Arial MT"/>
              </a:rPr>
              <a:t> in</a:t>
            </a:r>
            <a:r>
              <a:rPr sz="2800" spc="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structured</a:t>
            </a:r>
            <a:r>
              <a:rPr sz="2800" spc="1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format using </a:t>
            </a:r>
            <a:r>
              <a:rPr sz="2800" spc="-7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their</a:t>
            </a:r>
            <a:r>
              <a:rPr sz="2800" spc="-15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API</a:t>
            </a:r>
            <a:endParaRPr sz="2800">
              <a:latin typeface="Arial MT"/>
              <a:cs typeface="Arial MT"/>
            </a:endParaRPr>
          </a:p>
          <a:p>
            <a:pPr marL="695325">
              <a:lnSpc>
                <a:spcPct val="100000"/>
              </a:lnSpc>
              <a:spcBef>
                <a:spcPts val="620"/>
              </a:spcBef>
            </a:pPr>
            <a:r>
              <a:rPr sz="2800" spc="-35" dirty="0">
                <a:latin typeface="Arial MT"/>
                <a:cs typeface="Arial MT"/>
              </a:rPr>
              <a:t>Terraform</a:t>
            </a:r>
            <a:r>
              <a:rPr sz="2800" spc="1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exposes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information </a:t>
            </a:r>
            <a:r>
              <a:rPr sz="2800" spc="-5" dirty="0">
                <a:latin typeface="Arial MT"/>
                <a:cs typeface="Arial MT"/>
              </a:rPr>
              <a:t>using</a:t>
            </a:r>
            <a:r>
              <a:rPr sz="2800" dirty="0">
                <a:latin typeface="Arial MT"/>
                <a:cs typeface="Arial MT"/>
              </a:rPr>
              <a:t> data</a:t>
            </a:r>
            <a:r>
              <a:rPr sz="2800" spc="-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sources</a:t>
            </a:r>
            <a:endParaRPr sz="2800">
              <a:latin typeface="Arial MT"/>
              <a:cs typeface="Arial MT"/>
            </a:endParaRPr>
          </a:p>
          <a:p>
            <a:pPr marL="241300" indent="-228600">
              <a:lnSpc>
                <a:spcPct val="100000"/>
              </a:lnSpc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800" spc="-5" dirty="0">
                <a:latin typeface="Arial MT"/>
                <a:cs typeface="Arial MT"/>
              </a:rPr>
              <a:t>Examples:</a:t>
            </a:r>
            <a:endParaRPr sz="2800">
              <a:latin typeface="Arial MT"/>
              <a:cs typeface="Arial MT"/>
            </a:endParaRPr>
          </a:p>
          <a:p>
            <a:pPr marL="89789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 MT"/>
                <a:cs typeface="Arial MT"/>
              </a:rPr>
              <a:t>list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6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AMIs</a:t>
            </a:r>
            <a:endParaRPr sz="2800">
              <a:latin typeface="Arial MT"/>
              <a:cs typeface="Arial MT"/>
            </a:endParaRPr>
          </a:p>
          <a:p>
            <a:pPr marL="897890">
              <a:lnSpc>
                <a:spcPct val="100000"/>
              </a:lnSpc>
              <a:spcBef>
                <a:spcPts val="665"/>
              </a:spcBef>
            </a:pPr>
            <a:r>
              <a:rPr sz="2800" spc="-5" dirty="0">
                <a:latin typeface="Arial MT"/>
                <a:cs typeface="Arial MT"/>
              </a:rPr>
              <a:t>List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5" dirty="0">
                <a:latin typeface="Arial MT"/>
                <a:cs typeface="Arial MT"/>
              </a:rPr>
              <a:t>of</a:t>
            </a:r>
            <a:r>
              <a:rPr sz="2800" spc="-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availability</a:t>
            </a:r>
            <a:r>
              <a:rPr sz="2800" spc="-5" dirty="0">
                <a:latin typeface="Arial MT"/>
                <a:cs typeface="Arial MT"/>
              </a:rPr>
              <a:t> Zones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2472" y="1208658"/>
            <a:ext cx="10520045" cy="46615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1300" marR="346710" indent="-228600">
              <a:lnSpc>
                <a:spcPts val="3460"/>
              </a:lnSpc>
              <a:spcBef>
                <a:spcPts val="53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Another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great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example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is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the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datasource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that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gives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you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 </a:t>
            </a:r>
            <a:r>
              <a:rPr sz="3200" dirty="0">
                <a:latin typeface="Arial MT"/>
                <a:cs typeface="Arial MT"/>
              </a:rPr>
              <a:t>IP</a:t>
            </a:r>
            <a:r>
              <a:rPr sz="3200" spc="-6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addresses</a:t>
            </a:r>
            <a:r>
              <a:rPr sz="3200" spc="-4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use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by</a:t>
            </a:r>
            <a:r>
              <a:rPr sz="3200" spc="-185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AWS</a:t>
            </a:r>
            <a:endParaRPr sz="3200">
              <a:latin typeface="Arial MT"/>
              <a:cs typeface="Arial MT"/>
            </a:endParaRPr>
          </a:p>
          <a:p>
            <a:pPr marL="241300" marR="233045" indent="-228600">
              <a:lnSpc>
                <a:spcPts val="346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This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is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great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if you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want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to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filter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based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on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an</a:t>
            </a:r>
            <a:r>
              <a:rPr sz="3200" spc="-195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AWS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region</a:t>
            </a:r>
            <a:endParaRPr sz="3200">
              <a:latin typeface="Arial MT"/>
              <a:cs typeface="Arial MT"/>
            </a:endParaRPr>
          </a:p>
          <a:p>
            <a:pPr marL="802005">
              <a:lnSpc>
                <a:spcPct val="100000"/>
              </a:lnSpc>
              <a:spcBef>
                <a:spcPts val="560"/>
              </a:spcBef>
            </a:pPr>
            <a:r>
              <a:rPr sz="3200" spc="-5" dirty="0">
                <a:latin typeface="Arial MT"/>
                <a:cs typeface="Arial MT"/>
              </a:rPr>
              <a:t>e.g.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allow </a:t>
            </a:r>
            <a:r>
              <a:rPr sz="3200" dirty="0">
                <a:latin typeface="Arial MT"/>
                <a:cs typeface="Arial MT"/>
              </a:rPr>
              <a:t>all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from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amazon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instances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Europe</a:t>
            </a:r>
            <a:endParaRPr sz="3200">
              <a:latin typeface="Arial MT"/>
              <a:cs typeface="Arial MT"/>
            </a:endParaRPr>
          </a:p>
          <a:p>
            <a:pPr marL="241300" marR="5080" indent="-241300">
              <a:lnSpc>
                <a:spcPts val="4460"/>
              </a:lnSpc>
              <a:spcBef>
                <a:spcPts val="245"/>
              </a:spcBef>
              <a:buChar char="•"/>
              <a:tabLst>
                <a:tab pos="241300" algn="l"/>
              </a:tabLst>
            </a:pPr>
            <a:r>
              <a:rPr sz="3200" spc="-5" dirty="0">
                <a:latin typeface="Arial MT"/>
                <a:cs typeface="Arial MT"/>
              </a:rPr>
              <a:t>Filtering</a:t>
            </a:r>
            <a:r>
              <a:rPr sz="3200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in</a:t>
            </a:r>
            <a:r>
              <a:rPr sz="3200" spc="-180" dirty="0">
                <a:latin typeface="Arial MT"/>
                <a:cs typeface="Arial MT"/>
              </a:rPr>
              <a:t> </a:t>
            </a:r>
            <a:r>
              <a:rPr sz="3200" spc="-40" dirty="0">
                <a:latin typeface="Arial MT"/>
                <a:cs typeface="Arial MT"/>
              </a:rPr>
              <a:t>AWS</a:t>
            </a:r>
            <a:r>
              <a:rPr sz="3200" dirty="0">
                <a:latin typeface="Arial MT"/>
                <a:cs typeface="Arial MT"/>
              </a:rPr>
              <a:t> 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done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using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security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groups </a:t>
            </a:r>
            <a:r>
              <a:rPr sz="3200" spc="-87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Incoming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outgoing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spc="-10" dirty="0">
                <a:latin typeface="Arial MT"/>
                <a:cs typeface="Arial MT"/>
              </a:rPr>
              <a:t>traffic</a:t>
            </a:r>
            <a:r>
              <a:rPr sz="3200" dirty="0">
                <a:latin typeface="Arial MT"/>
                <a:cs typeface="Arial MT"/>
              </a:rPr>
              <a:t> can</a:t>
            </a:r>
            <a:r>
              <a:rPr sz="3200" spc="-2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be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filtered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by</a:t>
            </a:r>
            <a:endParaRPr sz="3200">
              <a:latin typeface="Arial MT"/>
              <a:cs typeface="Arial MT"/>
            </a:endParaRPr>
          </a:p>
          <a:p>
            <a:pPr marL="12700">
              <a:lnSpc>
                <a:spcPts val="3210"/>
              </a:lnSpc>
            </a:pPr>
            <a:r>
              <a:rPr sz="3200" spc="-5" dirty="0">
                <a:latin typeface="Arial MT"/>
                <a:cs typeface="Arial MT"/>
              </a:rPr>
              <a:t>protocol,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IP</a:t>
            </a:r>
            <a:r>
              <a:rPr sz="3200" spc="-7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range,</a:t>
            </a:r>
            <a:r>
              <a:rPr sz="3200" spc="-2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and port</a:t>
            </a:r>
            <a:endParaRPr sz="3200">
              <a:latin typeface="Arial MT"/>
              <a:cs typeface="Arial MT"/>
            </a:endParaRPr>
          </a:p>
          <a:p>
            <a:pPr marL="802005">
              <a:lnSpc>
                <a:spcPct val="100000"/>
              </a:lnSpc>
              <a:spcBef>
                <a:spcPts val="610"/>
              </a:spcBef>
            </a:pPr>
            <a:r>
              <a:rPr sz="3200" spc="-5" dirty="0">
                <a:latin typeface="Arial MT"/>
                <a:cs typeface="Arial MT"/>
              </a:rPr>
              <a:t>Similar</a:t>
            </a:r>
            <a:r>
              <a:rPr sz="3200" dirty="0">
                <a:latin typeface="Arial MT"/>
                <a:cs typeface="Arial MT"/>
              </a:rPr>
              <a:t> to</a:t>
            </a:r>
            <a:r>
              <a:rPr sz="3200" spc="-1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iptables</a:t>
            </a:r>
            <a:r>
              <a:rPr sz="3200" spc="5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(Linux)</a:t>
            </a:r>
            <a:r>
              <a:rPr sz="3200" spc="-3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or</a:t>
            </a:r>
            <a:r>
              <a:rPr sz="3200" spc="-5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a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dirty="0">
                <a:latin typeface="Arial MT"/>
                <a:cs typeface="Arial MT"/>
              </a:rPr>
              <a:t>firewall</a:t>
            </a:r>
            <a:r>
              <a:rPr sz="3200" spc="-10" dirty="0">
                <a:latin typeface="Arial MT"/>
                <a:cs typeface="Arial MT"/>
              </a:rPr>
              <a:t> </a:t>
            </a:r>
            <a:r>
              <a:rPr sz="3200" spc="-5" dirty="0">
                <a:latin typeface="Arial MT"/>
                <a:cs typeface="Arial MT"/>
              </a:rPr>
              <a:t>appliance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59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Datasources</a:t>
            </a:r>
            <a:endParaRPr sz="3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6928" y="1051560"/>
            <a:ext cx="10855452" cy="52623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593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Datasources</a:t>
            </a:r>
            <a:endParaRPr sz="3600">
              <a:latin typeface="Arial MT"/>
              <a:cs typeface="Arial M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0275D75-4526-9D11-0D0C-6DB810B921A4}"/>
                  </a:ext>
                </a:extLst>
              </p14:cNvPr>
              <p14:cNvContentPartPr/>
              <p14:nvPr/>
            </p14:nvContentPartPr>
            <p14:xfrm>
              <a:off x="3570120" y="4483080"/>
              <a:ext cx="6611040" cy="313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0275D75-4526-9D11-0D0C-6DB810B921A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60760" y="4473720"/>
                <a:ext cx="6629760" cy="331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5966" y="81737"/>
            <a:ext cx="24155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dirty="0">
                <a:latin typeface="Arial MT"/>
                <a:cs typeface="Arial MT"/>
              </a:rPr>
              <a:t>Assignment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65705" y="2152903"/>
            <a:ext cx="735266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Output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all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UBUNTU</a:t>
            </a:r>
            <a:r>
              <a:rPr sz="3600" spc="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VM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Image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from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Azure </a:t>
            </a:r>
            <a:r>
              <a:rPr sz="3600" spc="-20" dirty="0">
                <a:latin typeface="Calibri"/>
                <a:cs typeface="Calibri"/>
              </a:rPr>
              <a:t>from </a:t>
            </a:r>
            <a:r>
              <a:rPr sz="3600" spc="-5" dirty="0">
                <a:latin typeface="Calibri"/>
                <a:cs typeface="Calibri"/>
              </a:rPr>
              <a:t>one </a:t>
            </a:r>
            <a:r>
              <a:rPr sz="3600" spc="-10" dirty="0">
                <a:latin typeface="Calibri"/>
                <a:cs typeface="Calibri"/>
              </a:rPr>
              <a:t>region </a:t>
            </a:r>
            <a:r>
              <a:rPr sz="3600" spc="-5" dirty="0">
                <a:latin typeface="Calibri"/>
                <a:cs typeface="Calibri"/>
              </a:rPr>
              <a:t>but Use one of </a:t>
            </a:r>
            <a:r>
              <a:rPr sz="3600" dirty="0">
                <a:latin typeface="Calibri"/>
                <a:cs typeface="Calibri"/>
              </a:rPr>
              <a:t> these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image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20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Creating </a:t>
            </a:r>
            <a:r>
              <a:rPr sz="3600" spc="-5" dirty="0">
                <a:latin typeface="Calibri"/>
                <a:cs typeface="Calibri"/>
              </a:rPr>
              <a:t>VM.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6063" y="301193"/>
            <a:ext cx="121221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15" dirty="0">
                <a:latin typeface="Calibri Light"/>
                <a:cs typeface="Calibri Light"/>
              </a:rPr>
              <a:t>Debu</a:t>
            </a:r>
            <a:r>
              <a:rPr sz="3600" b="0" dirty="0">
                <a:latin typeface="Calibri Light"/>
                <a:cs typeface="Calibri Light"/>
              </a:rPr>
              <a:t>g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2692" y="1078931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36675" y="1311267"/>
            <a:ext cx="6906895" cy="5271770"/>
          </a:xfrm>
          <a:prstGeom prst="rect">
            <a:avLst/>
          </a:prstGeom>
        </p:spPr>
        <p:txBody>
          <a:bodyPr vert="horz" wrap="square" lIns="0" tIns="168275" rIns="0" bIns="0" rtlCol="0">
            <a:spAutoFit/>
          </a:bodyPr>
          <a:lstStyle/>
          <a:p>
            <a:pPr marL="462280" indent="-449580">
              <a:lnSpc>
                <a:spcPct val="100000"/>
              </a:lnSpc>
              <a:spcBef>
                <a:spcPts val="1325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TF_FORK=0</a:t>
            </a:r>
            <a:endParaRPr sz="185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1225"/>
              </a:spcBef>
            </a:pP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add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an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environment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variable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prevent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forking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#8795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25"/>
              </a:spcBef>
              <a:buChar char="●"/>
              <a:tabLst>
                <a:tab pos="461645" algn="l"/>
                <a:tab pos="462280" algn="l"/>
                <a:tab pos="1577340" algn="l"/>
                <a:tab pos="2077085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TF_LOG	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→	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TRACE,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DEBUG,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INFO,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WARN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1850" spc="-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ERROR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1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TF_LOG_PATH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3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Found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bug?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Report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right</a:t>
            </a:r>
            <a:r>
              <a:rPr sz="1850" spc="-6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place: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0"/>
              </a:spcBef>
              <a:buChar char="○"/>
              <a:tabLst>
                <a:tab pos="1071245" algn="l"/>
                <a:tab pos="10718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GitHub,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it’s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highly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likely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a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known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bug/”feature”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5"/>
              </a:spcBef>
              <a:buClr>
                <a:srgbClr val="585858"/>
              </a:buClr>
              <a:buChar char="○"/>
              <a:tabLst>
                <a:tab pos="1071245" algn="l"/>
                <a:tab pos="1071880" algn="l"/>
              </a:tabLst>
            </a:pP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2"/>
              </a:rPr>
              <a:t>https://github.com/hashicorp/terraform</a:t>
            </a:r>
            <a:r>
              <a:rPr sz="1850" u="heavy" spc="2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sz="185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Issues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15"/>
              </a:spcBef>
              <a:buClr>
                <a:srgbClr val="585858"/>
              </a:buClr>
              <a:buChar char="○"/>
              <a:tabLst>
                <a:tab pos="1071245" algn="l"/>
                <a:tab pos="1071880" algn="l"/>
              </a:tabLst>
            </a:pP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h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tt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p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s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://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g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i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t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hub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.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c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om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/t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e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rr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a</a:t>
            </a:r>
            <a:r>
              <a:rPr sz="1850" u="heavy" spc="-1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f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o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</a:t>
            </a:r>
            <a:r>
              <a:rPr sz="1850" u="heavy" spc="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m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-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p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</a:t>
            </a:r>
            <a:r>
              <a:rPr sz="1850" u="heavy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o</a:t>
            </a:r>
            <a:r>
              <a:rPr sz="1850" u="heavy" spc="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v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ide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rs</a:t>
            </a:r>
            <a:r>
              <a:rPr sz="1850" u="heavy" spc="3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Pr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v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ide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</a:t>
            </a:r>
            <a:r>
              <a:rPr sz="1850" spc="-1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l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ug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i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n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5"/>
              </a:spcBef>
              <a:buChar char="○"/>
              <a:tabLst>
                <a:tab pos="1071245" algn="l"/>
                <a:tab pos="10718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Golang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SDK’s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bugs</a:t>
            </a:r>
            <a:endParaRPr sz="1850">
              <a:latin typeface="Arial MT"/>
              <a:cs typeface="Arial MT"/>
            </a:endParaRPr>
          </a:p>
          <a:p>
            <a:pPr marL="1071880" lvl="1" indent="-449580">
              <a:lnSpc>
                <a:spcPct val="100000"/>
              </a:lnSpc>
              <a:spcBef>
                <a:spcPts val="1225"/>
              </a:spcBef>
              <a:buChar char="○"/>
              <a:tabLst>
                <a:tab pos="1071245" algn="l"/>
                <a:tab pos="10718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Check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Cloud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provider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documentation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10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Don’t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forget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obfuscate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your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crash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log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:)</a:t>
            </a:r>
            <a:endParaRPr sz="1850">
              <a:latin typeface="Arial MT"/>
              <a:cs typeface="Arial MT"/>
            </a:endParaRPr>
          </a:p>
          <a:p>
            <a:pPr marL="462280" indent="-449580">
              <a:lnSpc>
                <a:spcPct val="100000"/>
              </a:lnSpc>
              <a:spcBef>
                <a:spcPts val="1225"/>
              </a:spcBef>
              <a:buChar char="●"/>
              <a:tabLst>
                <a:tab pos="461645" algn="l"/>
                <a:tab pos="46228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delve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debugger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learn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1850" spc="-6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core</a:t>
            </a:r>
            <a:r>
              <a:rPr sz="1850" spc="-5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works!</a:t>
            </a:r>
            <a:endParaRPr sz="18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6536" y="813892"/>
            <a:ext cx="22910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305" dirty="0">
                <a:latin typeface="Calibri Light"/>
                <a:cs typeface="Calibri Light"/>
              </a:rPr>
              <a:t>T</a:t>
            </a:r>
            <a:r>
              <a:rPr sz="3200" b="0" spc="-15" dirty="0">
                <a:latin typeface="Calibri Light"/>
                <a:cs typeface="Calibri Light"/>
              </a:rPr>
              <a:t>er</a:t>
            </a:r>
            <a:r>
              <a:rPr sz="3200" b="0" spc="-75" dirty="0">
                <a:latin typeface="Calibri Light"/>
                <a:cs typeface="Calibri Light"/>
              </a:rPr>
              <a:t>r</a:t>
            </a:r>
            <a:r>
              <a:rPr sz="3200" b="0" spc="-25" dirty="0">
                <a:latin typeface="Calibri Light"/>
                <a:cs typeface="Calibri Light"/>
              </a:rPr>
              <a:t>a</a:t>
            </a:r>
            <a:r>
              <a:rPr sz="3200" b="0" spc="-85" dirty="0">
                <a:latin typeface="Calibri Light"/>
                <a:cs typeface="Calibri Light"/>
              </a:rPr>
              <a:t>f</a:t>
            </a:r>
            <a:r>
              <a:rPr sz="3200" b="0" spc="-20" dirty="0">
                <a:latin typeface="Calibri Light"/>
                <a:cs typeface="Calibri Light"/>
              </a:rPr>
              <a:t>o</a:t>
            </a:r>
            <a:r>
              <a:rPr sz="3200" b="0" spc="-15" dirty="0">
                <a:latin typeface="Calibri Light"/>
                <a:cs typeface="Calibri Light"/>
              </a:rPr>
              <a:t>r</a:t>
            </a:r>
            <a:r>
              <a:rPr sz="3200" b="0" spc="5" dirty="0">
                <a:latin typeface="Calibri Light"/>
                <a:cs typeface="Calibri Light"/>
              </a:rPr>
              <a:t>m</a:t>
            </a:r>
            <a:r>
              <a:rPr sz="3200" b="0" spc="-105" dirty="0">
                <a:latin typeface="Calibri Light"/>
                <a:cs typeface="Calibri Light"/>
              </a:rPr>
              <a:t> </a:t>
            </a:r>
            <a:r>
              <a:rPr sz="3200" b="0" spc="-10" dirty="0">
                <a:latin typeface="Calibri Light"/>
                <a:cs typeface="Calibri Light"/>
              </a:rPr>
              <a:t>t</a:t>
            </a:r>
            <a:r>
              <a:rPr sz="3200" b="0" spc="-15" dirty="0">
                <a:latin typeface="Calibri Light"/>
                <a:cs typeface="Calibri Light"/>
              </a:rPr>
              <a:t>i</a:t>
            </a:r>
            <a:r>
              <a:rPr sz="3200" b="0" spc="-25" dirty="0">
                <a:latin typeface="Calibri Light"/>
                <a:cs typeface="Calibri Light"/>
              </a:rPr>
              <a:t>p</a:t>
            </a:r>
            <a:r>
              <a:rPr sz="3200" b="0" dirty="0">
                <a:latin typeface="Calibri Light"/>
                <a:cs typeface="Calibri Light"/>
              </a:rPr>
              <a:t>s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115" y="1521714"/>
            <a:ext cx="10278745" cy="498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console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1425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echo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"random_string.new.result"</a:t>
            </a:r>
            <a:r>
              <a:rPr sz="185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|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terraform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console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0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workspaces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simple scenarios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Isolate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files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don’t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workspaces</a:t>
            </a:r>
            <a:r>
              <a:rPr sz="2400" spc="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:)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88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4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review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from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-1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modules:</a:t>
            </a:r>
            <a:endParaRPr sz="24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1420"/>
              </a:spcBef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-module=mymodule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1400"/>
              </a:spcBef>
              <a:buAutoNum type="arabicPeriod" startAt="5"/>
              <a:tabLst>
                <a:tab pos="573405" algn="l"/>
                <a:tab pos="574040" algn="l"/>
              </a:tabLst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My state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is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changed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every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time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when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I’m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running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different</a:t>
            </a:r>
            <a:endParaRPr sz="2400">
              <a:latin typeface="Arial MT"/>
              <a:cs typeface="Arial MT"/>
            </a:endParaRPr>
          </a:p>
          <a:p>
            <a:pPr marL="573405">
              <a:lnSpc>
                <a:spcPct val="100000"/>
              </a:lnSpc>
              <a:spcBef>
                <a:spcPts val="1420"/>
              </a:spcBef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users!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(binary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files/lambda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functions)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1955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substr("${path.module}"/,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length(path.cwd)</a:t>
            </a:r>
            <a:r>
              <a:rPr sz="185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+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1,</a:t>
            </a:r>
            <a:r>
              <a:rPr sz="185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-1)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1225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ignore_changes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["filename"]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1554" y="781303"/>
            <a:ext cx="6648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65" dirty="0">
                <a:latin typeface="Calibri Light"/>
                <a:cs typeface="Calibri Light"/>
              </a:rPr>
              <a:t>Terraform:</a:t>
            </a:r>
            <a:r>
              <a:rPr sz="3600" b="0" spc="10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common</a:t>
            </a:r>
            <a:r>
              <a:rPr sz="3600" b="0" spc="-20" dirty="0">
                <a:latin typeface="Calibri Light"/>
                <a:cs typeface="Calibri Light"/>
              </a:rPr>
              <a:t> workflow</a:t>
            </a:r>
            <a:r>
              <a:rPr sz="3600" b="0" spc="-125" dirty="0">
                <a:latin typeface="Calibri Light"/>
                <a:cs typeface="Calibri Light"/>
              </a:rPr>
              <a:t> </a:t>
            </a:r>
            <a:r>
              <a:rPr sz="3600" b="0" spc="-15" dirty="0">
                <a:latin typeface="Calibri Light"/>
                <a:cs typeface="Calibri Light"/>
              </a:rPr>
              <a:t>issues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6396" y="1788541"/>
            <a:ext cx="7065645" cy="419227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742950" indent="-56007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Mess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up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workspaces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Hard-coded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following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naming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convention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(tags)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TF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can’t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detect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changes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computed</a:t>
            </a:r>
            <a:r>
              <a:rPr sz="240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values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Renaming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modules,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resources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Double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references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Syntax</a:t>
            </a:r>
            <a:r>
              <a:rPr sz="240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problems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Variable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“somevar”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should</a:t>
            </a:r>
            <a:r>
              <a:rPr sz="240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be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type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map,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got</a:t>
            </a:r>
            <a:r>
              <a:rPr sz="2400" spc="-1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list</a:t>
            </a:r>
            <a:endParaRPr sz="2400">
              <a:latin typeface="Arial MT"/>
              <a:cs typeface="Arial MT"/>
            </a:endParaRPr>
          </a:p>
          <a:p>
            <a:pPr marL="742950" indent="-56007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Timeouts</a:t>
            </a:r>
            <a:endParaRPr sz="2400">
              <a:latin typeface="Arial MT"/>
              <a:cs typeface="Arial MT"/>
            </a:endParaRPr>
          </a:p>
          <a:p>
            <a:pPr marL="742950" indent="-73025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742315" algn="l"/>
                <a:tab pos="74295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Permissions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6032" y="820038"/>
            <a:ext cx="523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5" dirty="0">
                <a:latin typeface="Calibri Light"/>
                <a:cs typeface="Calibri Light"/>
              </a:rPr>
              <a:t>Terraform: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-20" dirty="0">
                <a:latin typeface="Calibri Light"/>
                <a:cs typeface="Calibri Light"/>
              </a:rPr>
              <a:t>Sensitive</a:t>
            </a:r>
            <a:r>
              <a:rPr sz="3200" b="0" spc="-130" dirty="0">
                <a:latin typeface="Calibri Light"/>
                <a:cs typeface="Calibri Light"/>
              </a:rPr>
              <a:t> </a:t>
            </a:r>
            <a:r>
              <a:rPr sz="3200" b="0" spc="-25" dirty="0">
                <a:latin typeface="Calibri Light"/>
                <a:cs typeface="Calibri Light"/>
              </a:rPr>
              <a:t>information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115" y="1660398"/>
            <a:ext cx="9749155" cy="41903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4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plan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“-out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plan-latest”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is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secured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secured.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Encryption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on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backend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at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rest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pull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exposes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sensitive</a:t>
            </a:r>
            <a:endParaRPr sz="1850">
              <a:latin typeface="Arial MT"/>
              <a:cs typeface="Arial MT"/>
            </a:endParaRPr>
          </a:p>
          <a:p>
            <a:pPr marL="1183005" lvl="1" indent="-491490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sources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grant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only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what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you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need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Data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remote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-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Not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possible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to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expose</a:t>
            </a:r>
            <a:r>
              <a:rPr sz="2400" spc="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just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single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or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few</a:t>
            </a:r>
            <a:r>
              <a:rPr sz="2400" spc="-1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outputs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40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Sensitive</a:t>
            </a:r>
            <a:r>
              <a:rPr sz="240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409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Encrypt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tfvars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output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sensitive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240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true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seems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ok?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remote_secured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&lt;sensitive&gt;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terraform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refresh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→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exposed,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remote_secured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=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79e6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3042" y="801370"/>
            <a:ext cx="5237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-55" dirty="0">
                <a:latin typeface="Calibri Light"/>
                <a:cs typeface="Calibri Light"/>
              </a:rPr>
              <a:t>Terraform:</a:t>
            </a:r>
            <a:r>
              <a:rPr sz="3200" b="0" spc="5" dirty="0">
                <a:latin typeface="Calibri Light"/>
                <a:cs typeface="Calibri Light"/>
              </a:rPr>
              <a:t> </a:t>
            </a:r>
            <a:r>
              <a:rPr sz="3200" b="0" spc="-20" dirty="0">
                <a:latin typeface="Calibri Light"/>
                <a:cs typeface="Calibri Light"/>
              </a:rPr>
              <a:t>Sensitive</a:t>
            </a:r>
            <a:r>
              <a:rPr sz="3200" b="0" spc="-130" dirty="0">
                <a:latin typeface="Calibri Light"/>
                <a:cs typeface="Calibri Light"/>
              </a:rPr>
              <a:t> </a:t>
            </a:r>
            <a:r>
              <a:rPr sz="3200" b="0" spc="-25" dirty="0">
                <a:latin typeface="Calibri Light"/>
                <a:cs typeface="Calibri Light"/>
              </a:rPr>
              <a:t>information</a:t>
            </a:r>
            <a:endParaRPr sz="32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66115" y="1644354"/>
            <a:ext cx="9799320" cy="429768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573405" indent="-561340">
              <a:lnSpc>
                <a:spcPct val="100000"/>
              </a:lnSpc>
              <a:spcBef>
                <a:spcPts val="62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How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to</a:t>
            </a:r>
            <a:r>
              <a:rPr sz="240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handle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secrets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in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file?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Terrahelp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2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50" u="heavy" spc="-5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2"/>
              </a:rPr>
              <a:t>https://github.com/opencredo/terrahelp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Don’t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store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secrets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:)</a:t>
            </a:r>
            <a:r>
              <a:rPr sz="1850" spc="47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Use:</a:t>
            </a:r>
            <a:endParaRPr sz="1850">
              <a:latin typeface="Arial MT"/>
              <a:cs typeface="Arial MT"/>
            </a:endParaRPr>
          </a:p>
          <a:p>
            <a:pPr marL="1792605" lvl="2" indent="-424180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AWS/Google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Cloud/Azure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Key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30" dirty="0">
                <a:solidFill>
                  <a:srgbClr val="585858"/>
                </a:solidFill>
                <a:latin typeface="Arial MT"/>
                <a:cs typeface="Arial MT"/>
              </a:rPr>
              <a:t>Vault/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etc.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KMS</a:t>
            </a:r>
            <a:r>
              <a:rPr sz="185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-like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+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user-data</a:t>
            </a:r>
            <a:r>
              <a:rPr sz="1850" spc="-10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mechanisms</a:t>
            </a:r>
            <a:endParaRPr sz="1850">
              <a:latin typeface="Arial MT"/>
              <a:cs typeface="Arial MT"/>
            </a:endParaRPr>
          </a:p>
          <a:p>
            <a:pPr marL="1792605" lvl="2" indent="-477520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AWS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System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Manager</a:t>
            </a:r>
            <a:r>
              <a:rPr sz="1850" spc="-3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Parameter</a:t>
            </a: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store</a:t>
            </a:r>
            <a:endParaRPr sz="1850">
              <a:latin typeface="Arial MT"/>
              <a:cs typeface="Arial MT"/>
            </a:endParaRPr>
          </a:p>
          <a:p>
            <a:pPr marL="1792605" lvl="2" indent="-530860">
              <a:lnSpc>
                <a:spcPct val="100000"/>
              </a:lnSpc>
              <a:spcBef>
                <a:spcPts val="425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20" dirty="0">
                <a:solidFill>
                  <a:srgbClr val="585858"/>
                </a:solidFill>
                <a:latin typeface="Arial MT"/>
                <a:cs typeface="Arial MT"/>
              </a:rPr>
              <a:t>AWS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Secrets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manager</a:t>
            </a:r>
            <a:endParaRPr sz="1850">
              <a:latin typeface="Arial MT"/>
              <a:cs typeface="Arial MT"/>
            </a:endParaRPr>
          </a:p>
          <a:p>
            <a:pPr marL="1792605" lvl="2" indent="-542925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Use</a:t>
            </a:r>
            <a:r>
              <a:rPr sz="1850" spc="-4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resource</a:t>
            </a:r>
            <a:r>
              <a:rPr sz="1850" spc="-4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Roles</a:t>
            </a:r>
            <a:endParaRPr sz="1850">
              <a:latin typeface="Arial MT"/>
              <a:cs typeface="Arial MT"/>
            </a:endParaRPr>
          </a:p>
          <a:p>
            <a:pPr marL="1792605" lvl="2" indent="-491490">
              <a:lnSpc>
                <a:spcPct val="100000"/>
              </a:lnSpc>
              <a:spcBef>
                <a:spcPts val="420"/>
              </a:spcBef>
              <a:buAutoNum type="romanLcPeriod"/>
              <a:tabLst>
                <a:tab pos="1792605" algn="l"/>
                <a:tab pos="1793239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If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set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master-password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for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DB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service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10" dirty="0">
                <a:solidFill>
                  <a:srgbClr val="585858"/>
                </a:solidFill>
                <a:latin typeface="Arial MT"/>
                <a:cs typeface="Arial MT"/>
              </a:rPr>
              <a:t>change</a:t>
            </a:r>
            <a:r>
              <a:rPr sz="185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it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after</a:t>
            </a:r>
            <a:r>
              <a:rPr sz="1850" spc="-7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creation.</a:t>
            </a:r>
            <a:endParaRPr sz="185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Secure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state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at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rest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using</a:t>
            </a:r>
            <a:r>
              <a:rPr sz="240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backend</a:t>
            </a:r>
            <a:r>
              <a:rPr sz="2400" spc="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built-in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encryption</a:t>
            </a:r>
            <a:endParaRPr sz="2400">
              <a:latin typeface="Arial MT"/>
              <a:cs typeface="Arial MT"/>
            </a:endParaRPr>
          </a:p>
          <a:p>
            <a:pPr marL="573405" indent="-561340">
              <a:lnSpc>
                <a:spcPct val="100000"/>
              </a:lnSpc>
              <a:spcBef>
                <a:spcPts val="395"/>
              </a:spcBef>
              <a:buAutoNum type="arabicPeriod"/>
              <a:tabLst>
                <a:tab pos="573405" algn="l"/>
                <a:tab pos="574040" algn="l"/>
              </a:tabLst>
            </a:pP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Secure</a:t>
            </a:r>
            <a:r>
              <a:rPr sz="2400" spc="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tfvars and</a:t>
            </a:r>
            <a:r>
              <a:rPr sz="2400" spc="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other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project/module</a:t>
            </a:r>
            <a:r>
              <a:rPr sz="240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585858"/>
                </a:solidFill>
                <a:latin typeface="Arial MT"/>
                <a:cs typeface="Arial MT"/>
              </a:rPr>
              <a:t>specific</a:t>
            </a:r>
            <a:r>
              <a:rPr sz="2400" spc="1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85858"/>
                </a:solidFill>
                <a:latin typeface="Arial MT"/>
                <a:cs typeface="Arial MT"/>
              </a:rPr>
              <a:t>information</a:t>
            </a:r>
            <a:r>
              <a:rPr sz="2400" spc="-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585858"/>
                </a:solidFill>
                <a:latin typeface="Arial MT"/>
                <a:cs typeface="Arial MT"/>
              </a:rPr>
              <a:t>with:</a:t>
            </a:r>
            <a:endParaRPr sz="240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3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pass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25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The</a:t>
            </a:r>
            <a:r>
              <a:rPr sz="1850" spc="-1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password</a:t>
            </a:r>
            <a:r>
              <a:rPr sz="1850" spc="3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store</a:t>
            </a:r>
            <a:r>
              <a:rPr sz="185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spc="-25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3"/>
              </a:rPr>
              <a:t>https://www.passwordstore.org/</a:t>
            </a:r>
            <a:endParaRPr sz="1850">
              <a:latin typeface="Arial MT"/>
              <a:cs typeface="Arial MT"/>
            </a:endParaRPr>
          </a:p>
          <a:p>
            <a:pPr marL="1183005" lvl="1" indent="-505459">
              <a:lnSpc>
                <a:spcPct val="100000"/>
              </a:lnSpc>
              <a:spcBef>
                <a:spcPts val="420"/>
              </a:spcBef>
              <a:buAutoNum type="alphaLcPeriod"/>
              <a:tabLst>
                <a:tab pos="1183005" algn="l"/>
                <a:tab pos="1183640" algn="l"/>
              </a:tabLst>
            </a:pPr>
            <a:r>
              <a:rPr sz="1850" spc="-5" dirty="0">
                <a:solidFill>
                  <a:srgbClr val="585858"/>
                </a:solidFill>
                <a:latin typeface="Arial MT"/>
                <a:cs typeface="Arial MT"/>
              </a:rPr>
              <a:t>git-crypt</a:t>
            </a:r>
            <a:r>
              <a:rPr sz="1850" spc="20" dirty="0">
                <a:solidFill>
                  <a:srgbClr val="585858"/>
                </a:solidFill>
                <a:latin typeface="Arial MT"/>
                <a:cs typeface="Arial MT"/>
              </a:rPr>
              <a:t> </a:t>
            </a:r>
            <a:r>
              <a:rPr sz="1850" spc="5" dirty="0">
                <a:solidFill>
                  <a:srgbClr val="585858"/>
                </a:solidFill>
                <a:latin typeface="Arial MT"/>
                <a:cs typeface="Arial MT"/>
              </a:rPr>
              <a:t>-</a:t>
            </a:r>
            <a:r>
              <a:rPr sz="1850" dirty="0">
                <a:solidFill>
                  <a:srgbClr val="0462C1"/>
                </a:solidFill>
                <a:latin typeface="Arial MT"/>
                <a:cs typeface="Arial MT"/>
              </a:rPr>
              <a:t> </a:t>
            </a:r>
            <a:r>
              <a:rPr sz="1850" u="heavy" spc="-10" dirty="0">
                <a:solidFill>
                  <a:srgbClr val="0462C1"/>
                </a:solidFill>
                <a:uFill>
                  <a:solidFill>
                    <a:srgbClr val="0166D5"/>
                  </a:solidFill>
                </a:uFill>
                <a:latin typeface="Arial MT"/>
                <a:cs typeface="Arial MT"/>
                <a:hlinkClick r:id="rId4"/>
              </a:rPr>
              <a:t>https://github.com/AGWA/git-crypt</a:t>
            </a:r>
            <a:endParaRPr sz="185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2692" y="1287719"/>
            <a:ext cx="11786870" cy="113664"/>
          </a:xfrm>
          <a:custGeom>
            <a:avLst/>
            <a:gdLst/>
            <a:ahLst/>
            <a:cxnLst/>
            <a:rect l="l" t="t" r="r" b="b"/>
            <a:pathLst>
              <a:path w="11786870" h="113665">
                <a:moveTo>
                  <a:pt x="11786616" y="0"/>
                </a:moveTo>
                <a:lnTo>
                  <a:pt x="0" y="0"/>
                </a:lnTo>
                <a:lnTo>
                  <a:pt x="0" y="113598"/>
                </a:lnTo>
                <a:lnTo>
                  <a:pt x="11786616" y="113598"/>
                </a:lnTo>
                <a:lnTo>
                  <a:pt x="11786616" y="0"/>
                </a:lnTo>
                <a:close/>
              </a:path>
            </a:pathLst>
          </a:custGeom>
          <a:solidFill>
            <a:srgbClr val="5B4DE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360509" y="317142"/>
            <a:ext cx="10584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Overall Summary</a:t>
            </a:r>
          </a:p>
        </p:txBody>
      </p:sp>
    </p:spTree>
    <p:extLst>
      <p:ext uri="{BB962C8B-B14F-4D97-AF65-F5344CB8AC3E}">
        <p14:creationId xmlns:p14="http://schemas.microsoft.com/office/powerpoint/2010/main" val="1600188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2198" y="2452192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1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79064" y="2203704"/>
            <a:ext cx="600710" cy="1327785"/>
          </a:xfrm>
          <a:custGeom>
            <a:avLst/>
            <a:gdLst/>
            <a:ahLst/>
            <a:cxnLst/>
            <a:rect l="l" t="t" r="r" b="b"/>
            <a:pathLst>
              <a:path w="600710" h="1327785">
                <a:moveTo>
                  <a:pt x="600456" y="1327404"/>
                </a:moveTo>
                <a:lnTo>
                  <a:pt x="546476" y="1324017"/>
                </a:lnTo>
                <a:lnTo>
                  <a:pt x="495676" y="1314253"/>
                </a:lnTo>
                <a:lnTo>
                  <a:pt x="448902" y="1298706"/>
                </a:lnTo>
                <a:lnTo>
                  <a:pt x="407002" y="1277969"/>
                </a:lnTo>
                <a:lnTo>
                  <a:pt x="370821" y="1252636"/>
                </a:lnTo>
                <a:lnTo>
                  <a:pt x="341206" y="1223301"/>
                </a:lnTo>
                <a:lnTo>
                  <a:pt x="319005" y="1190557"/>
                </a:lnTo>
                <a:lnTo>
                  <a:pt x="305063" y="1154998"/>
                </a:lnTo>
                <a:lnTo>
                  <a:pt x="300227" y="1117219"/>
                </a:lnTo>
                <a:lnTo>
                  <a:pt x="300227" y="873887"/>
                </a:lnTo>
                <a:lnTo>
                  <a:pt x="295392" y="836107"/>
                </a:lnTo>
                <a:lnTo>
                  <a:pt x="281450" y="800548"/>
                </a:lnTo>
                <a:lnTo>
                  <a:pt x="259249" y="767804"/>
                </a:lnTo>
                <a:lnTo>
                  <a:pt x="229634" y="738469"/>
                </a:lnTo>
                <a:lnTo>
                  <a:pt x="193453" y="713136"/>
                </a:lnTo>
                <a:lnTo>
                  <a:pt x="151553" y="692399"/>
                </a:lnTo>
                <a:lnTo>
                  <a:pt x="104779" y="676852"/>
                </a:lnTo>
                <a:lnTo>
                  <a:pt x="53979" y="667088"/>
                </a:lnTo>
                <a:lnTo>
                  <a:pt x="0" y="663701"/>
                </a:lnTo>
                <a:lnTo>
                  <a:pt x="53979" y="660315"/>
                </a:lnTo>
                <a:lnTo>
                  <a:pt x="104779" y="650551"/>
                </a:lnTo>
                <a:lnTo>
                  <a:pt x="151553" y="635004"/>
                </a:lnTo>
                <a:lnTo>
                  <a:pt x="193453" y="614267"/>
                </a:lnTo>
                <a:lnTo>
                  <a:pt x="229634" y="588934"/>
                </a:lnTo>
                <a:lnTo>
                  <a:pt x="259249" y="559599"/>
                </a:lnTo>
                <a:lnTo>
                  <a:pt x="281450" y="526855"/>
                </a:lnTo>
                <a:lnTo>
                  <a:pt x="295392" y="491296"/>
                </a:lnTo>
                <a:lnTo>
                  <a:pt x="300227" y="453517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0311" y="2203704"/>
            <a:ext cx="8171815" cy="1327785"/>
          </a:xfrm>
          <a:custGeom>
            <a:avLst/>
            <a:gdLst/>
            <a:ahLst/>
            <a:cxnLst/>
            <a:rect l="l" t="t" r="r" b="b"/>
            <a:pathLst>
              <a:path w="8171815" h="1327785">
                <a:moveTo>
                  <a:pt x="8171688" y="0"/>
                </a:moveTo>
                <a:lnTo>
                  <a:pt x="0" y="0"/>
                </a:lnTo>
                <a:lnTo>
                  <a:pt x="0" y="1327403"/>
                </a:lnTo>
                <a:lnTo>
                  <a:pt x="8171688" y="1327403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36211" y="2307463"/>
            <a:ext cx="7347584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2430" indent="-380365">
              <a:lnSpc>
                <a:spcPct val="100000"/>
              </a:lnSpc>
              <a:spcBef>
                <a:spcPts val="100"/>
              </a:spcBef>
              <a:buSzPct val="98333"/>
              <a:buChar char="•"/>
              <a:tabLst>
                <a:tab pos="393065" algn="l"/>
              </a:tabLst>
            </a:pPr>
            <a:r>
              <a:rPr sz="6000" spc="-10" dirty="0">
                <a:solidFill>
                  <a:srgbClr val="FFFFFF"/>
                </a:solidFill>
                <a:latin typeface="Calibri"/>
                <a:cs typeface="Calibri"/>
              </a:rPr>
              <a:t>conditional</a:t>
            </a:r>
            <a:r>
              <a:rPr sz="6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6000" spc="-20" dirty="0">
                <a:solidFill>
                  <a:srgbClr val="FFFFFF"/>
                </a:solidFill>
                <a:latin typeface="Calibri"/>
                <a:cs typeface="Calibri"/>
              </a:rPr>
              <a:t>expression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2198" y="3993591"/>
            <a:ext cx="225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>
                <a:latin typeface="Calibri"/>
                <a:cs typeface="Calibri"/>
              </a:rPr>
              <a:t>Method</a:t>
            </a:r>
            <a:r>
              <a:rPr sz="4400" spc="-90" dirty="0">
                <a:latin typeface="Calibri"/>
                <a:cs typeface="Calibri"/>
              </a:rPr>
              <a:t> </a:t>
            </a:r>
            <a:r>
              <a:rPr sz="4400" dirty="0">
                <a:latin typeface="Calibri"/>
                <a:cs typeface="Calibri"/>
              </a:rPr>
              <a:t>2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79064" y="3765803"/>
            <a:ext cx="600710" cy="1286510"/>
          </a:xfrm>
          <a:custGeom>
            <a:avLst/>
            <a:gdLst/>
            <a:ahLst/>
            <a:cxnLst/>
            <a:rect l="l" t="t" r="r" b="b"/>
            <a:pathLst>
              <a:path w="600710" h="1286510">
                <a:moveTo>
                  <a:pt x="600456" y="1286256"/>
                </a:moveTo>
                <a:lnTo>
                  <a:pt x="546476" y="1282869"/>
                </a:lnTo>
                <a:lnTo>
                  <a:pt x="495676" y="1273105"/>
                </a:lnTo>
                <a:lnTo>
                  <a:pt x="448902" y="1257558"/>
                </a:lnTo>
                <a:lnTo>
                  <a:pt x="407002" y="1236821"/>
                </a:lnTo>
                <a:lnTo>
                  <a:pt x="370821" y="1211488"/>
                </a:lnTo>
                <a:lnTo>
                  <a:pt x="341206" y="1182153"/>
                </a:lnTo>
                <a:lnTo>
                  <a:pt x="319005" y="1149409"/>
                </a:lnTo>
                <a:lnTo>
                  <a:pt x="305063" y="1113850"/>
                </a:lnTo>
                <a:lnTo>
                  <a:pt x="300227" y="1076071"/>
                </a:lnTo>
                <a:lnTo>
                  <a:pt x="300227" y="853313"/>
                </a:lnTo>
                <a:lnTo>
                  <a:pt x="295392" y="815533"/>
                </a:lnTo>
                <a:lnTo>
                  <a:pt x="281450" y="779974"/>
                </a:lnTo>
                <a:lnTo>
                  <a:pt x="259249" y="747230"/>
                </a:lnTo>
                <a:lnTo>
                  <a:pt x="229634" y="717895"/>
                </a:lnTo>
                <a:lnTo>
                  <a:pt x="193453" y="692562"/>
                </a:lnTo>
                <a:lnTo>
                  <a:pt x="151553" y="671825"/>
                </a:lnTo>
                <a:lnTo>
                  <a:pt x="104779" y="656278"/>
                </a:lnTo>
                <a:lnTo>
                  <a:pt x="53979" y="646514"/>
                </a:lnTo>
                <a:lnTo>
                  <a:pt x="0" y="643128"/>
                </a:lnTo>
                <a:lnTo>
                  <a:pt x="53979" y="639741"/>
                </a:lnTo>
                <a:lnTo>
                  <a:pt x="104779" y="629977"/>
                </a:lnTo>
                <a:lnTo>
                  <a:pt x="151553" y="614430"/>
                </a:lnTo>
                <a:lnTo>
                  <a:pt x="193453" y="593693"/>
                </a:lnTo>
                <a:lnTo>
                  <a:pt x="229634" y="568360"/>
                </a:lnTo>
                <a:lnTo>
                  <a:pt x="259249" y="539025"/>
                </a:lnTo>
                <a:lnTo>
                  <a:pt x="281450" y="506281"/>
                </a:lnTo>
                <a:lnTo>
                  <a:pt x="295392" y="470722"/>
                </a:lnTo>
                <a:lnTo>
                  <a:pt x="300227" y="432943"/>
                </a:lnTo>
                <a:lnTo>
                  <a:pt x="300227" y="210185"/>
                </a:lnTo>
                <a:lnTo>
                  <a:pt x="305063" y="172405"/>
                </a:lnTo>
                <a:lnTo>
                  <a:pt x="319005" y="136846"/>
                </a:lnTo>
                <a:lnTo>
                  <a:pt x="341206" y="104102"/>
                </a:lnTo>
                <a:lnTo>
                  <a:pt x="370821" y="74767"/>
                </a:lnTo>
                <a:lnTo>
                  <a:pt x="407002" y="49434"/>
                </a:lnTo>
                <a:lnTo>
                  <a:pt x="448902" y="28697"/>
                </a:lnTo>
                <a:lnTo>
                  <a:pt x="495676" y="13150"/>
                </a:lnTo>
                <a:lnTo>
                  <a:pt x="546476" y="3386"/>
                </a:lnTo>
                <a:lnTo>
                  <a:pt x="600456" y="0"/>
                </a:lnTo>
              </a:path>
            </a:pathLst>
          </a:custGeom>
          <a:ln w="12192">
            <a:solidFill>
              <a:srgbClr val="467AA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020311" y="3765803"/>
            <a:ext cx="8171815" cy="1286510"/>
          </a:xfrm>
          <a:custGeom>
            <a:avLst/>
            <a:gdLst/>
            <a:ahLst/>
            <a:cxnLst/>
            <a:rect l="l" t="t" r="r" b="b"/>
            <a:pathLst>
              <a:path w="8171815" h="1286510">
                <a:moveTo>
                  <a:pt x="8171688" y="0"/>
                </a:moveTo>
                <a:lnTo>
                  <a:pt x="0" y="0"/>
                </a:lnTo>
                <a:lnTo>
                  <a:pt x="0" y="1286256"/>
                </a:lnTo>
                <a:lnTo>
                  <a:pt x="8171688" y="1286256"/>
                </a:lnTo>
                <a:lnTo>
                  <a:pt x="8171688" y="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13352" y="3904615"/>
            <a:ext cx="38823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indent="-342265">
              <a:lnSpc>
                <a:spcPct val="100000"/>
              </a:lnSpc>
              <a:spcBef>
                <a:spcPts val="100"/>
              </a:spcBef>
              <a:buSzPct val="98148"/>
              <a:buChar char="•"/>
              <a:tabLst>
                <a:tab pos="354965" algn="l"/>
              </a:tabLst>
            </a:pPr>
            <a:r>
              <a:rPr sz="5400" spc="-5" dirty="0">
                <a:solidFill>
                  <a:srgbClr val="FFFFFF"/>
                </a:solidFill>
                <a:latin typeface="Calibri"/>
                <a:cs typeface="Calibri"/>
              </a:rPr>
              <a:t>Depends_on</a:t>
            </a:r>
            <a:endParaRPr sz="5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D599C0-D44B-4BD8-BA8F-ADA415B80AA4}"/>
              </a:ext>
            </a:extLst>
          </p:cNvPr>
          <p:cNvSpPr/>
          <p:nvPr/>
        </p:nvSpPr>
        <p:spPr>
          <a:xfrm>
            <a:off x="4018109" y="2860317"/>
            <a:ext cx="56878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E95332"/>
                </a:solidFill>
                <a:effectLst/>
                <a:uLnTx/>
                <a:uFillTx/>
                <a:latin typeface="Candara" panose="020E0502030303020204" pitchFamily="34" charset="0"/>
                <a:ea typeface="+mn-ea"/>
                <a:cs typeface="Arial"/>
                <a:sym typeface="Arial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270015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9569" y="1210700"/>
            <a:ext cx="9089965" cy="516814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3917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Conditions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5" dirty="0">
                <a:latin typeface="Calibri"/>
                <a:cs typeface="Calibri"/>
              </a:rPr>
              <a:t>Terraform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2435" y="1910231"/>
            <a:ext cx="7241504" cy="250089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3917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Conditions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5" dirty="0">
                <a:latin typeface="Calibri"/>
                <a:cs typeface="Calibri"/>
              </a:rPr>
              <a:t>Terraform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92882" y="150368"/>
            <a:ext cx="391795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Calibri"/>
                <a:cs typeface="Calibri"/>
              </a:rPr>
              <a:t>Conditions</a:t>
            </a:r>
            <a:r>
              <a:rPr sz="3200" b="0" spc="1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in</a:t>
            </a:r>
            <a:r>
              <a:rPr sz="3200" b="0" spc="-15" dirty="0">
                <a:latin typeface="Calibri"/>
                <a:cs typeface="Calibri"/>
              </a:rPr>
              <a:t> </a:t>
            </a:r>
            <a:r>
              <a:rPr sz="3200" b="0" spc="-55" dirty="0">
                <a:latin typeface="Calibri"/>
                <a:cs typeface="Calibri"/>
              </a:rPr>
              <a:t>Terraform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CD8A2C-1C15-0AC8-EC02-3F82762A5028}"/>
              </a:ext>
            </a:extLst>
          </p:cNvPr>
          <p:cNvSpPr txBox="1"/>
          <p:nvPr/>
        </p:nvSpPr>
        <p:spPr>
          <a:xfrm>
            <a:off x="403413" y="977849"/>
            <a:ext cx="346033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Since both the instance and the SQS Queue are dependent upon the </a:t>
            </a:r>
            <a:r>
              <a:rPr lang="en-US" sz="2800" b="1" dirty="0"/>
              <a:t>S3 Bucket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Terraform Waits until the bucket is created to begin creating the other two resources.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841C7-9A95-CE1C-169D-9ECA3DAC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46" y="977849"/>
            <a:ext cx="8328254" cy="54229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047" y="2627376"/>
            <a:ext cx="12198350" cy="835660"/>
            <a:chOff x="-3047" y="2627376"/>
            <a:chExt cx="12198350" cy="835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630424"/>
              <a:ext cx="12192000" cy="82905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2630424"/>
              <a:ext cx="12192000" cy="829310"/>
            </a:xfrm>
            <a:custGeom>
              <a:avLst/>
              <a:gdLst/>
              <a:ahLst/>
              <a:cxnLst/>
              <a:rect l="l" t="t" r="r" b="b"/>
              <a:pathLst>
                <a:path w="12192000" h="829310">
                  <a:moveTo>
                    <a:pt x="0" y="829055"/>
                  </a:moveTo>
                  <a:lnTo>
                    <a:pt x="12192000" y="829055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829055"/>
                  </a:lnTo>
                  <a:close/>
                </a:path>
              </a:pathLst>
            </a:custGeom>
            <a:ln w="6096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99613" y="2595729"/>
            <a:ext cx="710285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Interpolation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40" dirty="0"/>
              <a:t>Terraform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8598" y="1320799"/>
            <a:ext cx="1985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latin typeface="Arial MT"/>
                <a:cs typeface="Arial MT"/>
              </a:rPr>
              <a:t>In</a:t>
            </a:r>
            <a:r>
              <a:rPr sz="2800" b="0" dirty="0">
                <a:latin typeface="Arial MT"/>
                <a:cs typeface="Arial MT"/>
              </a:rPr>
              <a:t>t</a:t>
            </a:r>
            <a:r>
              <a:rPr sz="2800" b="0" spc="-5" dirty="0">
                <a:latin typeface="Arial MT"/>
                <a:cs typeface="Arial MT"/>
              </a:rPr>
              <a:t>e</a:t>
            </a:r>
            <a:r>
              <a:rPr sz="2800" b="0" dirty="0">
                <a:latin typeface="Arial MT"/>
                <a:cs typeface="Arial MT"/>
              </a:rPr>
              <a:t>r</a:t>
            </a:r>
            <a:r>
              <a:rPr sz="2800" b="0" spc="-5" dirty="0">
                <a:latin typeface="Arial MT"/>
                <a:cs typeface="Arial MT"/>
              </a:rPr>
              <a:t>p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l</a:t>
            </a:r>
            <a:r>
              <a:rPr sz="2800" b="0" dirty="0">
                <a:latin typeface="Arial MT"/>
                <a:cs typeface="Arial MT"/>
              </a:rPr>
              <a:t>a</a:t>
            </a:r>
            <a:r>
              <a:rPr sz="2800" b="0" spc="-5" dirty="0">
                <a:latin typeface="Arial MT"/>
                <a:cs typeface="Arial MT"/>
              </a:rPr>
              <a:t>ti</a:t>
            </a:r>
            <a:r>
              <a:rPr sz="2800" b="0" dirty="0">
                <a:latin typeface="Arial MT"/>
                <a:cs typeface="Arial MT"/>
              </a:rPr>
              <a:t>o</a:t>
            </a:r>
            <a:r>
              <a:rPr sz="2800" b="0" spc="-5" dirty="0">
                <a:latin typeface="Arial MT"/>
                <a:cs typeface="Arial MT"/>
              </a:rPr>
              <a:t>n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9690" y="1959686"/>
            <a:ext cx="10134600" cy="3121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spc="-25" dirty="0">
                <a:latin typeface="Arial MT"/>
                <a:cs typeface="Arial MT"/>
              </a:rPr>
              <a:t>Terraform,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you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Interpolate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values,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${...}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72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spc="-60" dirty="0">
                <a:latin typeface="Arial MT"/>
                <a:cs typeface="Arial MT"/>
              </a:rPr>
              <a:t>You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can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simple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math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functions,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to</a:t>
            </a:r>
            <a:r>
              <a:rPr sz="2000" dirty="0">
                <a:latin typeface="Arial MT"/>
                <a:cs typeface="Arial MT"/>
              </a:rPr>
              <a:t> other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variables,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conditionals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(if-else)</a:t>
            </a:r>
            <a:endParaRPr sz="200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spcBef>
                <a:spcPts val="172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I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have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been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using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already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throughout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course,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without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naming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them</a:t>
            </a:r>
            <a:endParaRPr sz="2000">
              <a:latin typeface="Arial MT"/>
              <a:cs typeface="Arial MT"/>
            </a:endParaRPr>
          </a:p>
          <a:p>
            <a:pPr marL="1631314" lvl="1" indent="-343535">
              <a:lnSpc>
                <a:spcPct val="100000"/>
              </a:lnSpc>
              <a:spcBef>
                <a:spcPts val="1650"/>
              </a:spcBef>
              <a:buChar char="•"/>
              <a:tabLst>
                <a:tab pos="1631314" algn="l"/>
                <a:tab pos="1631950" algn="l"/>
              </a:tabLst>
            </a:pPr>
            <a:r>
              <a:rPr sz="2000" spc="-15" dirty="0">
                <a:latin typeface="Arial MT"/>
                <a:cs typeface="Arial MT"/>
              </a:rPr>
              <a:t>Variables: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15" dirty="0">
                <a:latin typeface="Arial MT"/>
                <a:cs typeface="Arial MT"/>
              </a:rPr>
              <a:t>${var.VARIABLE-NAME}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refers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variable</a:t>
            </a:r>
            <a:endParaRPr sz="2000">
              <a:latin typeface="Arial MT"/>
              <a:cs typeface="Arial MT"/>
            </a:endParaRPr>
          </a:p>
          <a:p>
            <a:pPr marL="1574800" lvl="1" indent="-287020">
              <a:lnSpc>
                <a:spcPct val="100000"/>
              </a:lnSpc>
              <a:spcBef>
                <a:spcPts val="925"/>
              </a:spcBef>
              <a:buChar char="•"/>
              <a:tabLst>
                <a:tab pos="1574800" algn="l"/>
                <a:tab pos="1575435" algn="l"/>
              </a:tabLst>
            </a:pPr>
            <a:r>
              <a:rPr sz="2000" dirty="0">
                <a:latin typeface="Arial MT"/>
                <a:cs typeface="Arial MT"/>
              </a:rPr>
              <a:t>Resources:</a:t>
            </a:r>
            <a:r>
              <a:rPr sz="2000" spc="-5" dirty="0">
                <a:latin typeface="Arial MT"/>
                <a:cs typeface="Arial MT"/>
              </a:rPr>
              <a:t> ${aws_instance.name.id} (type.resource-name.attr)</a:t>
            </a:r>
            <a:endParaRPr sz="2000">
              <a:latin typeface="Arial MT"/>
              <a:cs typeface="Arial MT"/>
            </a:endParaRPr>
          </a:p>
          <a:p>
            <a:pPr marL="1631314" marR="495300" lvl="1" indent="-342900">
              <a:lnSpc>
                <a:spcPct val="100000"/>
              </a:lnSpc>
              <a:spcBef>
                <a:spcPts val="1545"/>
              </a:spcBef>
              <a:buChar char="•"/>
              <a:tabLst>
                <a:tab pos="1631314" algn="l"/>
                <a:tab pos="1631950" algn="l"/>
              </a:tabLst>
            </a:pPr>
            <a:r>
              <a:rPr sz="2000" dirty="0">
                <a:latin typeface="Arial MT"/>
                <a:cs typeface="Arial MT"/>
              </a:rPr>
              <a:t>Data Source: </a:t>
            </a:r>
            <a:r>
              <a:rPr sz="2000" spc="-5" dirty="0">
                <a:latin typeface="Arial MT"/>
                <a:cs typeface="Arial MT"/>
              </a:rPr>
              <a:t>${data.template_file.name.rendered} </a:t>
            </a:r>
            <a:r>
              <a:rPr sz="2000" dirty="0">
                <a:latin typeface="Arial MT"/>
                <a:cs typeface="Arial MT"/>
              </a:rPr>
              <a:t>(data.type.resource- </a:t>
            </a:r>
            <a:r>
              <a:rPr sz="2000" spc="-5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name.attr)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rgbClr val="FFFFFF"/>
      </a:lt1>
      <a:dk2>
        <a:srgbClr val="46464A"/>
      </a:dk2>
      <a:lt2>
        <a:srgbClr val="D1D9E1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BAB94BD4-5D6D-4148-AB57-A4CCF1FD4E0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12482</TotalTime>
  <Words>1307</Words>
  <Application>Microsoft Office PowerPoint</Application>
  <PresentationFormat>Widescreen</PresentationFormat>
  <Paragraphs>203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Arial MT</vt:lpstr>
      <vt:lpstr>Arial Rounded MT Bold</vt:lpstr>
      <vt:lpstr>Calibri</vt:lpstr>
      <vt:lpstr>Calibri Light</vt:lpstr>
      <vt:lpstr>Candara</vt:lpstr>
      <vt:lpstr>Engravers MT</vt:lpstr>
      <vt:lpstr>Times New Roman</vt:lpstr>
      <vt:lpstr>Office Theme</vt:lpstr>
      <vt:lpstr>Retrospect</vt:lpstr>
      <vt:lpstr>TERRAFORM – Condition-Operations</vt:lpstr>
      <vt:lpstr>PowerPoint Presentation</vt:lpstr>
      <vt:lpstr>Conditioning in Terraform</vt:lpstr>
      <vt:lpstr>PowerPoint Presentation</vt:lpstr>
      <vt:lpstr>Conditions in Terraform</vt:lpstr>
      <vt:lpstr>Conditions in Terraform</vt:lpstr>
      <vt:lpstr>Conditions in Terraform</vt:lpstr>
      <vt:lpstr>Interpolation in Terraform</vt:lpstr>
      <vt:lpstr>Interpolation</vt:lpstr>
      <vt:lpstr>Interpolation: variables</vt:lpstr>
      <vt:lpstr>Interpolation: various</vt:lpstr>
      <vt:lpstr>Interpolation</vt:lpstr>
      <vt:lpstr>Iterations in Terraform</vt:lpstr>
      <vt:lpstr>PowerPoint Presentation</vt:lpstr>
      <vt:lpstr>Resources Metadata</vt:lpstr>
      <vt:lpstr>PowerPoint Presentation</vt:lpstr>
      <vt:lpstr>Resource Meta Arg: depends_on</vt:lpstr>
      <vt:lpstr>Resource Meta Arg: depends_on –  with resource</vt:lpstr>
      <vt:lpstr>Resource Meta Arg: depends_on – with Module</vt:lpstr>
      <vt:lpstr>Resource Meta Arg: count</vt:lpstr>
      <vt:lpstr>Resource Meta Arg: for_each</vt:lpstr>
      <vt:lpstr>Resource Meta Arg: lifecycle</vt:lpstr>
      <vt:lpstr>Operators in Terraform</vt:lpstr>
      <vt:lpstr>Arithmetic Operators</vt:lpstr>
      <vt:lpstr>Terraform: Equality Operators</vt:lpstr>
      <vt:lpstr>Terraform: Comparison Operators</vt:lpstr>
      <vt:lpstr>Terraform: Logical Operators</vt:lpstr>
      <vt:lpstr>Terraform: Arithmetic Operators</vt:lpstr>
      <vt:lpstr>Data Source in Terraform</vt:lpstr>
      <vt:lpstr>Datasources</vt:lpstr>
      <vt:lpstr>Datasources</vt:lpstr>
      <vt:lpstr>Datasources</vt:lpstr>
      <vt:lpstr>Assignment</vt:lpstr>
      <vt:lpstr>Debug</vt:lpstr>
      <vt:lpstr>Terraform tips</vt:lpstr>
      <vt:lpstr>Terraform: common workflow issues</vt:lpstr>
      <vt:lpstr>Terraform: Sensitive information</vt:lpstr>
      <vt:lpstr>Terraform: Sensitive information</vt:lpstr>
      <vt:lpstr>PowerPoint Presentation</vt:lpstr>
      <vt:lpstr>PowerPoint Presentation</vt:lpstr>
    </vt:vector>
  </TitlesOfParts>
  <Company>EMC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– CodeDeploy</dc:title>
  <dc:creator>S, Vishwanath</dc:creator>
  <cp:lastModifiedBy>Vishwa M S</cp:lastModifiedBy>
  <cp:revision>64</cp:revision>
  <dcterms:created xsi:type="dcterms:W3CDTF">2018-07-27T15:06:26Z</dcterms:created>
  <dcterms:modified xsi:type="dcterms:W3CDTF">2025-09-02T04:08:39Z</dcterms:modified>
</cp:coreProperties>
</file>