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3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26093"/>
            <a:ext cx="107693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Docker Workflows in CI/CD with GitLab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5033"/>
            <a:ext cx="834413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Build and Push Docker Images via GitLab Pipelines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8404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by: Vishwanath M S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449" y="747951"/>
            <a:ext cx="8271272" cy="656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Takeaways &amp; Best Practices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5449" y="1824752"/>
            <a:ext cx="13159502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Summarizing our journey, let's highlight the essential lessons and practices for effective Docker workflows in GitLab CI/CD.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35449" y="2397323"/>
            <a:ext cx="6500932" cy="630317"/>
          </a:xfrm>
          <a:prstGeom prst="roundRect">
            <a:avLst>
              <a:gd name="adj" fmla="val 4800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336" y="2515433"/>
            <a:ext cx="315158" cy="39397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45475" y="3237667"/>
            <a:ext cx="2722245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Automate Everything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945475" y="3691890"/>
            <a:ext cx="6080879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GitLab CI/CD to automate image building, tagging, and pushing for consistency and efficiency.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393900" y="2397323"/>
            <a:ext cx="6501051" cy="630317"/>
          </a:xfrm>
          <a:prstGeom prst="roundRect">
            <a:avLst>
              <a:gd name="adj" fmla="val 4800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787" y="2515433"/>
            <a:ext cx="315158" cy="39397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603927" y="3237667"/>
            <a:ext cx="2698194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Secure Your Registry</a:t>
            </a:r>
            <a:endParaRPr lang="en-US" sz="2050" dirty="0"/>
          </a:p>
        </p:txBody>
      </p:sp>
      <p:sp>
        <p:nvSpPr>
          <p:cNvPr id="11" name="Text 7"/>
          <p:cNvSpPr/>
          <p:nvPr/>
        </p:nvSpPr>
        <p:spPr>
          <a:xfrm>
            <a:off x="7603927" y="3691890"/>
            <a:ext cx="6080998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GitLab's integrated private Container Registry with CI/CD Job Tokens for secure image management.</a:t>
            </a:r>
            <a:endParaRPr lang="en-US" sz="1650" dirty="0"/>
          </a:p>
        </p:txBody>
      </p:sp>
      <p:sp>
        <p:nvSpPr>
          <p:cNvPr id="12" name="Shape 8"/>
          <p:cNvSpPr/>
          <p:nvPr/>
        </p:nvSpPr>
        <p:spPr>
          <a:xfrm>
            <a:off x="735449" y="4731901"/>
            <a:ext cx="6500932" cy="630317"/>
          </a:xfrm>
          <a:prstGeom prst="roundRect">
            <a:avLst>
              <a:gd name="adj" fmla="val 4800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8336" y="4850011"/>
            <a:ext cx="315158" cy="39397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45475" y="5572244"/>
            <a:ext cx="2994184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Version Control Images</a:t>
            </a:r>
            <a:endParaRPr lang="en-US" sz="2050" dirty="0"/>
          </a:p>
        </p:txBody>
      </p:sp>
      <p:sp>
        <p:nvSpPr>
          <p:cNvPr id="15" name="Text 10"/>
          <p:cNvSpPr/>
          <p:nvPr/>
        </p:nvSpPr>
        <p:spPr>
          <a:xfrm>
            <a:off x="945475" y="6026468"/>
            <a:ext cx="6080879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image tagging with Git commits (e.g., </a:t>
            </a: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$CI_COMMIT_SHORT_SHA</a:t>
            </a: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for traceability and easy rollbacks.</a:t>
            </a:r>
            <a:endParaRPr lang="en-US" sz="1650" dirty="0"/>
          </a:p>
        </p:txBody>
      </p:sp>
      <p:sp>
        <p:nvSpPr>
          <p:cNvPr id="16" name="Shape 11"/>
          <p:cNvSpPr/>
          <p:nvPr/>
        </p:nvSpPr>
        <p:spPr>
          <a:xfrm>
            <a:off x="7393900" y="4731901"/>
            <a:ext cx="6501051" cy="630317"/>
          </a:xfrm>
          <a:prstGeom prst="roundRect">
            <a:avLst>
              <a:gd name="adj" fmla="val 4800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6787" y="4850011"/>
            <a:ext cx="315158" cy="39397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03927" y="5572244"/>
            <a:ext cx="2626638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Validate Diligently</a:t>
            </a:r>
            <a:endParaRPr lang="en-US" sz="2050" dirty="0"/>
          </a:p>
        </p:txBody>
      </p:sp>
      <p:sp>
        <p:nvSpPr>
          <p:cNvPr id="19" name="Text 13"/>
          <p:cNvSpPr/>
          <p:nvPr/>
        </p:nvSpPr>
        <p:spPr>
          <a:xfrm>
            <a:off x="7603927" y="6026468"/>
            <a:ext cx="6080998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Always pull and run images locally after pushing to ensure they function as expected before deployment.</a:t>
            </a:r>
            <a:endParaRPr lang="en-US" sz="1650" dirty="0"/>
          </a:p>
        </p:txBody>
      </p:sp>
      <p:sp>
        <p:nvSpPr>
          <p:cNvPr id="20" name="Text 14"/>
          <p:cNvSpPr/>
          <p:nvPr/>
        </p:nvSpPr>
        <p:spPr>
          <a:xfrm>
            <a:off x="735449" y="7145298"/>
            <a:ext cx="13159502" cy="3362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Mastering these practices ensures robust and reliable Docker image workflows!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465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Agenda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Docker Workflow in CI?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Docker Images in Pipelines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GitLab Container Registry Overview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CI/CD YAML Configuration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Hands-On Demo: Build &amp; Push Image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Best Practices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7097"/>
            <a:ext cx="91397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is a Docker Workflow in CI?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995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2777371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Automated Image Management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622119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 the entire lifecycle of your Docker images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530906" y="4790123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building and version tagging to pushing them to a container registry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530906" y="5958126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Directly within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GitLab CI/CD pipelines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35893" y="26995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973008" y="2777371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Integrated into GitLab CI/CD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73008" y="3622119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Seamlessly integrates Docker image management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973008" y="442722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Into your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GitLab CI/CD pipelines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973008" y="523232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Leverages GitLab's robust features for continuous integration and delivery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77995" y="26995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415111" y="2777371"/>
            <a:ext cx="32625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Event-Driven Execution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415111" y="3267789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Workflows automatically trigger based on specific development events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0415111" y="4435793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Such as code commits, tag pushes, or merge requests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0415111" y="5240893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continuous updates and efficient image deployment via </a:t>
            </a: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GitLab Runner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76632"/>
            <a:ext cx="98351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Prerequisites for Docker Workflows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79201"/>
            <a:ext cx="6407944" cy="2403396"/>
          </a:xfrm>
          <a:prstGeom prst="roundRect">
            <a:avLst>
              <a:gd name="adj" fmla="val 6087"/>
            </a:avLst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2148721"/>
            <a:ext cx="6407944" cy="121920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5" name="Shape 3"/>
          <p:cNvSpPr/>
          <p:nvPr/>
        </p:nvSpPr>
        <p:spPr>
          <a:xfrm>
            <a:off x="3657540" y="183903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950BC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14" y="2009180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2746177"/>
            <a:ext cx="35009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Dockerfile in Project Root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51084" y="3236595"/>
            <a:ext cx="5893356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</a:t>
            </a:r>
            <a:r>
              <a:rPr lang="en-US" sz="17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Dockerfile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must be present in the root directory of your project, defining how your Docker image is built.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8548" y="2179201"/>
            <a:ext cx="6408063" cy="2403396"/>
          </a:xfrm>
          <a:prstGeom prst="roundRect">
            <a:avLst>
              <a:gd name="adj" fmla="val 6087"/>
            </a:avLst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7428548" y="2148721"/>
            <a:ext cx="6408063" cy="121920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11" name="Shape 8"/>
          <p:cNvSpPr/>
          <p:nvPr/>
        </p:nvSpPr>
        <p:spPr>
          <a:xfrm>
            <a:off x="10292298" y="183903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950BC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71" y="2009180"/>
            <a:ext cx="272177" cy="340162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685842" y="2746177"/>
            <a:ext cx="45372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GitLab Runner (Docker Executor)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7685842" y="3236595"/>
            <a:ext cx="589347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you have an active GitLab Runner configured with the Docker executor to build images within containers.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793790" y="5149572"/>
            <a:ext cx="6407944" cy="2403396"/>
          </a:xfrm>
          <a:prstGeom prst="roundRect">
            <a:avLst>
              <a:gd name="adj" fmla="val 6087"/>
            </a:avLst>
          </a:prstGeom>
          <a:solidFill>
            <a:srgbClr val="FFFFFF"/>
          </a:solidFill>
          <a:ln/>
        </p:spPr>
      </p:sp>
      <p:sp>
        <p:nvSpPr>
          <p:cNvPr id="16" name="Shape 12"/>
          <p:cNvSpPr/>
          <p:nvPr/>
        </p:nvSpPr>
        <p:spPr>
          <a:xfrm>
            <a:off x="793790" y="5119092"/>
            <a:ext cx="6407944" cy="121920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17" name="Shape 13"/>
          <p:cNvSpPr/>
          <p:nvPr/>
        </p:nvSpPr>
        <p:spPr>
          <a:xfrm>
            <a:off x="3657540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950BC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614" y="4979551"/>
            <a:ext cx="272177" cy="340162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1051084" y="5716548"/>
            <a:ext cx="52392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Access to GitLab's Container Registry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1051084" y="6206966"/>
            <a:ext cx="589335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Your GitLab project needs appropriate permissions to push and pull images from the integrated Container Registry.</a:t>
            </a:r>
            <a:endParaRPr lang="en-US" sz="1750" dirty="0"/>
          </a:p>
        </p:txBody>
      </p:sp>
      <p:sp>
        <p:nvSpPr>
          <p:cNvPr id="21" name="Shape 16"/>
          <p:cNvSpPr/>
          <p:nvPr/>
        </p:nvSpPr>
        <p:spPr>
          <a:xfrm>
            <a:off x="7428548" y="5149572"/>
            <a:ext cx="6408063" cy="2403396"/>
          </a:xfrm>
          <a:prstGeom prst="roundRect">
            <a:avLst>
              <a:gd name="adj" fmla="val 6087"/>
            </a:avLst>
          </a:prstGeom>
          <a:solidFill>
            <a:srgbClr val="FFFFFF"/>
          </a:solidFill>
          <a:ln/>
        </p:spPr>
      </p:sp>
      <p:sp>
        <p:nvSpPr>
          <p:cNvPr id="22" name="Shape 17"/>
          <p:cNvSpPr/>
          <p:nvPr/>
        </p:nvSpPr>
        <p:spPr>
          <a:xfrm>
            <a:off x="7428548" y="5119092"/>
            <a:ext cx="6408063" cy="121920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23" name="Shape 18"/>
          <p:cNvSpPr/>
          <p:nvPr/>
        </p:nvSpPr>
        <p:spPr>
          <a:xfrm>
            <a:off x="10292298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950BC"/>
          </a:solidFill>
          <a:ln/>
        </p:spPr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96371" y="4979551"/>
            <a:ext cx="272177" cy="340162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7685842" y="5716548"/>
            <a:ext cx="35637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.gitlab-ci.yml File Defined</a:t>
            </a:r>
            <a:endParaRPr lang="en-US" sz="2200" dirty="0"/>
          </a:p>
        </p:txBody>
      </p:sp>
      <p:sp>
        <p:nvSpPr>
          <p:cNvPr id="26" name="Text 20"/>
          <p:cNvSpPr/>
          <p:nvPr/>
        </p:nvSpPr>
        <p:spPr>
          <a:xfrm>
            <a:off x="7685842" y="6206966"/>
            <a:ext cx="5893475" cy="733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properly configured </a:t>
            </a:r>
            <a:r>
              <a:rPr lang="en-US" sz="17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.gitlab-ci.yml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file is essential for defining your CI/CD pipeline stages and jobs.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9140" y="742712"/>
            <a:ext cx="6628328" cy="6598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GitLab Container Registry</a:t>
            </a:r>
            <a:endParaRPr lang="en-US" sz="4150" dirty="0"/>
          </a:p>
        </p:txBody>
      </p:sp>
      <p:sp>
        <p:nvSpPr>
          <p:cNvPr id="3" name="Shape 1"/>
          <p:cNvSpPr/>
          <p:nvPr/>
        </p:nvSpPr>
        <p:spPr>
          <a:xfrm>
            <a:off x="739140" y="2141577"/>
            <a:ext cx="4243268" cy="2585323"/>
          </a:xfrm>
          <a:prstGeom prst="roundRect">
            <a:avLst>
              <a:gd name="adj" fmla="val 4244"/>
            </a:avLst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739140" y="2118717"/>
            <a:ext cx="4243268" cy="91440"/>
          </a:xfrm>
          <a:prstGeom prst="roundRect">
            <a:avLst>
              <a:gd name="adj" fmla="val 97001"/>
            </a:avLst>
          </a:prstGeom>
          <a:solidFill>
            <a:srgbClr val="4950BC"/>
          </a:solidFill>
          <a:ln/>
        </p:spPr>
      </p:sp>
      <p:sp>
        <p:nvSpPr>
          <p:cNvPr id="5" name="Shape 3"/>
          <p:cNvSpPr/>
          <p:nvPr/>
        </p:nvSpPr>
        <p:spPr>
          <a:xfrm>
            <a:off x="2543949" y="1824871"/>
            <a:ext cx="633532" cy="633532"/>
          </a:xfrm>
          <a:prstGeom prst="roundRect">
            <a:avLst>
              <a:gd name="adj" fmla="val 144334"/>
            </a:avLst>
          </a:prstGeom>
          <a:solidFill>
            <a:srgbClr val="4950BC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973" y="1983224"/>
            <a:ext cx="253365" cy="316706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973098" y="2669500"/>
            <a:ext cx="344709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Integrated Private Registry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973098" y="3126105"/>
            <a:ext cx="3775353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secure, private Docker registry built directly into GitLab, seamlessly integrated with your projects.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5193506" y="2141577"/>
            <a:ext cx="4243268" cy="2585323"/>
          </a:xfrm>
          <a:prstGeom prst="roundRect">
            <a:avLst>
              <a:gd name="adj" fmla="val 4244"/>
            </a:avLst>
          </a:prstGeom>
          <a:solidFill>
            <a:srgbClr val="FFFFFF"/>
          </a:solidFill>
          <a:ln/>
        </p:spPr>
      </p:sp>
      <p:sp>
        <p:nvSpPr>
          <p:cNvPr id="10" name="Shape 7"/>
          <p:cNvSpPr/>
          <p:nvPr/>
        </p:nvSpPr>
        <p:spPr>
          <a:xfrm>
            <a:off x="5193506" y="2118717"/>
            <a:ext cx="4243268" cy="91440"/>
          </a:xfrm>
          <a:prstGeom prst="roundRect">
            <a:avLst>
              <a:gd name="adj" fmla="val 97001"/>
            </a:avLst>
          </a:prstGeom>
          <a:solidFill>
            <a:srgbClr val="4950BC"/>
          </a:solidFill>
          <a:ln/>
        </p:spPr>
      </p:sp>
      <p:sp>
        <p:nvSpPr>
          <p:cNvPr id="11" name="Shape 8"/>
          <p:cNvSpPr/>
          <p:nvPr/>
        </p:nvSpPr>
        <p:spPr>
          <a:xfrm>
            <a:off x="6998315" y="1824871"/>
            <a:ext cx="633532" cy="633532"/>
          </a:xfrm>
          <a:prstGeom prst="roundRect">
            <a:avLst>
              <a:gd name="adj" fmla="val 144334"/>
            </a:avLst>
          </a:prstGeom>
          <a:solidFill>
            <a:srgbClr val="4950BC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339" y="1983224"/>
            <a:ext cx="253365" cy="316706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27464" y="2669500"/>
            <a:ext cx="326540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Standardized URL Format</a:t>
            </a:r>
            <a:endParaRPr lang="en-US" sz="2050" dirty="0"/>
          </a:p>
        </p:txBody>
      </p:sp>
      <p:sp>
        <p:nvSpPr>
          <p:cNvPr id="14" name="Text 10"/>
          <p:cNvSpPr/>
          <p:nvPr/>
        </p:nvSpPr>
        <p:spPr>
          <a:xfrm>
            <a:off x="5427464" y="3126105"/>
            <a:ext cx="3775353" cy="1366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Images are stored under a predictable URL structure: </a:t>
            </a: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registry.gitlab.com/&lt;namespace&gt;/&lt;project&gt;</a:t>
            </a: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650" dirty="0"/>
          </a:p>
        </p:txBody>
      </p:sp>
      <p:sp>
        <p:nvSpPr>
          <p:cNvPr id="15" name="Shape 11"/>
          <p:cNvSpPr/>
          <p:nvPr/>
        </p:nvSpPr>
        <p:spPr>
          <a:xfrm>
            <a:off x="9647873" y="2141577"/>
            <a:ext cx="4243268" cy="2585323"/>
          </a:xfrm>
          <a:prstGeom prst="roundRect">
            <a:avLst>
              <a:gd name="adj" fmla="val 4244"/>
            </a:avLst>
          </a:prstGeom>
          <a:solidFill>
            <a:srgbClr val="FFFFFF"/>
          </a:solidFill>
          <a:ln/>
        </p:spPr>
      </p:sp>
      <p:sp>
        <p:nvSpPr>
          <p:cNvPr id="16" name="Shape 12"/>
          <p:cNvSpPr/>
          <p:nvPr/>
        </p:nvSpPr>
        <p:spPr>
          <a:xfrm>
            <a:off x="9647873" y="2118717"/>
            <a:ext cx="4243268" cy="91440"/>
          </a:xfrm>
          <a:prstGeom prst="roundRect">
            <a:avLst>
              <a:gd name="adj" fmla="val 97001"/>
            </a:avLst>
          </a:prstGeom>
          <a:solidFill>
            <a:srgbClr val="4950BC"/>
          </a:solidFill>
          <a:ln/>
        </p:spPr>
      </p:sp>
      <p:sp>
        <p:nvSpPr>
          <p:cNvPr id="17" name="Shape 13"/>
          <p:cNvSpPr/>
          <p:nvPr/>
        </p:nvSpPr>
        <p:spPr>
          <a:xfrm>
            <a:off x="11452681" y="1824871"/>
            <a:ext cx="633532" cy="633532"/>
          </a:xfrm>
          <a:prstGeom prst="roundRect">
            <a:avLst>
              <a:gd name="adj" fmla="val 144334"/>
            </a:avLst>
          </a:prstGeom>
          <a:solidFill>
            <a:srgbClr val="4950BC"/>
          </a:solidFill>
          <a:ln/>
        </p:spPr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2705" y="1983224"/>
            <a:ext cx="253365" cy="316706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81830" y="2669500"/>
            <a:ext cx="2887623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Secure Authentication</a:t>
            </a:r>
            <a:endParaRPr lang="en-US" sz="2050" dirty="0"/>
          </a:p>
        </p:txBody>
      </p:sp>
      <p:sp>
        <p:nvSpPr>
          <p:cNvPr id="20" name="Text 15"/>
          <p:cNvSpPr/>
          <p:nvPr/>
        </p:nvSpPr>
        <p:spPr>
          <a:xfrm>
            <a:off x="9881830" y="3126105"/>
            <a:ext cx="3775353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 and manage images securely using your project's CI/CD Job Token for automated pipelines.</a:t>
            </a:r>
            <a:endParaRPr lang="en-US" sz="1650" dirty="0"/>
          </a:p>
        </p:txBody>
      </p:sp>
      <p:sp>
        <p:nvSpPr>
          <p:cNvPr id="21" name="Shape 16"/>
          <p:cNvSpPr/>
          <p:nvPr/>
        </p:nvSpPr>
        <p:spPr>
          <a:xfrm>
            <a:off x="739140" y="5254704"/>
            <a:ext cx="6470452" cy="2232184"/>
          </a:xfrm>
          <a:prstGeom prst="roundRect">
            <a:avLst>
              <a:gd name="adj" fmla="val 4916"/>
            </a:avLst>
          </a:prstGeom>
          <a:solidFill>
            <a:srgbClr val="FFFFFF"/>
          </a:solidFill>
          <a:ln/>
        </p:spPr>
      </p:sp>
      <p:sp>
        <p:nvSpPr>
          <p:cNvPr id="22" name="Shape 17"/>
          <p:cNvSpPr/>
          <p:nvPr/>
        </p:nvSpPr>
        <p:spPr>
          <a:xfrm>
            <a:off x="739140" y="5231844"/>
            <a:ext cx="6470452" cy="91440"/>
          </a:xfrm>
          <a:prstGeom prst="roundRect">
            <a:avLst>
              <a:gd name="adj" fmla="val 97001"/>
            </a:avLst>
          </a:prstGeom>
          <a:solidFill>
            <a:srgbClr val="4950BC"/>
          </a:solidFill>
          <a:ln/>
        </p:spPr>
      </p:sp>
      <p:sp>
        <p:nvSpPr>
          <p:cNvPr id="23" name="Shape 18"/>
          <p:cNvSpPr/>
          <p:nvPr/>
        </p:nvSpPr>
        <p:spPr>
          <a:xfrm>
            <a:off x="3657540" y="4937998"/>
            <a:ext cx="633532" cy="633532"/>
          </a:xfrm>
          <a:prstGeom prst="roundRect">
            <a:avLst>
              <a:gd name="adj" fmla="val 144334"/>
            </a:avLst>
          </a:prstGeom>
          <a:solidFill>
            <a:srgbClr val="4950BC"/>
          </a:solidFill>
          <a:ln/>
        </p:spPr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7564" y="5096351"/>
            <a:ext cx="253365" cy="316706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973098" y="5782628"/>
            <a:ext cx="3475434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Version Control Integration</a:t>
            </a:r>
            <a:endParaRPr lang="en-US" sz="2050" dirty="0"/>
          </a:p>
        </p:txBody>
      </p:sp>
      <p:sp>
        <p:nvSpPr>
          <p:cNvPr id="26" name="Text 20"/>
          <p:cNvSpPr/>
          <p:nvPr/>
        </p:nvSpPr>
        <p:spPr>
          <a:xfrm>
            <a:off x="973098" y="6239232"/>
            <a:ext cx="6002536" cy="6757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Automatically tags and versions images based on Git commits or tags, ensuring traceability and consistency.</a:t>
            </a:r>
            <a:endParaRPr lang="en-US" sz="1650" dirty="0"/>
          </a:p>
        </p:txBody>
      </p:sp>
      <p:sp>
        <p:nvSpPr>
          <p:cNvPr id="27" name="Shape 21"/>
          <p:cNvSpPr/>
          <p:nvPr/>
        </p:nvSpPr>
        <p:spPr>
          <a:xfrm>
            <a:off x="7420689" y="5254704"/>
            <a:ext cx="6470452" cy="2232184"/>
          </a:xfrm>
          <a:prstGeom prst="roundRect">
            <a:avLst>
              <a:gd name="adj" fmla="val 4916"/>
            </a:avLst>
          </a:prstGeom>
          <a:solidFill>
            <a:srgbClr val="FFFFFF"/>
          </a:solidFill>
          <a:ln/>
        </p:spPr>
      </p:sp>
      <p:sp>
        <p:nvSpPr>
          <p:cNvPr id="28" name="Shape 22"/>
          <p:cNvSpPr/>
          <p:nvPr/>
        </p:nvSpPr>
        <p:spPr>
          <a:xfrm>
            <a:off x="7420689" y="5231844"/>
            <a:ext cx="6470452" cy="91440"/>
          </a:xfrm>
          <a:prstGeom prst="roundRect">
            <a:avLst>
              <a:gd name="adj" fmla="val 97001"/>
            </a:avLst>
          </a:prstGeom>
          <a:solidFill>
            <a:srgbClr val="4950BC"/>
          </a:solidFill>
          <a:ln/>
        </p:spPr>
      </p:sp>
      <p:sp>
        <p:nvSpPr>
          <p:cNvPr id="29" name="Shape 23"/>
          <p:cNvSpPr/>
          <p:nvPr/>
        </p:nvSpPr>
        <p:spPr>
          <a:xfrm>
            <a:off x="10339090" y="4937998"/>
            <a:ext cx="633532" cy="633532"/>
          </a:xfrm>
          <a:prstGeom prst="roundRect">
            <a:avLst>
              <a:gd name="adj" fmla="val 144334"/>
            </a:avLst>
          </a:prstGeom>
          <a:solidFill>
            <a:srgbClr val="4950BC"/>
          </a:solidFill>
          <a:ln/>
        </p:spPr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29114" y="5096351"/>
            <a:ext cx="253365" cy="316706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7654647" y="5782628"/>
            <a:ext cx="4555927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Centralized Storage &amp; Management</a:t>
            </a:r>
            <a:endParaRPr lang="en-US" sz="2050" dirty="0"/>
          </a:p>
        </p:txBody>
      </p:sp>
      <p:sp>
        <p:nvSpPr>
          <p:cNvPr id="32" name="Text 25"/>
          <p:cNvSpPr/>
          <p:nvPr/>
        </p:nvSpPr>
        <p:spPr>
          <a:xfrm>
            <a:off x="7654647" y="6239232"/>
            <a:ext cx="6002536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centralized storage for all your Docker images, making them easy to manage and access across different projects.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0200" y="510778"/>
            <a:ext cx="6033968" cy="580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CI/CD YAML Configuration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50200" y="1462802"/>
            <a:ext cx="1332999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</a:t>
            </a:r>
            <a:r>
              <a:rPr lang="en-US" sz="14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.gitlab-ci.yml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file is the heart of your GitLab CI/CD pipeline, defining the stages, jobs, and scripts for building and pushing Docker images.</a:t>
            </a:r>
            <a:endParaRPr lang="en-US" sz="1450" dirty="0"/>
          </a:p>
        </p:txBody>
      </p:sp>
      <p:sp>
        <p:nvSpPr>
          <p:cNvPr id="4" name="Shape 2"/>
          <p:cNvSpPr/>
          <p:nvPr/>
        </p:nvSpPr>
        <p:spPr>
          <a:xfrm>
            <a:off x="650200" y="1976557"/>
            <a:ext cx="13329999" cy="3250406"/>
          </a:xfrm>
          <a:prstGeom prst="roundRect">
            <a:avLst>
              <a:gd name="adj" fmla="val 2401"/>
            </a:avLst>
          </a:prstGeom>
          <a:solidFill>
            <a:srgbClr val="F2F2F2"/>
          </a:solidFill>
          <a:ln/>
        </p:spPr>
      </p:sp>
      <p:sp>
        <p:nvSpPr>
          <p:cNvPr id="5" name="Shape 3"/>
          <p:cNvSpPr/>
          <p:nvPr/>
        </p:nvSpPr>
        <p:spPr>
          <a:xfrm>
            <a:off x="640913" y="1976557"/>
            <a:ext cx="13348573" cy="3250406"/>
          </a:xfrm>
          <a:prstGeom prst="roundRect">
            <a:avLst>
              <a:gd name="adj" fmla="val 857"/>
            </a:avLst>
          </a:prstGeom>
          <a:solidFill>
            <a:srgbClr val="F2F2F2"/>
          </a:solidFill>
          <a:ln/>
        </p:spPr>
      </p:sp>
      <p:sp>
        <p:nvSpPr>
          <p:cNvPr id="6" name="Text 4"/>
          <p:cNvSpPr/>
          <p:nvPr/>
        </p:nvSpPr>
        <p:spPr>
          <a:xfrm>
            <a:off x="826651" y="2115860"/>
            <a:ext cx="12977098" cy="2971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450" dirty="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build-image:</a:t>
            </a:r>
          </a:p>
          <a:p>
            <a:pPr>
              <a:lnSpc>
                <a:spcPts val="2300"/>
              </a:lnSpc>
            </a:pPr>
            <a:r>
              <a:rPr lang="en-US" sz="1450" dirty="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stage: build</a:t>
            </a:r>
          </a:p>
          <a:p>
            <a:pPr>
              <a:lnSpc>
                <a:spcPts val="2300"/>
              </a:lnSpc>
            </a:pPr>
            <a:r>
              <a:rPr lang="en-US" sz="1450" dirty="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image: </a:t>
            </a:r>
            <a:r>
              <a:rPr lang="en-US" sz="1450" dirty="0" err="1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docker:latest</a:t>
            </a:r>
            <a:endParaRPr lang="en-US" sz="1450" dirty="0">
              <a:solidFill>
                <a:srgbClr val="272525"/>
              </a:solidFill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>
              <a:lnSpc>
                <a:spcPts val="2300"/>
              </a:lnSpc>
            </a:pPr>
            <a:r>
              <a:rPr lang="en-US" sz="1450" dirty="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services:</a:t>
            </a:r>
          </a:p>
          <a:p>
            <a:pPr>
              <a:lnSpc>
                <a:spcPts val="2300"/>
              </a:lnSpc>
            </a:pPr>
            <a:r>
              <a:rPr lang="en-US" sz="1450" dirty="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- </a:t>
            </a:r>
            <a:r>
              <a:rPr lang="en-US" sz="1450" dirty="0" err="1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docker:dind</a:t>
            </a:r>
            <a:endParaRPr lang="en-US" sz="1450" dirty="0">
              <a:solidFill>
                <a:srgbClr val="272525"/>
              </a:solidFill>
              <a:latin typeface="Consolas" pitchFamily="34" charset="0"/>
              <a:ea typeface="Consolas" pitchFamily="34" charset="-122"/>
              <a:cs typeface="Consolas" pitchFamily="34" charset="-120"/>
            </a:endParaRPr>
          </a:p>
          <a:p>
            <a:pPr>
              <a:lnSpc>
                <a:spcPts val="2300"/>
              </a:lnSpc>
            </a:pPr>
            <a:r>
              <a:rPr lang="en-US" sz="1450" dirty="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script:</a:t>
            </a:r>
          </a:p>
          <a:p>
            <a:pPr>
              <a:lnSpc>
                <a:spcPts val="2300"/>
              </a:lnSpc>
            </a:pPr>
            <a:r>
              <a:rPr lang="en-US" sz="1450" dirty="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- docker build -t $CI_REGISTRY_IMAGE:$CI_COMMIT_SHORT_SHA .</a:t>
            </a:r>
          </a:p>
          <a:p>
            <a:pPr>
              <a:lnSpc>
                <a:spcPts val="2300"/>
              </a:lnSpc>
            </a:pPr>
            <a:r>
              <a:rPr lang="en-US" sz="1450" dirty="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- docker login -u $CI_REGISTRY_USER -p $CI_REGISTRY_PASSWORD $CI_REGISTRY</a:t>
            </a:r>
          </a:p>
          <a:p>
            <a:pPr>
              <a:lnSpc>
                <a:spcPts val="2300"/>
              </a:lnSpc>
            </a:pPr>
            <a:r>
              <a:rPr lang="en-US" sz="145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- docker push $CI_REGISTRY_IMAGE:$CI_COMMIT_SHORT_SHA</a:t>
            </a:r>
            <a:endParaRPr lang="en-US" sz="1450" dirty="0">
              <a:solidFill>
                <a:srgbClr val="272525"/>
              </a:solidFill>
              <a:latin typeface="Consolas" pitchFamily="34" charset="0"/>
              <a:ea typeface="Consolas" pitchFamily="34" charset="-122"/>
              <a:cs typeface="Consolas" pitchFamily="34" charset="-12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650200" y="5435918"/>
            <a:ext cx="4319468" cy="2282785"/>
          </a:xfrm>
          <a:prstGeom prst="roundRect">
            <a:avLst>
              <a:gd name="adj" fmla="val 3418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73060" y="5458778"/>
            <a:ext cx="4273748" cy="557213"/>
          </a:xfrm>
          <a:prstGeom prst="roundRect">
            <a:avLst>
              <a:gd name="adj" fmla="val 9080"/>
            </a:avLst>
          </a:prstGeom>
          <a:solidFill>
            <a:srgbClr val="DADBF1"/>
          </a:solidFill>
          <a:ln/>
        </p:spPr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572" y="5559385"/>
            <a:ext cx="278606" cy="348258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858798" y="6201728"/>
            <a:ext cx="2508885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Job &amp; Stage Definition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858798" y="6603325"/>
            <a:ext cx="3902273" cy="601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Defines the </a:t>
            </a:r>
            <a:r>
              <a:rPr lang="en-US" sz="14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build-image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job within the </a:t>
            </a:r>
            <a:r>
              <a:rPr lang="en-US" sz="14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build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stage, structuring the pipeline workflow.</a:t>
            </a:r>
            <a:endParaRPr lang="en-US" sz="1450" dirty="0"/>
          </a:p>
        </p:txBody>
      </p:sp>
      <p:sp>
        <p:nvSpPr>
          <p:cNvPr id="12" name="Shape 9"/>
          <p:cNvSpPr/>
          <p:nvPr/>
        </p:nvSpPr>
        <p:spPr>
          <a:xfrm>
            <a:off x="5155406" y="5435918"/>
            <a:ext cx="4319468" cy="2282785"/>
          </a:xfrm>
          <a:prstGeom prst="roundRect">
            <a:avLst>
              <a:gd name="adj" fmla="val 3418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5178266" y="5458778"/>
            <a:ext cx="4273748" cy="557213"/>
          </a:xfrm>
          <a:prstGeom prst="roundRect">
            <a:avLst>
              <a:gd name="adj" fmla="val 9080"/>
            </a:avLst>
          </a:prstGeom>
          <a:solidFill>
            <a:srgbClr val="DADBF1"/>
          </a:solidFill>
          <a:ln/>
        </p:spPr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778" y="5559385"/>
            <a:ext cx="278606" cy="348258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5364004" y="6201728"/>
            <a:ext cx="2322195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Docker Environment</a:t>
            </a:r>
            <a:endParaRPr lang="en-US" sz="1800" dirty="0"/>
          </a:p>
        </p:txBody>
      </p:sp>
      <p:sp>
        <p:nvSpPr>
          <p:cNvPr id="16" name="Text 12"/>
          <p:cNvSpPr/>
          <p:nvPr/>
        </p:nvSpPr>
        <p:spPr>
          <a:xfrm>
            <a:off x="5364004" y="6603325"/>
            <a:ext cx="3902273" cy="906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Utilizes the </a:t>
            </a:r>
            <a:r>
              <a:rPr lang="en-US" sz="14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docker:latest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image and </a:t>
            </a:r>
            <a:r>
              <a:rPr lang="en-US" sz="14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docker:dind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service for a robust Docker-in-Docker build environment.</a:t>
            </a:r>
            <a:endParaRPr lang="en-US" sz="1450" dirty="0"/>
          </a:p>
        </p:txBody>
      </p:sp>
      <p:sp>
        <p:nvSpPr>
          <p:cNvPr id="17" name="Shape 13"/>
          <p:cNvSpPr/>
          <p:nvPr/>
        </p:nvSpPr>
        <p:spPr>
          <a:xfrm>
            <a:off x="9660612" y="5435918"/>
            <a:ext cx="4319588" cy="2282785"/>
          </a:xfrm>
          <a:prstGeom prst="roundRect">
            <a:avLst>
              <a:gd name="adj" fmla="val 3418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18" name="Shape 14"/>
          <p:cNvSpPr/>
          <p:nvPr/>
        </p:nvSpPr>
        <p:spPr>
          <a:xfrm>
            <a:off x="9683472" y="5458778"/>
            <a:ext cx="4273868" cy="557213"/>
          </a:xfrm>
          <a:prstGeom prst="roundRect">
            <a:avLst>
              <a:gd name="adj" fmla="val 9080"/>
            </a:avLst>
          </a:prstGeom>
          <a:solidFill>
            <a:srgbClr val="DADBF1"/>
          </a:solidFill>
          <a:ln/>
        </p:spPr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1103" y="5559385"/>
            <a:ext cx="278606" cy="348258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9869210" y="6201728"/>
            <a:ext cx="2322195" cy="29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Build &amp; Push Script</a:t>
            </a:r>
            <a:endParaRPr lang="en-US" sz="1800" dirty="0"/>
          </a:p>
        </p:txBody>
      </p:sp>
      <p:sp>
        <p:nvSpPr>
          <p:cNvPr id="21" name="Text 16"/>
          <p:cNvSpPr/>
          <p:nvPr/>
        </p:nvSpPr>
        <p:spPr>
          <a:xfrm>
            <a:off x="9869210" y="6603325"/>
            <a:ext cx="3902393" cy="891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Executes commands to build the Docker image with a dynamic tag, log into the registry, and push the image.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6894"/>
            <a:ext cx="127755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Understanding the CI/CD YAML: Key Elements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79301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Let's break down some crucial elements you'll encounter in your </a:t>
            </a:r>
            <a:r>
              <a:rPr lang="en-US" sz="17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.gitlab-ci.yml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file for Docker workflows.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04974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455438"/>
            <a:ext cx="2835235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docker:dind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953476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service provides the Docker-in-Docker environment, enabling your GitLab Runner to build Docker images directly within a container.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04974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35893" y="4455438"/>
            <a:ext cx="2918698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$CI_REGISTRY_IMAGE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235893" y="4953476"/>
            <a:ext cx="4158615" cy="1459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predefined CI/CD variable that holds the full path to your project's image in the GitLab Container Registry (e.g., </a:t>
            </a:r>
            <a:r>
              <a:rPr lang="en-US" sz="17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registry.gitlab.com/user/project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04974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77995" y="4455438"/>
            <a:ext cx="3502343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$CI_COMMIT_SHORT_SHA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677995" y="4953476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variable represents a short, unique identifier for the current Git commit, commonly used to tag Docker images for versioning and traceability.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1142" y="553283"/>
            <a:ext cx="4008239" cy="501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Hands-On Activity</a:t>
            </a:r>
            <a:endParaRPr lang="en-US" sz="3150" dirty="0"/>
          </a:p>
        </p:txBody>
      </p:sp>
      <p:sp>
        <p:nvSpPr>
          <p:cNvPr id="4" name="Text 1"/>
          <p:cNvSpPr/>
          <p:nvPr/>
        </p:nvSpPr>
        <p:spPr>
          <a:xfrm>
            <a:off x="561142" y="1294686"/>
            <a:ext cx="8021717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🚀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Goal: Build and push a Docker image using GitLab CI/CD.</a:t>
            </a:r>
            <a:endParaRPr lang="en-US" sz="1250" dirty="0"/>
          </a:p>
        </p:txBody>
      </p:sp>
      <p:sp>
        <p:nvSpPr>
          <p:cNvPr id="5" name="Shape 2"/>
          <p:cNvSpPr/>
          <p:nvPr/>
        </p:nvSpPr>
        <p:spPr>
          <a:xfrm>
            <a:off x="561142" y="1731526"/>
            <a:ext cx="641271" cy="961906"/>
          </a:xfrm>
          <a:prstGeom prst="roundRect">
            <a:avLst>
              <a:gd name="adj" fmla="val 3600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24" y="2062163"/>
            <a:ext cx="240387" cy="30051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62670" y="1891784"/>
            <a:ext cx="2298383" cy="250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Clone Your Sample App</a:t>
            </a:r>
            <a:endParaRPr lang="en-US" sz="1550" dirty="0"/>
          </a:p>
        </p:txBody>
      </p:sp>
      <p:sp>
        <p:nvSpPr>
          <p:cNvPr id="8" name="Text 4"/>
          <p:cNvSpPr/>
          <p:nvPr/>
        </p:nvSpPr>
        <p:spPr>
          <a:xfrm>
            <a:off x="1362670" y="2238256"/>
            <a:ext cx="7220188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 by cloning a project repository that includes a </a:t>
            </a:r>
            <a:r>
              <a:rPr lang="en-US" sz="12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Dockerfile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250" dirty="0"/>
          </a:p>
        </p:txBody>
      </p:sp>
      <p:sp>
        <p:nvSpPr>
          <p:cNvPr id="9" name="Shape 5"/>
          <p:cNvSpPr/>
          <p:nvPr/>
        </p:nvSpPr>
        <p:spPr>
          <a:xfrm>
            <a:off x="561142" y="2813566"/>
            <a:ext cx="641271" cy="961906"/>
          </a:xfrm>
          <a:prstGeom prst="roundRect">
            <a:avLst>
              <a:gd name="adj" fmla="val 3600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524" y="3144203"/>
            <a:ext cx="240387" cy="30051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362670" y="2973824"/>
            <a:ext cx="2004060" cy="258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Add </a:t>
            </a:r>
            <a:r>
              <a:rPr lang="en-US" sz="1550" b="1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.gitlab-ci.yml</a:t>
            </a:r>
            <a:endParaRPr lang="en-US" sz="1550" dirty="0"/>
          </a:p>
        </p:txBody>
      </p:sp>
      <p:sp>
        <p:nvSpPr>
          <p:cNvPr id="12" name="Text 7"/>
          <p:cNvSpPr/>
          <p:nvPr/>
        </p:nvSpPr>
        <p:spPr>
          <a:xfrm>
            <a:off x="1362670" y="3327916"/>
            <a:ext cx="7220188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 your CI/CD pipeline by adding or updating the </a:t>
            </a:r>
            <a:r>
              <a:rPr lang="en-US" sz="12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.gitlab-ci.yml</a:t>
            </a: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file in your project root.</a:t>
            </a:r>
            <a:endParaRPr lang="en-US" sz="1250" dirty="0"/>
          </a:p>
        </p:txBody>
      </p:sp>
      <p:sp>
        <p:nvSpPr>
          <p:cNvPr id="13" name="Shape 8"/>
          <p:cNvSpPr/>
          <p:nvPr/>
        </p:nvSpPr>
        <p:spPr>
          <a:xfrm>
            <a:off x="561142" y="3895606"/>
            <a:ext cx="641271" cy="1180148"/>
          </a:xfrm>
          <a:prstGeom prst="roundRect">
            <a:avLst>
              <a:gd name="adj" fmla="val 3600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524" y="4335423"/>
            <a:ext cx="240387" cy="30051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362670" y="4055864"/>
            <a:ext cx="2409468" cy="250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Commit &amp; Push to GitLab</a:t>
            </a:r>
            <a:endParaRPr lang="en-US" sz="1550" dirty="0"/>
          </a:p>
        </p:txBody>
      </p:sp>
      <p:sp>
        <p:nvSpPr>
          <p:cNvPr id="16" name="Text 10"/>
          <p:cNvSpPr/>
          <p:nvPr/>
        </p:nvSpPr>
        <p:spPr>
          <a:xfrm>
            <a:off x="1362670" y="4402336"/>
            <a:ext cx="7220188" cy="513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Trigger the pipeline automatically by committing your changes and pushing them to your GitLab repository.</a:t>
            </a:r>
            <a:endParaRPr lang="en-US" sz="1250" dirty="0"/>
          </a:p>
        </p:txBody>
      </p:sp>
      <p:sp>
        <p:nvSpPr>
          <p:cNvPr id="17" name="Shape 11"/>
          <p:cNvSpPr/>
          <p:nvPr/>
        </p:nvSpPr>
        <p:spPr>
          <a:xfrm>
            <a:off x="561142" y="5195888"/>
            <a:ext cx="641271" cy="1180148"/>
          </a:xfrm>
          <a:prstGeom prst="roundRect">
            <a:avLst>
              <a:gd name="adj" fmla="val 3600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524" y="5635704"/>
            <a:ext cx="240387" cy="300514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362670" y="5356146"/>
            <a:ext cx="2004060" cy="250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View Job Status</a:t>
            </a:r>
            <a:endParaRPr lang="en-US" sz="1550" dirty="0"/>
          </a:p>
        </p:txBody>
      </p:sp>
      <p:sp>
        <p:nvSpPr>
          <p:cNvPr id="20" name="Text 13"/>
          <p:cNvSpPr/>
          <p:nvPr/>
        </p:nvSpPr>
        <p:spPr>
          <a:xfrm>
            <a:off x="1362670" y="5702618"/>
            <a:ext cx="7220188" cy="513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the progress of your Docker build and push jobs directly within the GitLab CI/CD interface.</a:t>
            </a:r>
            <a:endParaRPr lang="en-US" sz="1250" dirty="0"/>
          </a:p>
        </p:txBody>
      </p:sp>
      <p:sp>
        <p:nvSpPr>
          <p:cNvPr id="21" name="Shape 14"/>
          <p:cNvSpPr/>
          <p:nvPr/>
        </p:nvSpPr>
        <p:spPr>
          <a:xfrm>
            <a:off x="561142" y="6496169"/>
            <a:ext cx="641271" cy="1180148"/>
          </a:xfrm>
          <a:prstGeom prst="roundRect">
            <a:avLst>
              <a:gd name="adj" fmla="val 36003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1524" y="6935986"/>
            <a:ext cx="240387" cy="300514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1362670" y="6656427"/>
            <a:ext cx="2508409" cy="250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Check Container Registry</a:t>
            </a:r>
            <a:endParaRPr lang="en-US" sz="1550" dirty="0"/>
          </a:p>
        </p:txBody>
      </p:sp>
      <p:sp>
        <p:nvSpPr>
          <p:cNvPr id="24" name="Text 16"/>
          <p:cNvSpPr/>
          <p:nvPr/>
        </p:nvSpPr>
        <p:spPr>
          <a:xfrm>
            <a:off x="1362670" y="7002899"/>
            <a:ext cx="7220188" cy="513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that your new Docker image, with its unique tag, has been successfully pushed to the GitLab Container Registry.</a:t>
            </a:r>
            <a:endParaRPr lang="en-US" sz="12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93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Validate Your Image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9179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successfully building and pushing your Docker image to the GitLab Container Registry, the next crucial step is to validate it. This ensures your image functions as expected before deployment.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312914"/>
            <a:ext cx="6407944" cy="4087297"/>
          </a:xfrm>
          <a:prstGeom prst="roundRect">
            <a:avLst>
              <a:gd name="adj" fmla="val 3579"/>
            </a:avLst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793790" y="3282434"/>
            <a:ext cx="6407944" cy="121920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6" name="Shape 4"/>
          <p:cNvSpPr/>
          <p:nvPr/>
        </p:nvSpPr>
        <p:spPr>
          <a:xfrm>
            <a:off x="3657540" y="297275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950BC"/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614" y="3142893"/>
            <a:ext cx="272177" cy="340162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51084" y="38798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Pull the Image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51084" y="4370308"/>
            <a:ext cx="589335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Retrieve your newly pushed Docker image from the GitLab Container Registry using the Docker CLI to verify its accessibility and integrity.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051084" y="5714167"/>
            <a:ext cx="5893356" cy="1428750"/>
          </a:xfrm>
          <a:prstGeom prst="roundRect">
            <a:avLst>
              <a:gd name="adj" fmla="val 6668"/>
            </a:avLst>
          </a:prstGeom>
          <a:solidFill>
            <a:srgbClr val="F2F2F2"/>
          </a:solidFill>
          <a:ln/>
        </p:spPr>
      </p:sp>
      <p:sp>
        <p:nvSpPr>
          <p:cNvPr id="11" name="Shape 8"/>
          <p:cNvSpPr/>
          <p:nvPr/>
        </p:nvSpPr>
        <p:spPr>
          <a:xfrm>
            <a:off x="1039773" y="5714167"/>
            <a:ext cx="5915978" cy="1428750"/>
          </a:xfrm>
          <a:prstGeom prst="roundRect">
            <a:avLst>
              <a:gd name="adj" fmla="val 2381"/>
            </a:avLst>
          </a:prstGeom>
          <a:solidFill>
            <a:srgbClr val="F2F2F2"/>
          </a:solidFill>
          <a:ln/>
        </p:spPr>
      </p:sp>
      <p:sp>
        <p:nvSpPr>
          <p:cNvPr id="12" name="Text 9"/>
          <p:cNvSpPr/>
          <p:nvPr/>
        </p:nvSpPr>
        <p:spPr>
          <a:xfrm>
            <a:off x="1266587" y="5884188"/>
            <a:ext cx="546234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docker login registry.gitlab.comdocker pull registry.gitlab.com/yourgroup/yourapp:&lt;tag&gt;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8548" y="3312914"/>
            <a:ext cx="6408063" cy="4087297"/>
          </a:xfrm>
          <a:prstGeom prst="roundRect">
            <a:avLst>
              <a:gd name="adj" fmla="val 3579"/>
            </a:avLst>
          </a:prstGeom>
          <a:solidFill>
            <a:srgbClr val="FFF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7428548" y="3282434"/>
            <a:ext cx="6408063" cy="121920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15" name="Shape 12"/>
          <p:cNvSpPr/>
          <p:nvPr/>
        </p:nvSpPr>
        <p:spPr>
          <a:xfrm>
            <a:off x="10292298" y="297275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950BC"/>
          </a:solidFill>
          <a:ln/>
        </p:spPr>
      </p:sp>
      <p:pic>
        <p:nvPicPr>
          <p:cNvPr id="1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71" y="3142893"/>
            <a:ext cx="272177" cy="340162"/>
          </a:xfrm>
          <a:prstGeom prst="rect">
            <a:avLst/>
          </a:prstGeom>
        </p:spPr>
      </p:pic>
      <p:sp>
        <p:nvSpPr>
          <p:cNvPr id="17" name="Text 13"/>
          <p:cNvSpPr/>
          <p:nvPr/>
        </p:nvSpPr>
        <p:spPr>
          <a:xfrm>
            <a:off x="7685842" y="38798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Run Locally to Test</a:t>
            </a:r>
            <a:endParaRPr lang="en-US" sz="2200" dirty="0"/>
          </a:p>
        </p:txBody>
      </p:sp>
      <p:sp>
        <p:nvSpPr>
          <p:cNvPr id="18" name="Text 14"/>
          <p:cNvSpPr/>
          <p:nvPr/>
        </p:nvSpPr>
        <p:spPr>
          <a:xfrm>
            <a:off x="7685842" y="4370308"/>
            <a:ext cx="589347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Execute the Docker image locally to confirm that the application runs correctly and all functionalities are intact.</a:t>
            </a:r>
            <a:endParaRPr lang="en-US" sz="1750" dirty="0"/>
          </a:p>
        </p:txBody>
      </p:sp>
      <p:sp>
        <p:nvSpPr>
          <p:cNvPr id="19" name="Shape 15"/>
          <p:cNvSpPr/>
          <p:nvPr/>
        </p:nvSpPr>
        <p:spPr>
          <a:xfrm>
            <a:off x="7685842" y="5714167"/>
            <a:ext cx="5893475" cy="702945"/>
          </a:xfrm>
          <a:prstGeom prst="roundRect">
            <a:avLst>
              <a:gd name="adj" fmla="val 13553"/>
            </a:avLst>
          </a:prstGeom>
          <a:solidFill>
            <a:srgbClr val="F2F2F2"/>
          </a:solidFill>
          <a:ln/>
        </p:spPr>
      </p:sp>
      <p:sp>
        <p:nvSpPr>
          <p:cNvPr id="20" name="Shape 16"/>
          <p:cNvSpPr/>
          <p:nvPr/>
        </p:nvSpPr>
        <p:spPr>
          <a:xfrm>
            <a:off x="7674531" y="5714167"/>
            <a:ext cx="5916097" cy="702945"/>
          </a:xfrm>
          <a:prstGeom prst="roundRect">
            <a:avLst>
              <a:gd name="adj" fmla="val 4840"/>
            </a:avLst>
          </a:prstGeom>
          <a:solidFill>
            <a:srgbClr val="F2F2F2"/>
          </a:solidFill>
          <a:ln/>
        </p:spPr>
      </p:sp>
      <p:sp>
        <p:nvSpPr>
          <p:cNvPr id="21" name="Text 17"/>
          <p:cNvSpPr/>
          <p:nvPr/>
        </p:nvSpPr>
        <p:spPr>
          <a:xfrm>
            <a:off x="7901345" y="5884188"/>
            <a:ext cx="546246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docker run -p 8080:8080 yourapp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1042</Words>
  <Application>Microsoft Office PowerPoint</Application>
  <PresentationFormat>Custom</PresentationFormat>
  <Paragraphs>109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Vishwa M S</cp:lastModifiedBy>
  <cp:revision>2</cp:revision>
  <dcterms:created xsi:type="dcterms:W3CDTF">2025-07-24T11:51:20Z</dcterms:created>
  <dcterms:modified xsi:type="dcterms:W3CDTF">2025-07-25T04:30:32Z</dcterms:modified>
</cp:coreProperties>
</file>