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Mono SemiBold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Open Sans SemiBold"/>
      <p:regular r:id="rId19"/>
      <p:bold r:id="rId20"/>
      <p:italic r:id="rId21"/>
      <p:boldItalic r:id="rId22"/>
    </p:embeddedFont>
    <p:embeddedFont>
      <p:font typeface="Open Sans ExtraBold"/>
      <p:bold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bold.fntdata"/><Relationship Id="rId22" Type="http://schemas.openxmlformats.org/officeDocument/2006/relationships/font" Target="fonts/OpenSansSemiBold-boldItalic.fntdata"/><Relationship Id="rId21" Type="http://schemas.openxmlformats.org/officeDocument/2006/relationships/font" Target="fonts/OpenSansSemiBold-italic.fntdata"/><Relationship Id="rId24" Type="http://schemas.openxmlformats.org/officeDocument/2006/relationships/font" Target="fonts/OpenSansExtraBold-boldItalic.fntdata"/><Relationship Id="rId23" Type="http://schemas.openxmlformats.org/officeDocument/2006/relationships/font" Target="fonts/OpenSans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font" Target="fonts/RobotoMono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font" Target="fonts/RobotoMonoSemiBold-italic.fntdata"/><Relationship Id="rId12" Type="http://schemas.openxmlformats.org/officeDocument/2006/relationships/font" Target="fonts/RobotoMonoSemiBold-bold.fntdata"/><Relationship Id="rId15" Type="http://schemas.openxmlformats.org/officeDocument/2006/relationships/font" Target="fonts/Roboto-regular.fntdata"/><Relationship Id="rId14" Type="http://schemas.openxmlformats.org/officeDocument/2006/relationships/font" Target="fonts/RobotoMonoSemiBold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OpenSansSemiBold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2b39c7aa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2b39c7aa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2b39c7aa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2b39c7aa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2b39c7aa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2b39c7aa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2b39c7aa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2b39c7aa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2b39c7aa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2b39c7aa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Open Sans ExtraBold"/>
                <a:ea typeface="Open Sans ExtraBold"/>
                <a:cs typeface="Open Sans ExtraBold"/>
                <a:sym typeface="Open Sans ExtraBold"/>
              </a:rPr>
              <a:t>How to Create SQLAlchemy table classes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06425" y="198325"/>
            <a:ext cx="49089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100">
                <a:latin typeface="Open Sans"/>
                <a:ea typeface="Open Sans"/>
                <a:cs typeface="Open Sans"/>
                <a:sym typeface="Open Sans"/>
              </a:rPr>
              <a:t>1. Creating a table in SQLAlchemy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   - Use a class that inherits from the declarative base.</a:t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100">
                <a:latin typeface="Open Sans"/>
                <a:ea typeface="Open Sans"/>
                <a:cs typeface="Open Sans"/>
                <a:sym typeface="Open Sans"/>
              </a:rPr>
              <a:t>2. Creating columns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   - Utilize the mapped_column function (since version 2.0).</a:t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   - Use Mapped type annotations for column types.</a:t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Open Sans ExtraBold"/>
                <a:ea typeface="Open Sans ExtraBold"/>
                <a:cs typeface="Open Sans ExtraBold"/>
                <a:sym typeface="Open Sans ExtraBold"/>
              </a:rPr>
              <a:t>How to Create SQLAlchemy table classes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106425" y="198325"/>
            <a:ext cx="49089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100">
                <a:latin typeface="Open Sans"/>
                <a:ea typeface="Open Sans"/>
                <a:cs typeface="Open Sans"/>
                <a:sym typeface="Open Sans"/>
              </a:rPr>
              <a:t>3. SQL data types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   - Import specific objects from the sqlalchemy module.</a:t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   - Examples: </a:t>
            </a:r>
            <a:r>
              <a:rPr lang="uk" sz="1900">
                <a:latin typeface="Roboto Mono SemiBold"/>
                <a:ea typeface="Roboto Mono SemiBold"/>
                <a:cs typeface="Roboto Mono SemiBold"/>
                <a:sym typeface="Roboto Mono SemiBold"/>
              </a:rPr>
              <a:t>BIGINT</a:t>
            </a: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, </a:t>
            </a:r>
            <a:r>
              <a:rPr lang="uk" sz="1900">
                <a:latin typeface="Roboto Mono SemiBold"/>
                <a:ea typeface="Roboto Mono SemiBold"/>
                <a:cs typeface="Roboto Mono SemiBold"/>
                <a:sym typeface="Roboto Mono SemiBold"/>
              </a:rPr>
              <a:t>VARCHAR, TIMESTAMP</a:t>
            </a: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100">
                <a:latin typeface="Open Sans"/>
                <a:ea typeface="Open Sans"/>
                <a:cs typeface="Open Sans"/>
                <a:sym typeface="Open Sans"/>
              </a:rPr>
              <a:t>4. Primary key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   - Pass the </a:t>
            </a:r>
            <a:r>
              <a:rPr lang="uk" sz="1900">
                <a:latin typeface="Roboto Mono SemiBold"/>
                <a:ea typeface="Roboto Mono SemiBold"/>
                <a:cs typeface="Roboto Mono SemiBold"/>
                <a:sym typeface="Roboto Mono SemiBold"/>
              </a:rPr>
              <a:t>primary_key </a:t>
            </a: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argument to the column.</a:t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Open Sans ExtraBold"/>
                <a:ea typeface="Open Sans ExtraBold"/>
                <a:cs typeface="Open Sans ExtraBold"/>
                <a:sym typeface="Open Sans ExtraBold"/>
              </a:rPr>
              <a:t>How to Create SQLAlchemy table classes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106425" y="198325"/>
            <a:ext cx="49089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100">
                <a:latin typeface="Open Sans"/>
                <a:ea typeface="Open Sans"/>
                <a:cs typeface="Open Sans"/>
                <a:sym typeface="Open Sans"/>
              </a:rPr>
              <a:t>5. Null constraint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   - </a:t>
            </a: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Pass the </a:t>
            </a:r>
            <a:r>
              <a:rPr lang="uk" sz="1900">
                <a:latin typeface="Roboto Mono SemiBold"/>
                <a:ea typeface="Roboto Mono SemiBold"/>
                <a:cs typeface="Roboto Mono SemiBold"/>
                <a:sym typeface="Roboto Mono SemiBold"/>
              </a:rPr>
              <a:t>nullable=True </a:t>
            </a: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argument to the column</a:t>
            </a: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100"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b="1" lang="uk" sz="2100"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b="1" lang="uk" sz="2100">
                <a:latin typeface="Open Sans"/>
                <a:ea typeface="Open Sans"/>
                <a:cs typeface="Open Sans"/>
                <a:sym typeface="Open Sans"/>
              </a:rPr>
              <a:t>Default value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   - </a:t>
            </a: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Pass the </a:t>
            </a:r>
            <a:r>
              <a:rPr lang="uk" sz="1900">
                <a:latin typeface="Roboto Mono SemiBold"/>
                <a:ea typeface="Roboto Mono SemiBold"/>
                <a:cs typeface="Roboto Mono SemiBold"/>
                <a:sym typeface="Roboto Mono SemiBold"/>
              </a:rPr>
              <a:t>server_default </a:t>
            </a: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argument to the column.</a:t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Open Sans ExtraBold"/>
                <a:ea typeface="Open Sans ExtraBold"/>
                <a:cs typeface="Open Sans ExtraBold"/>
                <a:sym typeface="Open Sans ExtraBold"/>
              </a:rPr>
              <a:t>How to Create SQLAlchemy table classes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106425" y="198325"/>
            <a:ext cx="49089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100">
                <a:latin typeface="Open Sans"/>
                <a:ea typeface="Open Sans"/>
                <a:cs typeface="Open Sans"/>
                <a:sym typeface="Open Sans"/>
              </a:rPr>
              <a:t>7. Foreign key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   - </a:t>
            </a: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Pass the </a:t>
            </a:r>
            <a:r>
              <a:rPr lang="uk" sz="1900">
                <a:latin typeface="Roboto Mono SemiBold"/>
                <a:ea typeface="Roboto Mono SemiBold"/>
                <a:cs typeface="Roboto Mono SemiBold"/>
                <a:sym typeface="Roboto Mono SemiBold"/>
              </a:rPr>
              <a:t>ForeignKey </a:t>
            </a: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argument to the column and fill its arguments.</a:t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100">
                <a:latin typeface="Open Sans"/>
                <a:ea typeface="Open Sans"/>
                <a:cs typeface="Open Sans"/>
                <a:sym typeface="Open Sans"/>
              </a:rPr>
              <a:t>8. SQL expressions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   - Import from the </a:t>
            </a:r>
            <a:r>
              <a:rPr lang="uk" sz="1900">
                <a:latin typeface="Roboto Mono SemiBold"/>
                <a:ea typeface="Roboto Mono SemiBold"/>
                <a:cs typeface="Roboto Mono SemiBold"/>
                <a:sym typeface="Roboto Mono SemiBold"/>
              </a:rPr>
              <a:t>sqlalchemy</a:t>
            </a: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 module.</a:t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   - Example: </a:t>
            </a:r>
            <a:r>
              <a:rPr lang="uk" sz="1900">
                <a:latin typeface="Roboto Mono SemiBold"/>
                <a:ea typeface="Roboto Mono SemiBold"/>
                <a:cs typeface="Roboto Mono SemiBold"/>
                <a:sym typeface="Roboto Mono SemiBold"/>
              </a:rPr>
              <a:t>null(), false()</a:t>
            </a: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 for default values.</a:t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Open Sans ExtraBold"/>
                <a:ea typeface="Open Sans ExtraBold"/>
                <a:cs typeface="Open Sans ExtraBold"/>
                <a:sym typeface="Open Sans ExtraBold"/>
              </a:rPr>
              <a:t>How to Create SQLAlchemy table classes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4106425" y="198325"/>
            <a:ext cx="49089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100">
                <a:latin typeface="Open Sans"/>
                <a:ea typeface="Open Sans"/>
                <a:cs typeface="Open Sans"/>
                <a:sym typeface="Open Sans"/>
              </a:rPr>
              <a:t>9. Functions in SQLAlchemy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   - Use the </a:t>
            </a:r>
            <a:r>
              <a:rPr lang="uk" sz="1900">
                <a:latin typeface="Roboto Mono SemiBold"/>
                <a:ea typeface="Roboto Mono SemiBold"/>
                <a:cs typeface="Roboto Mono SemiBold"/>
                <a:sym typeface="Roboto Mono SemiBold"/>
              </a:rPr>
              <a:t>sqlalchemy.func module</a:t>
            </a: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   - Example: </a:t>
            </a:r>
            <a:r>
              <a:rPr lang="uk" sz="1900">
                <a:latin typeface="Roboto Mono SemiBold"/>
                <a:ea typeface="Roboto Mono SemiBold"/>
                <a:cs typeface="Roboto Mono SemiBold"/>
                <a:sym typeface="Roboto Mono SemiBold"/>
              </a:rPr>
              <a:t>func.now()</a:t>
            </a: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 for default NOW() value.</a:t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100">
                <a:latin typeface="Open Sans"/>
                <a:ea typeface="Open Sans"/>
                <a:cs typeface="Open Sans"/>
                <a:sym typeface="Open Sans"/>
              </a:rPr>
              <a:t>10. Naming a table</a:t>
            </a:r>
            <a:endParaRPr b="1"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   - Always specify the </a:t>
            </a:r>
            <a:r>
              <a:rPr lang="uk" sz="1900">
                <a:latin typeface="Roboto Mono SemiBold"/>
                <a:ea typeface="Roboto Mono SemiBold"/>
                <a:cs typeface="Roboto Mono SemiBold"/>
                <a:sym typeface="Roboto Mono SemiBold"/>
              </a:rPr>
              <a:t>__tablename__ </a:t>
            </a:r>
            <a:r>
              <a:rPr lang="uk" sz="1900">
                <a:latin typeface="Open Sans SemiBold"/>
                <a:ea typeface="Open Sans SemiBold"/>
                <a:cs typeface="Open Sans SemiBold"/>
                <a:sym typeface="Open Sans SemiBold"/>
              </a:rPr>
              <a:t>attribute.</a:t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