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2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BF2D-378E-AC40-8D58-FEE119F6B5A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89B4-5B69-2E47-98B0-762DC99D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29"/>
          <p:cNvSpPr>
            <a:spLocks noChangeShapeType="1"/>
          </p:cNvSpPr>
          <p:nvPr/>
        </p:nvSpPr>
        <p:spPr bwMode="auto">
          <a:xfrm>
            <a:off x="5408602" y="4161198"/>
            <a:ext cx="0" cy="382421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430" y="394058"/>
            <a:ext cx="5339252" cy="383223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323530" y="371396"/>
            <a:ext cx="1687985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processes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02" y="1234046"/>
            <a:ext cx="131629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IUCN range maps</a:t>
            </a:r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36622" y="444989"/>
            <a:ext cx="131797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Species datasets</a:t>
            </a:r>
          </a:p>
          <a:p>
            <a:pPr algn="ctr"/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488" y="451567"/>
            <a:ext cx="161085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data</a:t>
            </a:r>
          </a:p>
          <a:p>
            <a:pPr algn="ctr"/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49900" y="1244713"/>
            <a:ext cx="144195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Species distribution models</a:t>
            </a:r>
          </a:p>
          <a:p>
            <a:pPr algn="ctr"/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1000’s of species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52" y="671799"/>
            <a:ext cx="832029" cy="3360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77" y="692355"/>
            <a:ext cx="1352442" cy="316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0" y="1472610"/>
            <a:ext cx="836361" cy="687519"/>
          </a:xfrm>
          <a:prstGeom prst="rect">
            <a:avLst/>
          </a:prstGeom>
        </p:spPr>
      </p:pic>
      <p:sp>
        <p:nvSpPr>
          <p:cNvPr id="24" name="Line 29"/>
          <p:cNvSpPr>
            <a:spLocks noChangeShapeType="1"/>
          </p:cNvSpPr>
          <p:nvPr/>
        </p:nvSpPr>
        <p:spPr bwMode="auto">
          <a:xfrm flipH="1">
            <a:off x="3291860" y="1330413"/>
            <a:ext cx="878647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515671" y="2214448"/>
            <a:ext cx="0" cy="1959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10575" y="2203781"/>
            <a:ext cx="0" cy="20967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103949" y="2403308"/>
            <a:ext cx="142541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54770" y="1061880"/>
            <a:ext cx="1501" cy="26853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6427" y="1457189"/>
            <a:ext cx="20840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Climate change projections</a:t>
            </a:r>
          </a:p>
          <a:p>
            <a:pPr marL="171450" indent="-171450">
              <a:buFontTx/>
              <a:buChar char="-"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</a:t>
            </a:r>
          </a:p>
          <a:p>
            <a:pPr marL="171450" indent="-171450">
              <a:buFontTx/>
              <a:buChar char="-"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</a:t>
            </a:r>
          </a:p>
          <a:p>
            <a:pPr marL="171450" indent="-171450">
              <a:buFontTx/>
              <a:buChar char="-"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Extreme weather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60" y="1860024"/>
            <a:ext cx="585765" cy="39404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26195" y="2686042"/>
            <a:ext cx="248950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Maps of carrying capacity change</a:t>
            </a:r>
          </a:p>
          <a:p>
            <a:pPr algn="ctr"/>
            <a:r>
              <a:rPr lang="en-AU" sz="1200" b="1" dirty="0"/>
              <a:t> </a:t>
            </a:r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6050030" y="4161198"/>
            <a:ext cx="0" cy="382421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71054" y="4540555"/>
            <a:ext cx="2416280" cy="2000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492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Meta-population model trajectories</a:t>
            </a:r>
          </a:p>
          <a:p>
            <a:pPr algn="ctr"/>
            <a:endParaRPr lang="en-AU" sz="1400" b="1" dirty="0">
              <a:solidFill>
                <a:schemeClr val="bg1"/>
              </a:solidFill>
            </a:endParaRPr>
          </a:p>
          <a:p>
            <a:pPr algn="ctr"/>
            <a:endParaRPr lang="en-AU" sz="1400" b="1" dirty="0">
              <a:solidFill>
                <a:schemeClr val="bg1"/>
              </a:solidFill>
            </a:endParaRPr>
          </a:p>
          <a:p>
            <a:pPr algn="ctr"/>
            <a:endParaRPr lang="en-AU" sz="1400" b="1" dirty="0">
              <a:solidFill>
                <a:schemeClr val="bg1"/>
              </a:solidFill>
            </a:endParaRPr>
          </a:p>
          <a:p>
            <a:pPr algn="ctr"/>
            <a:endParaRPr lang="en-AU" sz="1400" b="1" dirty="0">
              <a:solidFill>
                <a:schemeClr val="bg1"/>
              </a:solidFill>
            </a:endParaRPr>
          </a:p>
          <a:p>
            <a:pPr algn="ctr"/>
            <a:endParaRPr lang="en-AU" sz="1400" b="1" dirty="0">
              <a:solidFill>
                <a:schemeClr val="bg1"/>
              </a:solidFill>
            </a:endParaRPr>
          </a:p>
          <a:p>
            <a:pPr algn="ctr"/>
            <a:endParaRPr lang="en-AU" sz="1400" dirty="0">
              <a:solidFill>
                <a:schemeClr val="bg1"/>
              </a:solidFill>
            </a:endParaRPr>
          </a:p>
          <a:p>
            <a:pPr algn="ctr"/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308" y="4470173"/>
            <a:ext cx="3066741" cy="72064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466136" y="4332661"/>
            <a:ext cx="1081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Land use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8222" y="4613435"/>
            <a:ext cx="9518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Land use model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0308" y="5292578"/>
            <a:ext cx="3066741" cy="71483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/>
          <p:cNvSpPr txBox="1"/>
          <p:nvPr/>
        </p:nvSpPr>
        <p:spPr>
          <a:xfrm>
            <a:off x="435002" y="5158925"/>
            <a:ext cx="6266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Trade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72579" y="4641365"/>
            <a:ext cx="138284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Land use </a:t>
            </a:r>
          </a:p>
          <a:p>
            <a:pPr algn="ctr"/>
            <a:r>
              <a:rPr lang="en-A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Land use change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1460091" y="4833828"/>
            <a:ext cx="512486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245382" y="5141201"/>
            <a:ext cx="2084942" cy="1220589"/>
            <a:chOff x="4021466" y="5244955"/>
            <a:chExt cx="2088232" cy="134529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9" t="9630" r="6317" b="4529"/>
            <a:stretch/>
          </p:blipFill>
          <p:spPr>
            <a:xfrm>
              <a:off x="4021466" y="5244955"/>
              <a:ext cx="1131180" cy="888669"/>
            </a:xfrm>
            <a:prstGeom prst="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9" t="9630" r="6317" b="4529"/>
            <a:stretch/>
          </p:blipFill>
          <p:spPr>
            <a:xfrm>
              <a:off x="4309498" y="5341536"/>
              <a:ext cx="1131180" cy="888669"/>
            </a:xfrm>
            <a:prstGeom prst="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9" t="9630" r="6317" b="4529"/>
            <a:stretch/>
          </p:blipFill>
          <p:spPr>
            <a:xfrm>
              <a:off x="4669538" y="5557560"/>
              <a:ext cx="1131180" cy="888669"/>
            </a:xfrm>
            <a:prstGeom prst="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9" t="9630" r="6317" b="4529"/>
            <a:stretch/>
          </p:blipFill>
          <p:spPr>
            <a:xfrm>
              <a:off x="4978518" y="5701576"/>
              <a:ext cx="1131180" cy="888669"/>
            </a:xfrm>
            <a:prstGeom prst="rect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sp>
        <p:nvSpPr>
          <p:cNvPr id="85" name="TextBox 84"/>
          <p:cNvSpPr txBox="1"/>
          <p:nvPr/>
        </p:nvSpPr>
        <p:spPr>
          <a:xfrm>
            <a:off x="508224" y="5445226"/>
            <a:ext cx="28472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Computable general equilibrium (CGE) model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6250" y="398250"/>
            <a:ext cx="2892214" cy="382803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092428" y="871800"/>
            <a:ext cx="24162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 &amp; trait databases</a:t>
            </a: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AU" sz="1200" b="1" dirty="0"/>
          </a:p>
          <a:p>
            <a:endParaRPr lang="en-AU" sz="1200" b="1" dirty="0"/>
          </a:p>
          <a:p>
            <a:endParaRPr lang="en-A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5313" y="1906716"/>
            <a:ext cx="1830515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 trait models</a:t>
            </a:r>
          </a:p>
          <a:p>
            <a:endParaRPr lang="en-AU" sz="1200" b="1" dirty="0"/>
          </a:p>
          <a:p>
            <a:endParaRPr lang="en-AU" sz="1200" b="1" dirty="0"/>
          </a:p>
          <a:p>
            <a:endParaRPr lang="en-AU" sz="300" b="1" dirty="0"/>
          </a:p>
          <a:p>
            <a:endParaRPr lang="en-AU" sz="300" b="1" dirty="0"/>
          </a:p>
          <a:p>
            <a:endParaRPr lang="en-AU" sz="3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t="14518" r="4051"/>
          <a:stretch/>
        </p:blipFill>
        <p:spPr>
          <a:xfrm>
            <a:off x="6893791" y="2151073"/>
            <a:ext cx="776256" cy="407425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6192973" y="2918580"/>
            <a:ext cx="2177890" cy="1200329"/>
            <a:chOff x="6077163" y="2843299"/>
            <a:chExt cx="2088232" cy="1312486"/>
          </a:xfrm>
        </p:grpSpPr>
        <p:sp>
          <p:nvSpPr>
            <p:cNvPr id="15" name="TextBox 14"/>
            <p:cNvSpPr txBox="1"/>
            <p:nvPr/>
          </p:nvSpPr>
          <p:spPr>
            <a:xfrm>
              <a:off x="6077163" y="2843299"/>
              <a:ext cx="2088232" cy="1312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 dynamics models</a:t>
              </a:r>
            </a:p>
            <a:p>
              <a:endParaRPr lang="en-AU" sz="1200" b="1" dirty="0"/>
            </a:p>
            <a:p>
              <a:endParaRPr lang="en-AU" sz="1200" b="1" dirty="0"/>
            </a:p>
            <a:p>
              <a:endParaRPr lang="en-AU" sz="1200" b="1" dirty="0"/>
            </a:p>
            <a:p>
              <a:endParaRPr lang="en-AU" sz="1200" b="1" dirty="0"/>
            </a:p>
            <a:p>
              <a:endParaRPr lang="en-AU" sz="1200" b="1" dirty="0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9" t="9630" r="6317" b="4529"/>
            <a:stretch/>
          </p:blipFill>
          <p:spPr>
            <a:xfrm>
              <a:off x="6942508" y="3146351"/>
              <a:ext cx="873260" cy="815772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811" y="3146351"/>
              <a:ext cx="496339" cy="84747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02" y="1147472"/>
            <a:ext cx="1116191" cy="4515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"/>
          <a:stretch/>
        </p:blipFill>
        <p:spPr>
          <a:xfrm>
            <a:off x="7331254" y="1149781"/>
            <a:ext cx="1061699" cy="44780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971725" y="4543247"/>
            <a:ext cx="1776741" cy="1969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4445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00" b="1" dirty="0">
              <a:solidFill>
                <a:schemeClr val="bg1"/>
              </a:solidFill>
            </a:endParaRPr>
          </a:p>
          <a:p>
            <a:pPr algn="ctr"/>
            <a:endParaRPr lang="en-AU" sz="100" b="1" dirty="0">
              <a:solidFill>
                <a:schemeClr val="bg1"/>
              </a:solidFill>
            </a:endParaRP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Aggregate biodiversity persistence</a:t>
            </a:r>
          </a:p>
          <a:p>
            <a:pPr algn="ctr"/>
            <a:endParaRPr lang="en-AU" sz="800" b="1" dirty="0">
              <a:solidFill>
                <a:schemeClr val="bg1"/>
              </a:solidFill>
            </a:endParaRPr>
          </a:p>
          <a:p>
            <a:pPr algn="ctr"/>
            <a:endParaRPr lang="en-AU" sz="800" b="1" dirty="0"/>
          </a:p>
          <a:p>
            <a:pPr algn="ctr"/>
            <a:endParaRPr lang="en-AU" sz="1200" b="1" dirty="0"/>
          </a:p>
          <a:p>
            <a:pPr algn="ctr"/>
            <a:endParaRPr lang="en-AU" sz="14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dirty="0"/>
          </a:p>
        </p:txBody>
      </p:sp>
      <p:pic>
        <p:nvPicPr>
          <p:cNvPr id="75" name="Picture 74" descr="Screen Shot 2016-02-21 at 10.04.02 pm.pn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808" b="100000" l="114" r="100000">
                        <a14:foregroundMark x1="81321" y1="95202" x2="81321" y2="95202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32" y="5260424"/>
            <a:ext cx="1437927" cy="1124237"/>
          </a:xfrm>
          <a:prstGeom prst="rect">
            <a:avLst/>
          </a:prstGeom>
        </p:spPr>
      </p:pic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6481502" y="4805700"/>
            <a:ext cx="484389" cy="0"/>
          </a:xfrm>
          <a:prstGeom prst="line">
            <a:avLst/>
          </a:prstGeom>
          <a:noFill/>
          <a:ln w="635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6634" y="383804"/>
            <a:ext cx="211431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Demographic processes</a:t>
            </a: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>
            <a:off x="7275045" y="2634381"/>
            <a:ext cx="6874" cy="284196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9" name="Line 29"/>
          <p:cNvSpPr>
            <a:spLocks noChangeShapeType="1"/>
          </p:cNvSpPr>
          <p:nvPr/>
        </p:nvSpPr>
        <p:spPr bwMode="auto">
          <a:xfrm>
            <a:off x="7281918" y="1664358"/>
            <a:ext cx="0" cy="233149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733819" y="1066898"/>
            <a:ext cx="1" cy="381273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 flipH="1">
            <a:off x="3040775" y="1055853"/>
            <a:ext cx="0" cy="178193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 flipH="1">
            <a:off x="2104836" y="2403307"/>
            <a:ext cx="0" cy="274136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4" name="Line 29"/>
          <p:cNvSpPr>
            <a:spLocks noChangeShapeType="1"/>
          </p:cNvSpPr>
          <p:nvPr/>
        </p:nvSpPr>
        <p:spPr bwMode="auto">
          <a:xfrm>
            <a:off x="3877243" y="2250609"/>
            <a:ext cx="0" cy="426836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9" t="14577" r="15158" b="15396"/>
          <a:stretch>
            <a:fillRect/>
          </a:stretch>
        </p:blipFill>
        <p:spPr bwMode="auto">
          <a:xfrm>
            <a:off x="3312900" y="2924946"/>
            <a:ext cx="611028" cy="89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9" t="14577" r="15158" b="15396"/>
          <a:stretch>
            <a:fillRect/>
          </a:stretch>
        </p:blipFill>
        <p:spPr bwMode="auto">
          <a:xfrm>
            <a:off x="2808844" y="2996954"/>
            <a:ext cx="611028" cy="89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9" t="14577" r="15158" b="15396"/>
          <a:stretch>
            <a:fillRect/>
          </a:stretch>
        </p:blipFill>
        <p:spPr bwMode="auto">
          <a:xfrm>
            <a:off x="2339752" y="3110491"/>
            <a:ext cx="611028" cy="89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67744" y="3789620"/>
            <a:ext cx="392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2010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771800" y="3717612"/>
            <a:ext cx="392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15248" y="3645024"/>
            <a:ext cx="392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2030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076056" y="2276872"/>
            <a:ext cx="0" cy="1296144"/>
          </a:xfrm>
          <a:prstGeom prst="line">
            <a:avLst/>
          </a:prstGeom>
          <a:ln w="28575">
            <a:solidFill>
              <a:srgbClr val="A6A6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056" y="3573016"/>
            <a:ext cx="10801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8533" y="6108335"/>
            <a:ext cx="3066741" cy="49880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/>
          <p:cNvSpPr txBox="1"/>
          <p:nvPr/>
        </p:nvSpPr>
        <p:spPr>
          <a:xfrm>
            <a:off x="468786" y="5974682"/>
            <a:ext cx="14643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Global scenarios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2008" y="6247104"/>
            <a:ext cx="28472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Australian National Outlook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 flipV="1">
            <a:off x="1907704" y="4221088"/>
            <a:ext cx="0" cy="216024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5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A9A0B5C-0256-694C-81B4-37052847E7D4}"/>
              </a:ext>
            </a:extLst>
          </p:cNvPr>
          <p:cNvGrpSpPr/>
          <p:nvPr/>
        </p:nvGrpSpPr>
        <p:grpSpPr>
          <a:xfrm>
            <a:off x="6971725" y="4543247"/>
            <a:ext cx="1776741" cy="1969770"/>
            <a:chOff x="6971725" y="4543247"/>
            <a:chExt cx="1776741" cy="1969770"/>
          </a:xfrm>
        </p:grpSpPr>
        <p:sp>
          <p:nvSpPr>
            <p:cNvPr id="74" name="TextBox 73"/>
            <p:cNvSpPr txBox="1"/>
            <p:nvPr/>
          </p:nvSpPr>
          <p:spPr>
            <a:xfrm>
              <a:off x="6971725" y="4543247"/>
              <a:ext cx="1776741" cy="19697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44450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100" b="1" dirty="0">
                <a:solidFill>
                  <a:schemeClr val="bg1"/>
                </a:solidFill>
              </a:endParaRPr>
            </a:p>
            <a:p>
              <a:pPr algn="ctr"/>
              <a:endParaRPr lang="en-AU" sz="100" b="1" dirty="0">
                <a:solidFill>
                  <a:schemeClr val="bg1"/>
                </a:solidFill>
              </a:endParaRP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Aggregate biodiversity index of change</a:t>
              </a:r>
            </a:p>
            <a:p>
              <a:pPr algn="ctr"/>
              <a:endParaRPr lang="en-AU" sz="800" b="1" dirty="0">
                <a:solidFill>
                  <a:schemeClr val="bg1"/>
                </a:solidFill>
              </a:endParaRPr>
            </a:p>
            <a:p>
              <a:pPr algn="ctr"/>
              <a:endParaRPr lang="en-AU" sz="800" b="1" dirty="0"/>
            </a:p>
            <a:p>
              <a:pPr algn="ctr"/>
              <a:endParaRPr lang="en-AU" sz="1200" b="1" dirty="0"/>
            </a:p>
            <a:p>
              <a:pPr algn="ctr"/>
              <a:endParaRPr lang="en-AU" sz="1400" b="1" dirty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/>
            </a:p>
            <a:p>
              <a:pPr algn="ctr"/>
              <a:endParaRPr lang="en-AU" sz="1200" dirty="0"/>
            </a:p>
          </p:txBody>
        </p:sp>
        <p:pic>
          <p:nvPicPr>
            <p:cNvPr id="75" name="Picture 74" descr="Screen Shot 2016-02-21 at 10.04.02 pm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08" b="100000" l="114" r="100000">
                          <a14:foregroundMark x1="81321" y1="95202" x2="81321" y2="95202"/>
                        </a14:backgroundRemoval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132" y="5260424"/>
              <a:ext cx="1437927" cy="1124237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511EA-2128-B24D-8414-18E4F6C497A3}"/>
              </a:ext>
            </a:extLst>
          </p:cNvPr>
          <p:cNvGrpSpPr/>
          <p:nvPr/>
        </p:nvGrpSpPr>
        <p:grpSpPr>
          <a:xfrm>
            <a:off x="153406" y="3391048"/>
            <a:ext cx="5184530" cy="3331399"/>
            <a:chOff x="153406" y="3391048"/>
            <a:chExt cx="5184530" cy="3331399"/>
          </a:xfrm>
        </p:grpSpPr>
        <p:sp>
          <p:nvSpPr>
            <p:cNvPr id="5" name="Rectangle 4"/>
            <p:cNvSpPr/>
            <p:nvPr/>
          </p:nvSpPr>
          <p:spPr>
            <a:xfrm>
              <a:off x="162306" y="3413710"/>
              <a:ext cx="5175630" cy="33087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3406" y="3391048"/>
              <a:ext cx="1687985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Biodiversity model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60607" y="3661954"/>
              <a:ext cx="170869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Species distribution models</a:t>
              </a:r>
            </a:p>
            <a:p>
              <a:pPr algn="ctr"/>
              <a:r>
                <a:rPr lang="en-AU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1000’s of species</a:t>
              </a:r>
            </a:p>
            <a:p>
              <a:pPr algn="ctr"/>
              <a:endPara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0CA7F3-D5BD-D841-A45B-F03A5F3FB0C9}"/>
                </a:ext>
              </a:extLst>
            </p:cNvPr>
            <p:cNvGrpSpPr/>
            <p:nvPr/>
          </p:nvGrpSpPr>
          <p:grpSpPr>
            <a:xfrm>
              <a:off x="234951" y="3754017"/>
              <a:ext cx="1591625" cy="646331"/>
              <a:chOff x="2536622" y="444989"/>
              <a:chExt cx="1591625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536622" y="444989"/>
                <a:ext cx="15916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Species datasets</a:t>
                </a:r>
              </a:p>
              <a:p>
                <a:pPr algn="ctr"/>
                <a:endParaRPr lang="en-AU" sz="1200" dirty="0"/>
              </a:p>
              <a:p>
                <a:pPr algn="ctr"/>
                <a:endParaRPr lang="en-AU" sz="1200" dirty="0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880" y="671799"/>
                <a:ext cx="832029" cy="336099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ECFF74-9CD1-AE4A-80C7-6F1A80B27182}"/>
                </a:ext>
              </a:extLst>
            </p:cNvPr>
            <p:cNvGrpSpPr/>
            <p:nvPr/>
          </p:nvGrpSpPr>
          <p:grpSpPr>
            <a:xfrm>
              <a:off x="232965" y="6023224"/>
              <a:ext cx="1608426" cy="646331"/>
              <a:chOff x="3972730" y="451567"/>
              <a:chExt cx="1608426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972730" y="451567"/>
                <a:ext cx="16084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Environmental data</a:t>
                </a:r>
              </a:p>
              <a:p>
                <a:pPr algn="ctr"/>
                <a:endParaRPr lang="en-AU" sz="1200" dirty="0"/>
              </a:p>
              <a:p>
                <a:pPr algn="ctr"/>
                <a:endParaRPr lang="en-AU" sz="1200" dirty="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7977" y="692355"/>
                <a:ext cx="1352442" cy="3162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2D6BDE-ED0E-A345-BCAD-D5237B212449}"/>
                </a:ext>
              </a:extLst>
            </p:cNvPr>
            <p:cNvGrpSpPr/>
            <p:nvPr/>
          </p:nvGrpSpPr>
          <p:grpSpPr>
            <a:xfrm>
              <a:off x="3914617" y="3546258"/>
              <a:ext cx="1316297" cy="1015663"/>
              <a:chOff x="445802" y="1234046"/>
              <a:chExt cx="1316297" cy="101566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45802" y="1234046"/>
                <a:ext cx="1316297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IUCN range maps</a:t>
                </a:r>
              </a:p>
              <a:p>
                <a:pPr algn="ctr"/>
                <a:endParaRPr lang="en-AU" sz="1200" b="1" dirty="0"/>
              </a:p>
              <a:p>
                <a:pPr algn="ctr"/>
                <a:endParaRPr lang="en-AU" sz="1200" b="1" dirty="0"/>
              </a:p>
              <a:p>
                <a:pPr algn="ctr"/>
                <a:endParaRPr lang="en-AU" sz="1200" b="1" dirty="0"/>
              </a:p>
              <a:p>
                <a:pPr algn="ctr"/>
                <a:endParaRPr lang="en-AU" sz="1200" b="1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770" y="1472610"/>
                <a:ext cx="836361" cy="687519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230628" y="4445728"/>
              <a:ext cx="1610763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Climate change projections</a:t>
              </a:r>
            </a:p>
            <a:p>
              <a:r>
                <a:rPr lang="en-AU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temperature, rainfall, extreme weather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433" y="4302363"/>
              <a:ext cx="585765" cy="394042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C6F21-CEDE-D541-985C-BCC2A54E6F6F}"/>
                </a:ext>
              </a:extLst>
            </p:cNvPr>
            <p:cNvGrpSpPr/>
            <p:nvPr/>
          </p:nvGrpSpPr>
          <p:grpSpPr>
            <a:xfrm>
              <a:off x="2650426" y="5136040"/>
              <a:ext cx="2489501" cy="1384995"/>
              <a:chOff x="1826195" y="2686042"/>
              <a:chExt cx="2489501" cy="1384995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826195" y="2686042"/>
                <a:ext cx="2489501" cy="13849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Maps of carrying capacity change</a:t>
                </a:r>
              </a:p>
              <a:p>
                <a:pPr algn="ctr"/>
                <a:r>
                  <a:rPr lang="en-AU" sz="1200" b="1" dirty="0"/>
                  <a:t> </a:t>
                </a:r>
              </a:p>
              <a:p>
                <a:pPr algn="ctr"/>
                <a:endParaRPr lang="en-AU" sz="1200" b="1" dirty="0"/>
              </a:p>
              <a:p>
                <a:pPr algn="ctr"/>
                <a:endParaRPr lang="en-AU" sz="1200" b="1" dirty="0"/>
              </a:p>
              <a:p>
                <a:pPr algn="ctr"/>
                <a:endParaRPr lang="en-AU" sz="1200" b="1" dirty="0"/>
              </a:p>
              <a:p>
                <a:pPr algn="ctr"/>
                <a:endParaRPr lang="en-AU" sz="1200" dirty="0"/>
              </a:p>
              <a:p>
                <a:pPr algn="ctr"/>
                <a:endParaRPr lang="en-AU" sz="1200" dirty="0"/>
              </a:p>
            </p:txBody>
          </p:sp>
          <p:pic>
            <p:nvPicPr>
              <p:cNvPr id="77" name="Picture 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69" t="14577" r="15158" b="15396"/>
              <a:stretch>
                <a:fillRect/>
              </a:stretch>
            </p:blipFill>
            <p:spPr bwMode="auto">
              <a:xfrm>
                <a:off x="3312900" y="2924946"/>
                <a:ext cx="611028" cy="894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2" name="Picture 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69" t="14577" r="15158" b="15396"/>
              <a:stretch>
                <a:fillRect/>
              </a:stretch>
            </p:blipFill>
            <p:spPr bwMode="auto">
              <a:xfrm>
                <a:off x="2808844" y="2996954"/>
                <a:ext cx="611028" cy="894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69" t="14577" r="15158" b="15396"/>
              <a:stretch>
                <a:fillRect/>
              </a:stretch>
            </p:blipFill>
            <p:spPr bwMode="auto">
              <a:xfrm>
                <a:off x="2339752" y="3110491"/>
                <a:ext cx="611028" cy="894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267744" y="3789620"/>
                <a:ext cx="3926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75000"/>
                      </a:schemeClr>
                    </a:solidFill>
                  </a:rPr>
                  <a:t>2010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771800" y="3717612"/>
                <a:ext cx="3926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75000"/>
                      </a:schemeClr>
                    </a:solidFill>
                  </a:rPr>
                  <a:t>2020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315248" y="3645024"/>
                <a:ext cx="3926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75000"/>
                      </a:schemeClr>
                    </a:solidFill>
                  </a:rPr>
                  <a:t>2030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3BE7F4-DA89-0041-A644-629679736FAC}"/>
                </a:ext>
              </a:extLst>
            </p:cNvPr>
            <p:cNvSpPr txBox="1"/>
            <p:nvPr/>
          </p:nvSpPr>
          <p:spPr>
            <a:xfrm>
              <a:off x="232965" y="5326965"/>
              <a:ext cx="1593611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Socio-economic predictors </a:t>
              </a:r>
            </a:p>
            <a:p>
              <a:pPr algn="ctr"/>
              <a:endParaRPr lang="en-AU" sz="12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E41126-F3E6-0049-8C11-3573AA9C5AF1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1826576" y="4077183"/>
              <a:ext cx="234031" cy="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0E2DC817-4719-3642-A20A-0A5C43538A8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10529" y="5140852"/>
              <a:ext cx="1890103" cy="594303"/>
            </a:xfrm>
            <a:prstGeom prst="bentConnector3">
              <a:avLst>
                <a:gd name="adj1" fmla="val 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5E460-808A-A043-A61B-27C31DC53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169" y="5645000"/>
              <a:ext cx="645601" cy="51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B04B21A-90FD-4E4D-B074-6A166F131DEF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1841391" y="4861227"/>
              <a:ext cx="6283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B95C3DB5-E968-5D42-9F8E-C6E932B1333C}"/>
                </a:ext>
              </a:extLst>
            </p:cNvPr>
            <p:cNvSpPr/>
            <p:nvPr/>
          </p:nvSpPr>
          <p:spPr>
            <a:xfrm>
              <a:off x="3633075" y="4783253"/>
              <a:ext cx="515780" cy="26320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B67688-5F99-7946-A974-2F13B1458958}"/>
              </a:ext>
            </a:extLst>
          </p:cNvPr>
          <p:cNvGrpSpPr/>
          <p:nvPr/>
        </p:nvGrpSpPr>
        <p:grpSpPr>
          <a:xfrm>
            <a:off x="4029118" y="34976"/>
            <a:ext cx="4051626" cy="2937163"/>
            <a:chOff x="4029118" y="34976"/>
            <a:chExt cx="4051626" cy="293716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2E6AF5-D904-D54D-B8B7-9105953393EC}"/>
                </a:ext>
              </a:extLst>
            </p:cNvPr>
            <p:cNvSpPr/>
            <p:nvPr/>
          </p:nvSpPr>
          <p:spPr>
            <a:xfrm>
              <a:off x="4038018" y="57638"/>
              <a:ext cx="4042726" cy="29145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950B85-38CC-B341-A1F9-E2FF05F3F6E0}"/>
                </a:ext>
              </a:extLst>
            </p:cNvPr>
            <p:cNvSpPr txBox="1"/>
            <p:nvPr/>
          </p:nvSpPr>
          <p:spPr>
            <a:xfrm>
              <a:off x="4029118" y="34976"/>
              <a:ext cx="1687985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Land-use model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318A2F-FA51-994C-B782-37063984D552}"/>
              </a:ext>
            </a:extLst>
          </p:cNvPr>
          <p:cNvGrpSpPr/>
          <p:nvPr/>
        </p:nvGrpSpPr>
        <p:grpSpPr>
          <a:xfrm>
            <a:off x="-171834" y="120751"/>
            <a:ext cx="4051626" cy="2937163"/>
            <a:chOff x="-171834" y="120751"/>
            <a:chExt cx="4051626" cy="293716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AFBFBE-3287-A04A-8C0A-4500D2E9ABB7}"/>
                </a:ext>
              </a:extLst>
            </p:cNvPr>
            <p:cNvSpPr/>
            <p:nvPr/>
          </p:nvSpPr>
          <p:spPr>
            <a:xfrm>
              <a:off x="-162934" y="143413"/>
              <a:ext cx="4042726" cy="29145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A2BB03-28A7-084E-AF78-6D68D99E0B0B}"/>
                </a:ext>
              </a:extLst>
            </p:cNvPr>
            <p:cNvSpPr txBox="1"/>
            <p:nvPr/>
          </p:nvSpPr>
          <p:spPr>
            <a:xfrm>
              <a:off x="-171834" y="120751"/>
              <a:ext cx="1687985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Economic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01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7" t="33490" r="37411" b="33255"/>
          <a:stretch/>
        </p:blipFill>
        <p:spPr>
          <a:xfrm>
            <a:off x="4104342" y="668094"/>
            <a:ext cx="2601258" cy="5018570"/>
          </a:xfrm>
          <a:prstGeom prst="rect">
            <a:avLst/>
          </a:prstGeom>
        </p:spPr>
      </p:pic>
      <p:pic>
        <p:nvPicPr>
          <p:cNvPr id="4" name="Picture 3" descr="Screen Shot 2016-02-23 at 9.27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79400"/>
            <a:ext cx="3797300" cy="5676900"/>
          </a:xfrm>
          <a:prstGeom prst="rect">
            <a:avLst/>
          </a:prstGeom>
        </p:spPr>
      </p:pic>
      <p:pic>
        <p:nvPicPr>
          <p:cNvPr id="7" name="Picture 6" descr="Screen Shot 2016-02-23 at 9.48.1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/>
          <a:stretch/>
        </p:blipFill>
        <p:spPr>
          <a:xfrm>
            <a:off x="6674410" y="660399"/>
            <a:ext cx="2346014" cy="4914901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413000" y="5956300"/>
            <a:ext cx="484632" cy="2032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940300" y="5956300"/>
            <a:ext cx="484632" cy="2032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696200" y="5955268"/>
            <a:ext cx="484632" cy="2032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4904" y="6283699"/>
            <a:ext cx="1232197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5700" y="-1952"/>
            <a:ext cx="5660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1174" y="-1952"/>
            <a:ext cx="10319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Land-use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6752" y="-1952"/>
            <a:ext cx="12875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Biodiversity</a:t>
            </a:r>
          </a:p>
        </p:txBody>
      </p:sp>
    </p:spTree>
    <p:extLst>
      <p:ext uri="{BB962C8B-B14F-4D97-AF65-F5344CB8AC3E}">
        <p14:creationId xmlns:p14="http://schemas.microsoft.com/office/powerpoint/2010/main" val="31974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Words>123</Words>
  <Application>Microsoft Macintosh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Bal</dc:creator>
  <cp:lastModifiedBy>Payal Bal</cp:lastModifiedBy>
  <cp:revision>18</cp:revision>
  <dcterms:created xsi:type="dcterms:W3CDTF">2018-06-27T03:15:12Z</dcterms:created>
  <dcterms:modified xsi:type="dcterms:W3CDTF">2018-07-02T00:09:53Z</dcterms:modified>
</cp:coreProperties>
</file>