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50"/>
  </p:notesMasterIdLst>
  <p:sldIdLst>
    <p:sldId id="278" r:id="rId5"/>
    <p:sldId id="279" r:id="rId6"/>
    <p:sldId id="294" r:id="rId7"/>
    <p:sldId id="280" r:id="rId8"/>
    <p:sldId id="295" r:id="rId9"/>
    <p:sldId id="296" r:id="rId10"/>
    <p:sldId id="297" r:id="rId11"/>
    <p:sldId id="298" r:id="rId12"/>
    <p:sldId id="300" r:id="rId13"/>
    <p:sldId id="299"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8" d="100"/>
          <a:sy n="68" d="100"/>
        </p:scale>
        <p:origin x="73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Freeform: Shape 12">
            <a:extLst>
              <a:ext uri="{FF2B5EF4-FFF2-40B4-BE49-F238E27FC236}">
                <a16:creationId xmlns:a16="http://schemas.microsoft.com/office/drawing/2014/main" id="{8777E61E-7A0D-4EAA-A2F0-8188F755D6E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A8B5677E-79B4-4307-BFC9-0FA9E6AF1805}"/>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27413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5"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65329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46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559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96697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148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904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727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93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9500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16484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7" name="breeze.wav"/>
          </p:stSnd>
        </p:sndAc>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7"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BE73DCAF-F84D-4B68-9F6D-D407159CD88A}"/>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D167185-E98F-494D-9035-64552DD7FD5D}"/>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6E8C7BF4-0633-47D9-8051-CBE42859B898}"/>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07CF8116-A0F7-4E06-A596-58F3692FFA0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12F72B2F-F1BF-4622-BD9A-3893C672751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E015F728-70AF-495E-AEF5-BE83A7E289E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203326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46911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Image 0" descr="preencoded.png">
            <a:extLst>
              <a:ext uri="{FF2B5EF4-FFF2-40B4-BE49-F238E27FC236}">
                <a16:creationId xmlns:a16="http://schemas.microsoft.com/office/drawing/2014/main" id="{E89665C0-DCF2-4041-B0FE-8098BC42019F}"/>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2" name="Image 1" descr="preencoded.png">
            <a:extLst>
              <a:ext uri="{FF2B5EF4-FFF2-40B4-BE49-F238E27FC236}">
                <a16:creationId xmlns:a16="http://schemas.microsoft.com/office/drawing/2014/main" id="{9089F16F-1025-4502-A4E2-5B49C73605F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703311" y="-2784"/>
            <a:ext cx="1734410" cy="5167313"/>
          </a:xfrm>
          <a:prstGeom prst="rect">
            <a:avLst/>
          </a:prstGeom>
        </p:spPr>
      </p:pic>
      <p:sp>
        <p:nvSpPr>
          <p:cNvPr id="13" name="Image 5" descr="preencoded.png">
            <a:extLst>
              <a:ext uri="{FF2B5EF4-FFF2-40B4-BE49-F238E27FC236}">
                <a16:creationId xmlns:a16="http://schemas.microsoft.com/office/drawing/2014/main" id="{CE9A3B3B-91AC-43A9-BC0C-A0BCAF5B5688}"/>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AA46D688-AA11-4E13-8017-E2F726C83F0E}"/>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412016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7"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8E637208-CF5E-469D-8632-B294063E891A}"/>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C8305C9F-9672-4FDD-BA67-96F59B89456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34386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6AC83CC9-4112-425E-AFA9-6EFE665A68D4}"/>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2421617C-2CF2-4001-9EE4-F97B0AE4DF0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15843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Freeform: Shape 8">
            <a:extLst>
              <a:ext uri="{FF2B5EF4-FFF2-40B4-BE49-F238E27FC236}">
                <a16:creationId xmlns:a16="http://schemas.microsoft.com/office/drawing/2014/main" id="{D92BE710-61A0-4EAE-B37F-AAC6257F34EA}"/>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43222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8FE2129B-151A-4855-A21A-C61B8EA0201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98260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audio" Target="../media/audio1.wav"/><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audio" Target="../media/audio1.wav"/><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758186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64" r:id="rId19"/>
    <p:sldLayoutId id="2147483667"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30" name="breeze.wav"/>
          </p:stSnd>
        </p:sndAc>
      </p:transition>
    </mc:Choice>
    <mc:Fallback xmlns="">
      <p:transition spd="slow">
        <p:fade/>
        <p:sndAc>
          <p:stSnd>
            <p:snd r:embed="rId33" name="breeze.wav"/>
          </p:stSnd>
        </p:sndAc>
      </p:transition>
    </mc:Fallback>
  </mc:AlternateConten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882682" y="1"/>
            <a:ext cx="4906225" cy="2547256"/>
          </a:xfrm>
        </p:spPr>
        <p:txBody>
          <a:bodyPr/>
          <a:lstStyle/>
          <a:p>
            <a:br>
              <a:rPr lang="en-US" dirty="0"/>
            </a:br>
            <a:r>
              <a:rPr lang="en-US" dirty="0"/>
              <a:t>UNIVERSITY  SUCCESS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b="1" dirty="0"/>
              <a:t>PAYAL GANGWANI</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breeze.wav"/>
          </p:stSnd>
        </p:sndAc>
      </p:transition>
    </mc:Choice>
    <mc:Fallback xmlns="">
      <p:transition spd="slow">
        <p:fade/>
        <p:sndAc>
          <p:stSnd>
            <p:snd r:embed="rId3" name="breez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733683-FBC7-7658-B818-442917E3DAA1}"/>
              </a:ext>
            </a:extLst>
          </p:cNvPr>
          <p:cNvSpPr>
            <a:spLocks noGrp="1"/>
          </p:cNvSpPr>
          <p:nvPr>
            <p:ph type="ftr" sz="quarter" idx="11"/>
          </p:nvPr>
        </p:nvSpPr>
        <p:spPr>
          <a:xfrm>
            <a:off x="2641092" y="434340"/>
            <a:ext cx="574090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many universities are there in each country?</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B99CF71-FB0C-F503-92AB-3C75E7D53A0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600A67FC-5E6F-E9B1-25BE-3796FAA7D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840" y="1131570"/>
            <a:ext cx="5344160" cy="3009900"/>
          </a:xfrm>
          <a:prstGeom prst="rect">
            <a:avLst/>
          </a:prstGeom>
        </p:spPr>
      </p:pic>
      <p:sp>
        <p:nvSpPr>
          <p:cNvPr id="6" name="TextBox 5">
            <a:extLst>
              <a:ext uri="{FF2B5EF4-FFF2-40B4-BE49-F238E27FC236}">
                <a16:creationId xmlns:a16="http://schemas.microsoft.com/office/drawing/2014/main" id="{3506BB6F-B0A1-D7AD-6C20-E9D1604418DA}"/>
              </a:ext>
            </a:extLst>
          </p:cNvPr>
          <p:cNvSpPr txBox="1"/>
          <p:nvPr/>
        </p:nvSpPr>
        <p:spPr>
          <a:xfrm>
            <a:off x="2463546" y="4314736"/>
            <a:ext cx="6096000" cy="1200329"/>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Countries like the United States, United Kingdom stand out with a significant presence of universities, which reflects their substantial investment in education and research.</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34030965"/>
      </p:ext>
    </p:extLst>
  </p:cSld>
  <p:clrMapOvr>
    <a:masterClrMapping/>
  </p:clrMapOvr>
  <mc:AlternateContent xmlns:mc="http://schemas.openxmlformats.org/markup-compatibility/2006">
    <mc:Choice xmlns:p14="http://schemas.microsoft.com/office/powerpoint/2010/main" Requires="p14">
      <p:transition spd="slow" p14:dur="1250">
        <p14:switch dir="r"/>
        <p:sndAc>
          <p:stSnd>
            <p:snd r:embed="rId2" name="breeze.wav"/>
          </p:stSnd>
        </p:sndAc>
      </p:transition>
    </mc:Choice>
    <mc:Fallback>
      <p:transition spd="slow">
        <p:fade/>
        <p:sndAc>
          <p:stSnd>
            <p:snd r:embed="rId2" name="breez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597AF7-6F7C-07F6-B09F-F1B0DEEB626E}"/>
              </a:ext>
            </a:extLst>
          </p:cNvPr>
          <p:cNvSpPr>
            <a:spLocks noGrp="1"/>
          </p:cNvSpPr>
          <p:nvPr>
            <p:ph type="ftr" sz="quarter" idx="11"/>
          </p:nvPr>
        </p:nvSpPr>
        <p:spPr>
          <a:xfrm>
            <a:off x="1747266" y="320040"/>
            <a:ext cx="86974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distribution of international students across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9CADFD23-D7B6-EBD8-0005-4DA868DEB914}"/>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20D4DF1C-585D-C927-4D9F-405D5A526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257" y="761683"/>
            <a:ext cx="5343525" cy="2804478"/>
          </a:xfrm>
          <a:prstGeom prst="rect">
            <a:avLst/>
          </a:prstGeom>
        </p:spPr>
      </p:pic>
      <p:sp>
        <p:nvSpPr>
          <p:cNvPr id="6" name="TextBox 5">
            <a:extLst>
              <a:ext uri="{FF2B5EF4-FFF2-40B4-BE49-F238E27FC236}">
                <a16:creationId xmlns:a16="http://schemas.microsoft.com/office/drawing/2014/main" id="{7B2C6359-27FF-E3C7-AC76-FED29DE99A92}"/>
              </a:ext>
            </a:extLst>
          </p:cNvPr>
          <p:cNvSpPr txBox="1"/>
          <p:nvPr/>
        </p:nvSpPr>
        <p:spPr>
          <a:xfrm>
            <a:off x="2842260" y="3616366"/>
            <a:ext cx="6096000" cy="1754326"/>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Countries such as the United States, the United Kingdom, Australia are prominent choices for international students due to their extensive academic offerings and inclusive atmospheres. In contrast, Finland, Russia, and Italy tend to draw fewer international students, possibly due to language barriers or limited program options. </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579889149"/>
      </p:ext>
    </p:extLst>
  </p:cSld>
  <p:clrMapOvr>
    <a:masterClrMapping/>
  </p:clrMapOvr>
  <mc:AlternateContent xmlns:mc="http://schemas.openxmlformats.org/markup-compatibility/2006">
    <mc:Choice xmlns:p14="http://schemas.microsoft.com/office/powerpoint/2010/main" Requires="p14">
      <p:transition spd="slow" p14:dur="3000">
        <p14:shred/>
        <p:sndAc>
          <p:stSnd>
            <p:snd r:embed="rId2" name="breeze.wav"/>
          </p:stSnd>
        </p:sndAc>
      </p:transition>
    </mc:Choice>
    <mc:Fallback>
      <p:transition spd="slow">
        <p:fade/>
        <p:sndAc>
          <p:stSnd>
            <p:snd r:embed="rId2" name="breez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9FD513-3619-6360-DB85-38BA61AB5237}"/>
              </a:ext>
            </a:extLst>
          </p:cNvPr>
          <p:cNvSpPr>
            <a:spLocks noGrp="1"/>
          </p:cNvSpPr>
          <p:nvPr>
            <p:ph type="ftr" sz="quarter" idx="11"/>
          </p:nvPr>
        </p:nvSpPr>
        <p:spPr>
          <a:xfrm>
            <a:off x="1236726" y="373380"/>
            <a:ext cx="971854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Which country has the highest number of female students enrolled in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24180A09-73AE-5621-97D0-27F24D18398C}"/>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5FB5F193-8E8A-C84A-063A-69046F322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 y="1127893"/>
            <a:ext cx="5120640" cy="2317433"/>
          </a:xfrm>
          <a:prstGeom prst="rect">
            <a:avLst/>
          </a:prstGeom>
        </p:spPr>
      </p:pic>
      <p:sp>
        <p:nvSpPr>
          <p:cNvPr id="6" name="TextBox 5">
            <a:extLst>
              <a:ext uri="{FF2B5EF4-FFF2-40B4-BE49-F238E27FC236}">
                <a16:creationId xmlns:a16="http://schemas.microsoft.com/office/drawing/2014/main" id="{3B92DA79-27C1-E9E0-50C9-EC3921092107}"/>
              </a:ext>
            </a:extLst>
          </p:cNvPr>
          <p:cNvSpPr txBox="1"/>
          <p:nvPr/>
        </p:nvSpPr>
        <p:spPr>
          <a:xfrm>
            <a:off x="3048000" y="3942666"/>
            <a:ext cx="6096000" cy="646331"/>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This data highlights  the United States as leaders in promoting gender equality </a:t>
            </a:r>
            <a:endParaRPr lang="en-IN" dirty="0">
              <a:solidFill>
                <a:srgbClr val="202C8F"/>
              </a:solidFill>
            </a:endParaRPr>
          </a:p>
        </p:txBody>
      </p:sp>
    </p:spTree>
    <p:extLst>
      <p:ext uri="{BB962C8B-B14F-4D97-AF65-F5344CB8AC3E}">
        <p14:creationId xmlns:p14="http://schemas.microsoft.com/office/powerpoint/2010/main" val="2517448788"/>
      </p:ext>
    </p:extLst>
  </p:cSld>
  <p:clrMapOvr>
    <a:masterClrMapping/>
  </p:clrMapOvr>
  <mc:AlternateContent xmlns:mc="http://schemas.openxmlformats.org/markup-compatibility/2006">
    <mc:Choice xmlns:p14="http://schemas.microsoft.com/office/powerpoint/2010/main" Requires="p14">
      <p:transition spd="slow" p14:dur="1600">
        <p14:prism isInverted="1"/>
        <p:sndAc>
          <p:stSnd>
            <p:snd r:embed="rId2" name="breeze.wav"/>
          </p:stSnd>
        </p:sndAc>
      </p:transition>
    </mc:Choice>
    <mc:Fallback>
      <p:transition spd="slow">
        <p:fade/>
        <p:sndAc>
          <p:stSnd>
            <p:snd r:embed="rId2" name="breez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23393C-2DD1-7FE9-3A1D-E836C8C28193}"/>
              </a:ext>
            </a:extLst>
          </p:cNvPr>
          <p:cNvSpPr>
            <a:spLocks noGrp="1"/>
          </p:cNvSpPr>
          <p:nvPr>
            <p:ph type="ftr" sz="quarter" idx="11"/>
          </p:nvPr>
        </p:nvSpPr>
        <p:spPr>
          <a:xfrm>
            <a:off x="2498300" y="320040"/>
            <a:ext cx="77906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many universities are ranked by each ranking system?</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B04E70C1-F748-331C-4B29-DBB02FF593C0}"/>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876FA434-3923-ACDA-8A98-A07FD5D7E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666" y="837302"/>
            <a:ext cx="5029200" cy="2491685"/>
          </a:xfrm>
          <a:prstGeom prst="rect">
            <a:avLst/>
          </a:prstGeom>
        </p:spPr>
      </p:pic>
      <p:sp>
        <p:nvSpPr>
          <p:cNvPr id="6" name="TextBox 5">
            <a:extLst>
              <a:ext uri="{FF2B5EF4-FFF2-40B4-BE49-F238E27FC236}">
                <a16:creationId xmlns:a16="http://schemas.microsoft.com/office/drawing/2014/main" id="{7BD47AFD-FCB3-7A97-8E60-F34E5C1FEDCA}"/>
              </a:ext>
            </a:extLst>
          </p:cNvPr>
          <p:cNvSpPr txBox="1"/>
          <p:nvPr/>
        </p:nvSpPr>
        <p:spPr>
          <a:xfrm>
            <a:off x="2975967" y="3614738"/>
            <a:ext cx="6097190" cy="646331"/>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This </a:t>
            </a:r>
            <a:r>
              <a:rPr lang="en-US" sz="1800" dirty="0" err="1">
                <a:solidFill>
                  <a:srgbClr val="202C8F"/>
                </a:solidFill>
                <a:effectLst/>
                <a:latin typeface="Arial" panose="020B0604020202020204" pitchFamily="34" charset="0"/>
                <a:ea typeface="Georgia" panose="02040502050405020303" pitchFamily="18" charset="0"/>
              </a:rPr>
              <a:t>kpi</a:t>
            </a:r>
            <a:r>
              <a:rPr lang="en-US" sz="1800" dirty="0">
                <a:solidFill>
                  <a:srgbClr val="202C8F"/>
                </a:solidFill>
                <a:effectLst/>
                <a:latin typeface="Arial" panose="020B0604020202020204" pitchFamily="34" charset="0"/>
                <a:ea typeface="Georgia" panose="02040502050405020303" pitchFamily="18" charset="0"/>
              </a:rPr>
              <a:t> chart illustrates total number of universities are distributed across various ranking systems. </a:t>
            </a:r>
            <a:endParaRPr lang="en-IN" dirty="0">
              <a:solidFill>
                <a:srgbClr val="202C8F"/>
              </a:solidFill>
            </a:endParaRPr>
          </a:p>
        </p:txBody>
      </p:sp>
    </p:spTree>
    <p:extLst>
      <p:ext uri="{BB962C8B-B14F-4D97-AF65-F5344CB8AC3E}">
        <p14:creationId xmlns:p14="http://schemas.microsoft.com/office/powerpoint/2010/main" val="2846580721"/>
      </p:ext>
    </p:extLst>
  </p:cSld>
  <p:clrMapOvr>
    <a:masterClrMapping/>
  </p:clrMapOvr>
  <mc:AlternateContent xmlns:mc="http://schemas.openxmlformats.org/markup-compatibility/2006">
    <mc:Choice xmlns:p14="http://schemas.microsoft.com/office/powerpoint/2010/main" Requires="p14">
      <p:transition spd="slow" p14:dur="3000">
        <p14:shred/>
        <p:sndAc>
          <p:stSnd>
            <p:snd r:embed="rId2" name="breeze.wav"/>
          </p:stSnd>
        </p:sndAc>
      </p:transition>
    </mc:Choice>
    <mc:Fallback>
      <p:transition spd="slow">
        <p:fade/>
        <p:sndAc>
          <p:stSnd>
            <p:snd r:embed="rId2" name="breez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BB0F4C-3D97-934A-7745-A063D60A5C1D}"/>
              </a:ext>
            </a:extLst>
          </p:cNvPr>
          <p:cNvSpPr>
            <a:spLocks noGrp="1"/>
          </p:cNvSpPr>
          <p:nvPr>
            <p:ph type="ftr" sz="quarter" idx="11"/>
          </p:nvPr>
        </p:nvSpPr>
        <p:spPr>
          <a:xfrm>
            <a:off x="2700623" y="320040"/>
            <a:ext cx="7814977" cy="274320"/>
          </a:xfrm>
        </p:spPr>
        <p:txBody>
          <a:bodyPr/>
          <a:lstStyle/>
          <a:p>
            <a:r>
              <a:rPr lang="en-IN" sz="1800" b="1" dirty="0">
                <a:effectLst/>
                <a:highlight>
                  <a:srgbClr val="FDFBF6"/>
                </a:highlight>
                <a:latin typeface="Times New Roman" panose="02020603050405020304" pitchFamily="18" charset="0"/>
                <a:ea typeface="Times New Roman" panose="02020603050405020304" pitchFamily="18" charset="0"/>
              </a:rPr>
              <a:t>How does the ranking system affect a university's student-staff ratio?</a:t>
            </a:r>
            <a:endParaRPr lang="en-IN" sz="1800" dirty="0">
              <a:effectLst/>
              <a:highlight>
                <a:srgbClr val="FDFBF6"/>
              </a:highlight>
              <a:latin typeface="Times New Roman" panose="02020603050405020304" pitchFamily="18" charset="0"/>
              <a:ea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6671EE-B7D0-638C-EB2B-346128CA258A}"/>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id="{AEC423F7-6E89-3D1D-A7DD-75D383F2C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56" y="731521"/>
            <a:ext cx="5372100" cy="2190273"/>
          </a:xfrm>
          <a:prstGeom prst="rect">
            <a:avLst/>
          </a:prstGeom>
        </p:spPr>
      </p:pic>
      <p:sp>
        <p:nvSpPr>
          <p:cNvPr id="6" name="TextBox 5">
            <a:extLst>
              <a:ext uri="{FF2B5EF4-FFF2-40B4-BE49-F238E27FC236}">
                <a16:creationId xmlns:a16="http://schemas.microsoft.com/office/drawing/2014/main" id="{30016D2A-9DD9-DB7B-1EC3-202D9660BA11}"/>
              </a:ext>
            </a:extLst>
          </p:cNvPr>
          <p:cNvSpPr txBox="1"/>
          <p:nvPr/>
        </p:nvSpPr>
        <p:spPr>
          <a:xfrm>
            <a:off x="2991445" y="3289876"/>
            <a:ext cx="6097190" cy="646331"/>
          </a:xfrm>
          <a:prstGeom prst="rect">
            <a:avLst/>
          </a:prstGeom>
          <a:noFill/>
        </p:spPr>
        <p:txBody>
          <a:bodyPr wrap="square">
            <a:spAutoFit/>
          </a:bodyPr>
          <a:lstStyle/>
          <a:p>
            <a:pPr algn="ctr"/>
            <a:r>
              <a:rPr lang="en-US" dirty="0">
                <a:solidFill>
                  <a:srgbClr val="202C8F"/>
                </a:solidFill>
                <a:latin typeface="Arial" panose="020B0604020202020204" pitchFamily="34" charset="0"/>
                <a:ea typeface="Georgia" panose="02040502050405020303" pitchFamily="18" charset="0"/>
              </a:rPr>
              <a:t>This</a:t>
            </a:r>
            <a:r>
              <a:rPr lang="en-US" sz="1800" dirty="0">
                <a:solidFill>
                  <a:srgbClr val="202C8F"/>
                </a:solidFill>
                <a:effectLst/>
                <a:latin typeface="Arial" panose="020B0604020202020204" pitchFamily="34" charset="0"/>
                <a:ea typeface="Georgia" panose="02040502050405020303" pitchFamily="18" charset="0"/>
              </a:rPr>
              <a:t> chart </a:t>
            </a:r>
            <a:r>
              <a:rPr lang="en-US" dirty="0">
                <a:solidFill>
                  <a:srgbClr val="202C8F"/>
                </a:solidFill>
                <a:latin typeface="Arial" panose="020B0604020202020204" pitchFamily="34" charset="0"/>
                <a:ea typeface="Georgia" panose="02040502050405020303" pitchFamily="18" charset="0"/>
              </a:rPr>
              <a:t>shows that</a:t>
            </a:r>
            <a:r>
              <a:rPr lang="en-US" sz="1800" dirty="0">
                <a:solidFill>
                  <a:srgbClr val="202C8F"/>
                </a:solidFill>
                <a:effectLst/>
                <a:latin typeface="Arial" panose="020B0604020202020204" pitchFamily="34" charset="0"/>
                <a:ea typeface="Georgia" panose="02040502050405020303" pitchFamily="18" charset="0"/>
              </a:rPr>
              <a:t> the number of students and staff under the ranking system .</a:t>
            </a:r>
            <a:endParaRPr lang="en-IN" dirty="0">
              <a:solidFill>
                <a:srgbClr val="202C8F"/>
              </a:solidFill>
            </a:endParaRPr>
          </a:p>
        </p:txBody>
      </p:sp>
    </p:spTree>
    <p:extLst>
      <p:ext uri="{BB962C8B-B14F-4D97-AF65-F5344CB8AC3E}">
        <p14:creationId xmlns:p14="http://schemas.microsoft.com/office/powerpoint/2010/main" val="3202257965"/>
      </p:ext>
    </p:extLst>
  </p:cSld>
  <p:clrMapOvr>
    <a:masterClrMapping/>
  </p:clrMapOvr>
  <mc:AlternateContent xmlns:mc="http://schemas.openxmlformats.org/markup-compatibility/2006">
    <mc:Choice xmlns:p14="http://schemas.microsoft.com/office/powerpoint/2010/main" Requires="p14">
      <p:transition spd="slow" p14:dur="3900">
        <p14:glitter pattern="hexagon"/>
        <p:sndAc>
          <p:stSnd>
            <p:snd r:embed="rId2" name="breeze.wav"/>
          </p:stSnd>
        </p:sndAc>
      </p:transition>
    </mc:Choice>
    <mc:Fallback>
      <p:transition spd="slow">
        <p:fade/>
        <p:sndAc>
          <p:stSnd>
            <p:snd r:embed="rId2" name="breez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62E9C-2EAB-F923-EA5F-8051A05693D2}"/>
              </a:ext>
            </a:extLst>
          </p:cNvPr>
          <p:cNvSpPr>
            <a:spLocks noGrp="1"/>
          </p:cNvSpPr>
          <p:nvPr>
            <p:ph type="ftr" sz="quarter" idx="11"/>
          </p:nvPr>
        </p:nvSpPr>
        <p:spPr>
          <a:xfrm>
            <a:off x="1743359" y="264318"/>
            <a:ext cx="8165021"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are the most important criteria considered by ranking systems</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512095-9FEC-A10C-55CE-49E0450BDAA8}"/>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886AD302-6094-A696-3972-6E74F7E36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1" y="691515"/>
            <a:ext cx="4505325" cy="2197418"/>
          </a:xfrm>
          <a:prstGeom prst="rect">
            <a:avLst/>
          </a:prstGeom>
        </p:spPr>
      </p:pic>
      <p:sp>
        <p:nvSpPr>
          <p:cNvPr id="6" name="TextBox 5">
            <a:extLst>
              <a:ext uri="{FF2B5EF4-FFF2-40B4-BE49-F238E27FC236}">
                <a16:creationId xmlns:a16="http://schemas.microsoft.com/office/drawing/2014/main" id="{5431ED51-E768-1A85-0085-FB00BC4DBED8}"/>
              </a:ext>
            </a:extLst>
          </p:cNvPr>
          <p:cNvSpPr txBox="1"/>
          <p:nvPr/>
        </p:nvSpPr>
        <p:spPr>
          <a:xfrm>
            <a:off x="2341364" y="3331666"/>
            <a:ext cx="6097190" cy="923330"/>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This chart shows, it is evident that the CWUR ranking places the highest importance while the Shanghai Ranking places the lowest importance.</a:t>
            </a:r>
            <a:endParaRPr lang="en-IN" sz="18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37463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sndAc>
          <p:stSnd>
            <p:snd r:embed="rId2" name="breeze.wav"/>
          </p:stSnd>
        </p:sndAc>
      </p:transition>
    </mc:Choice>
    <mc:Fallback>
      <p:transition spd="slow">
        <p:fade/>
        <p:sndAc>
          <p:stSnd>
            <p:snd r:embed="rId2" name="breez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5175AE-249C-8678-BB4A-F4B1062C4162}"/>
              </a:ext>
            </a:extLst>
          </p:cNvPr>
          <p:cNvSpPr>
            <a:spLocks noGrp="1"/>
          </p:cNvSpPr>
          <p:nvPr>
            <p:ph type="ftr" sz="quarter" idx="11"/>
          </p:nvPr>
        </p:nvSpPr>
        <p:spPr>
          <a:xfrm>
            <a:off x="807530" y="211455"/>
            <a:ext cx="1040815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score and the number of international students?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1B84370-6B4E-9DDA-58AD-87234111A444}"/>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5F2663D5-B9A8-D6B2-6A32-EB5EB7939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322" y="594360"/>
            <a:ext cx="5102859" cy="2556033"/>
          </a:xfrm>
          <a:prstGeom prst="rect">
            <a:avLst/>
          </a:prstGeom>
        </p:spPr>
      </p:pic>
      <p:sp>
        <p:nvSpPr>
          <p:cNvPr id="6" name="TextBox 5">
            <a:extLst>
              <a:ext uri="{FF2B5EF4-FFF2-40B4-BE49-F238E27FC236}">
                <a16:creationId xmlns:a16="http://schemas.microsoft.com/office/drawing/2014/main" id="{6AB48F46-494E-E9B5-9F48-9F9AB0000BD4}"/>
              </a:ext>
            </a:extLst>
          </p:cNvPr>
          <p:cNvSpPr txBox="1"/>
          <p:nvPr/>
        </p:nvSpPr>
        <p:spPr>
          <a:xfrm>
            <a:off x="2798564" y="3591609"/>
            <a:ext cx="6097190" cy="646331"/>
          </a:xfrm>
          <a:prstGeom prst="rect">
            <a:avLst/>
          </a:prstGeom>
          <a:noFill/>
        </p:spPr>
        <p:txBody>
          <a:bodyPr wrap="square">
            <a:spAutoFit/>
          </a:bodyPr>
          <a:lstStyle/>
          <a:p>
            <a:pPr algn="ctr"/>
            <a:r>
              <a:rPr lang="en-US" sz="1800" b="1" dirty="0">
                <a:effectLst/>
                <a:highlight>
                  <a:srgbClr val="FDFBF6"/>
                </a:highlight>
                <a:latin typeface="Arial" panose="020B0604020202020204" pitchFamily="34" charset="0"/>
                <a:ea typeface="Georgia" panose="02040502050405020303" pitchFamily="18" charset="0"/>
              </a:rPr>
              <a:t> </a:t>
            </a:r>
            <a:r>
              <a:rPr lang="en-US" sz="1800" b="1" dirty="0">
                <a:solidFill>
                  <a:srgbClr val="202C8F"/>
                </a:solidFill>
                <a:effectLst/>
                <a:highlight>
                  <a:srgbClr val="FDFBF6"/>
                </a:highlight>
                <a:latin typeface="Arial" panose="020B0604020202020204" pitchFamily="34" charset="0"/>
                <a:ea typeface="Georgia" panose="02040502050405020303" pitchFamily="18" charset="0"/>
              </a:rPr>
              <a:t>There is positive correlation between a university's score and the number of international students</a:t>
            </a:r>
            <a:endParaRPr lang="en-IN" dirty="0">
              <a:solidFill>
                <a:srgbClr val="202C8F"/>
              </a:solidFill>
              <a:highlight>
                <a:srgbClr val="FDFBF6"/>
              </a:highlight>
            </a:endParaRPr>
          </a:p>
        </p:txBody>
      </p:sp>
    </p:spTree>
    <p:extLst>
      <p:ext uri="{BB962C8B-B14F-4D97-AF65-F5344CB8AC3E}">
        <p14:creationId xmlns:p14="http://schemas.microsoft.com/office/powerpoint/2010/main" val="14579021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sndAc>
          <p:stSnd>
            <p:snd r:embed="rId2" name="breeze.wav"/>
          </p:stSnd>
        </p:sndAc>
      </p:transition>
    </mc:Choice>
    <mc:Fallback>
      <p:transition spd="slow">
        <p:fade/>
        <p:sndAc>
          <p:stSnd>
            <p:snd r:embed="rId2" name="breeze.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4195B-A9ED-AC35-BC62-EEFDF67F159B}"/>
              </a:ext>
            </a:extLst>
          </p:cNvPr>
          <p:cNvSpPr>
            <a:spLocks noGrp="1"/>
          </p:cNvSpPr>
          <p:nvPr>
            <p:ph type="ftr" sz="quarter" idx="11"/>
          </p:nvPr>
        </p:nvSpPr>
        <p:spPr>
          <a:xfrm>
            <a:off x="1864803" y="400050"/>
            <a:ext cx="8843677"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female students impact a university's ranking?</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9F0594BD-95CA-B71A-4304-4A4768E64A3C}"/>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1F09AFBF-9B7B-7D8E-FD37-21C4121F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2" y="806767"/>
            <a:ext cx="5341620" cy="2386489"/>
          </a:xfrm>
          <a:prstGeom prst="rect">
            <a:avLst/>
          </a:prstGeom>
        </p:spPr>
      </p:pic>
      <p:sp>
        <p:nvSpPr>
          <p:cNvPr id="6" name="TextBox 5">
            <a:extLst>
              <a:ext uri="{FF2B5EF4-FFF2-40B4-BE49-F238E27FC236}">
                <a16:creationId xmlns:a16="http://schemas.microsoft.com/office/drawing/2014/main" id="{C4B519C6-7E05-4648-EF81-6612AA02AB6C}"/>
              </a:ext>
            </a:extLst>
          </p:cNvPr>
          <p:cNvSpPr txBox="1"/>
          <p:nvPr/>
        </p:nvSpPr>
        <p:spPr>
          <a:xfrm>
            <a:off x="2791420" y="3691624"/>
            <a:ext cx="6097190" cy="923330"/>
          </a:xfrm>
          <a:prstGeom prst="rect">
            <a:avLst/>
          </a:prstGeom>
          <a:noFill/>
        </p:spPr>
        <p:txBody>
          <a:bodyPr wrap="square">
            <a:spAutoFit/>
          </a:bodyPr>
          <a:lstStyle/>
          <a:p>
            <a:r>
              <a:rPr lang="en-US" dirty="0">
                <a:solidFill>
                  <a:srgbClr val="202C8F"/>
                </a:solidFill>
                <a:latin typeface="Arial" panose="020B0604020202020204" pitchFamily="34" charset="0"/>
                <a:ea typeface="Georgia" panose="02040502050405020303" pitchFamily="18" charset="0"/>
              </a:rPr>
              <a:t>This chart shows that</a:t>
            </a:r>
            <a:r>
              <a:rPr lang="en-US" sz="1800" dirty="0">
                <a:solidFill>
                  <a:srgbClr val="202C8F"/>
                </a:solidFill>
                <a:effectLst/>
                <a:latin typeface="Arial" panose="020B0604020202020204" pitchFamily="34" charset="0"/>
                <a:ea typeface="Georgia" panose="02040502050405020303" pitchFamily="18" charset="0"/>
              </a:rPr>
              <a:t> score is below </a:t>
            </a:r>
            <a:r>
              <a:rPr lang="en-US" dirty="0">
                <a:solidFill>
                  <a:srgbClr val="202C8F"/>
                </a:solidFill>
                <a:latin typeface="Arial" panose="020B0604020202020204" pitchFamily="34" charset="0"/>
                <a:ea typeface="Georgia" panose="02040502050405020303" pitchFamily="18" charset="0"/>
              </a:rPr>
              <a:t>10k</a:t>
            </a:r>
            <a:r>
              <a:rPr lang="en-US" sz="1800" dirty="0">
                <a:solidFill>
                  <a:srgbClr val="202C8F"/>
                </a:solidFill>
                <a:effectLst/>
                <a:latin typeface="Arial" panose="020B0604020202020204" pitchFamily="34" charset="0"/>
                <a:ea typeface="Georgia" panose="02040502050405020303" pitchFamily="18" charset="0"/>
              </a:rPr>
              <a:t> the more numbers of female students are university get like 50 to 60 percent.</a:t>
            </a:r>
            <a:endParaRPr lang="en-IN" dirty="0">
              <a:solidFill>
                <a:srgbClr val="202C8F"/>
              </a:solidFill>
            </a:endParaRPr>
          </a:p>
        </p:txBody>
      </p:sp>
    </p:spTree>
    <p:extLst>
      <p:ext uri="{BB962C8B-B14F-4D97-AF65-F5344CB8AC3E}">
        <p14:creationId xmlns:p14="http://schemas.microsoft.com/office/powerpoint/2010/main" val="1918343395"/>
      </p:ext>
    </p:extLst>
  </p:cSld>
  <p:clrMapOvr>
    <a:masterClrMapping/>
  </p:clrMapOvr>
  <mc:AlternateContent xmlns:mc="http://schemas.openxmlformats.org/markup-compatibility/2006">
    <mc:Choice xmlns:p14="http://schemas.microsoft.com/office/powerpoint/2010/main" Requires="p14">
      <p:transition spd="slow" p14:dur="4400">
        <p14:honeycomb/>
        <p:sndAc>
          <p:stSnd>
            <p:snd r:embed="rId2" name="breeze.wav"/>
          </p:stSnd>
        </p:sndAc>
      </p:transition>
    </mc:Choice>
    <mc:Fallback>
      <p:transition spd="slow">
        <p:fade/>
        <p:sndAc>
          <p:stSnd>
            <p:snd r:embed="rId2" name="breeze.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CAE655-CF37-A475-0482-F0BE3BD80137}"/>
              </a:ext>
            </a:extLst>
          </p:cNvPr>
          <p:cNvSpPr>
            <a:spLocks noGrp="1"/>
          </p:cNvSpPr>
          <p:nvPr>
            <p:ph type="ftr" sz="quarter" idx="11"/>
          </p:nvPr>
        </p:nvSpPr>
        <p:spPr>
          <a:xfrm>
            <a:off x="2743485" y="320040"/>
            <a:ext cx="6564821"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Which university has the highest number of students?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CB3CA120-61EE-D013-253E-7AB6765A4A60}"/>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185B566A-68D2-F24E-069C-4FCAA600B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191" y="731521"/>
            <a:ext cx="5240655" cy="2547460"/>
          </a:xfrm>
          <a:prstGeom prst="rect">
            <a:avLst/>
          </a:prstGeom>
        </p:spPr>
      </p:pic>
      <p:sp>
        <p:nvSpPr>
          <p:cNvPr id="6" name="TextBox 5">
            <a:extLst>
              <a:ext uri="{FF2B5EF4-FFF2-40B4-BE49-F238E27FC236}">
                <a16:creationId xmlns:a16="http://schemas.microsoft.com/office/drawing/2014/main" id="{F7B6C2CB-A5D1-6553-145B-AA0239CC5961}"/>
              </a:ext>
            </a:extLst>
          </p:cNvPr>
          <p:cNvSpPr txBox="1"/>
          <p:nvPr/>
        </p:nvSpPr>
        <p:spPr>
          <a:xfrm>
            <a:off x="2743485" y="3630097"/>
            <a:ext cx="6097190" cy="923330"/>
          </a:xfrm>
          <a:prstGeom prst="rect">
            <a:avLst/>
          </a:prstGeom>
          <a:noFill/>
        </p:spPr>
        <p:txBody>
          <a:bodyPr wrap="square">
            <a:spAutoFit/>
          </a:bodyPr>
          <a:lstStyle/>
          <a:p>
            <a:pPr algn="ctr"/>
            <a:r>
              <a:rPr lang="en-US" dirty="0">
                <a:solidFill>
                  <a:srgbClr val="202C8F"/>
                </a:solidFill>
                <a:latin typeface="Arial" panose="020B0604020202020204" pitchFamily="34" charset="0"/>
                <a:ea typeface="Georgia" panose="02040502050405020303" pitchFamily="18" charset="0"/>
              </a:rPr>
              <a:t>This </a:t>
            </a:r>
            <a:r>
              <a:rPr lang="en-US" sz="1800" dirty="0">
                <a:solidFill>
                  <a:srgbClr val="202C8F"/>
                </a:solidFill>
                <a:effectLst/>
                <a:latin typeface="Arial" panose="020B0604020202020204" pitchFamily="34" charset="0"/>
                <a:ea typeface="Georgia" panose="02040502050405020303" pitchFamily="18" charset="0"/>
              </a:rPr>
              <a:t>chart clearly shows that Arizona State University boasts the highest student enrollment among all universities.</a:t>
            </a:r>
            <a:endParaRPr lang="en-IN" dirty="0">
              <a:solidFill>
                <a:srgbClr val="202C8F"/>
              </a:solidFill>
            </a:endParaRPr>
          </a:p>
        </p:txBody>
      </p:sp>
    </p:spTree>
    <p:extLst>
      <p:ext uri="{BB962C8B-B14F-4D97-AF65-F5344CB8AC3E}">
        <p14:creationId xmlns:p14="http://schemas.microsoft.com/office/powerpoint/2010/main" val="843526002"/>
      </p:ext>
    </p:extLst>
  </p:cSld>
  <p:clrMapOvr>
    <a:masterClrMapping/>
  </p:clrMapOvr>
  <p:transition spd="slow">
    <p:wheel spokes="1"/>
    <p:sndAc>
      <p:stSnd>
        <p:snd r:embed="rId2" name="breeze.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BCAE66-1F39-722E-AC4D-EAB49C4663FD}"/>
              </a:ext>
            </a:extLst>
          </p:cNvPr>
          <p:cNvSpPr>
            <a:spLocks noGrp="1"/>
          </p:cNvSpPr>
          <p:nvPr>
            <p:ph type="ftr" sz="quarter" idx="11"/>
          </p:nvPr>
        </p:nvSpPr>
        <p:spPr>
          <a:xfrm>
            <a:off x="1417606" y="348615"/>
            <a:ext cx="1051531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vary across different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E868E78A-7BC5-F094-167C-2DB132F43E98}"/>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Picture 3">
            <a:extLst>
              <a:ext uri="{FF2B5EF4-FFF2-40B4-BE49-F238E27FC236}">
                <a16:creationId xmlns:a16="http://schemas.microsoft.com/office/drawing/2014/main" id="{555CEC1D-92D5-E416-7608-2CB3C8E8C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58" y="758032"/>
            <a:ext cx="5344160" cy="2352428"/>
          </a:xfrm>
          <a:prstGeom prst="rect">
            <a:avLst/>
          </a:prstGeom>
        </p:spPr>
      </p:pic>
      <p:sp>
        <p:nvSpPr>
          <p:cNvPr id="6" name="TextBox 5">
            <a:extLst>
              <a:ext uri="{FF2B5EF4-FFF2-40B4-BE49-F238E27FC236}">
                <a16:creationId xmlns:a16="http://schemas.microsoft.com/office/drawing/2014/main" id="{71437A88-F09F-D6B6-9D59-8D445A9F2326}"/>
              </a:ext>
            </a:extLst>
          </p:cNvPr>
          <p:cNvSpPr txBox="1"/>
          <p:nvPr/>
        </p:nvSpPr>
        <p:spPr>
          <a:xfrm>
            <a:off x="2936199" y="3544456"/>
            <a:ext cx="6097248" cy="923330"/>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creation of a chart displaying the percentage of international students for each university like United States and United Kingdom having higher %. </a:t>
            </a:r>
            <a:endParaRPr lang="en-IN" dirty="0">
              <a:solidFill>
                <a:srgbClr val="202C8F"/>
              </a:solidFill>
            </a:endParaRPr>
          </a:p>
        </p:txBody>
      </p:sp>
    </p:spTree>
    <p:extLst>
      <p:ext uri="{BB962C8B-B14F-4D97-AF65-F5344CB8AC3E}">
        <p14:creationId xmlns:p14="http://schemas.microsoft.com/office/powerpoint/2010/main" val="3300107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sndAc>
          <p:stSnd>
            <p:snd r:embed="rId2" name="breeze.wav"/>
          </p:stSnd>
        </p:sndAc>
      </p:transition>
    </mc:Choice>
    <mc:Fallback>
      <p:transition spd="slow">
        <p:fade/>
        <p:sndAc>
          <p:stSnd>
            <p:snd r:embed="rId2" name="breez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50530" y="679642"/>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OVERVIEW</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34506" y="1958868"/>
            <a:ext cx="5693664" cy="4479253"/>
          </a:xfrm>
        </p:spPr>
        <p:txBody>
          <a:bodyPr/>
          <a:lstStyle/>
          <a:p>
            <a:pPr algn="l"/>
            <a:r>
              <a:rPr lang="en-US" b="0" i="0" dirty="0">
                <a:solidFill>
                  <a:srgbClr val="374151"/>
                </a:solidFill>
                <a:effectLst/>
                <a:latin typeface="Söhne"/>
              </a:rPr>
              <a:t>This report investigates various dimensions related to universities and their correlations with economic indicators, demographics, ranking criteria, and gender distribution. Key findings and insights are presented to provide a comprehensive understanding of the dynamics within the higher education landscape.</a:t>
            </a:r>
          </a:p>
          <a:p>
            <a:br>
              <a:rPr lang="en-US" dirty="0"/>
            </a:br>
            <a:endParaRPr lang="en-US" dirty="0"/>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4="http://schemas.microsoft.com/office/powerpoint/2010/main" Requires="p14">
      <p:transition spd="slow" p14:dur="800">
        <p14:flythrough/>
        <p:sndAc>
          <p:stSnd>
            <p:snd r:embed="rId2" name="breeze.wav"/>
          </p:stSnd>
        </p:sndAc>
      </p:transition>
    </mc:Choice>
    <mc:Fallback>
      <p:transition spd="slow">
        <p:fade/>
        <p:sndAc>
          <p:stSnd>
            <p:snd r:embed="rId2" name="breez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AC8A7A-814D-C574-17A5-A4BBC815E1E7}"/>
              </a:ext>
            </a:extLst>
          </p:cNvPr>
          <p:cNvSpPr>
            <a:spLocks noGrp="1"/>
          </p:cNvSpPr>
          <p:nvPr>
            <p:ph type="ftr" sz="quarter" idx="11"/>
          </p:nvPr>
        </p:nvSpPr>
        <p:spPr>
          <a:xfrm>
            <a:off x="1408775" y="220355"/>
            <a:ext cx="9594005"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ranking and its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E571A08-B45D-5F13-783C-347F6F0DDCE8}"/>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201664E8-2923-43D0-1123-DCA1B8F5F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519" y="728928"/>
            <a:ext cx="4669314" cy="1802732"/>
          </a:xfrm>
          <a:prstGeom prst="rect">
            <a:avLst/>
          </a:prstGeom>
        </p:spPr>
      </p:pic>
      <p:sp>
        <p:nvSpPr>
          <p:cNvPr id="6" name="TextBox 5">
            <a:extLst>
              <a:ext uri="{FF2B5EF4-FFF2-40B4-BE49-F238E27FC236}">
                <a16:creationId xmlns:a16="http://schemas.microsoft.com/office/drawing/2014/main" id="{17E7C091-A44F-F23E-F5F5-D324209FE9BD}"/>
              </a:ext>
            </a:extLst>
          </p:cNvPr>
          <p:cNvSpPr txBox="1"/>
          <p:nvPr/>
        </p:nvSpPr>
        <p:spPr>
          <a:xfrm>
            <a:off x="3048569" y="3105835"/>
            <a:ext cx="6097136" cy="646331"/>
          </a:xfrm>
          <a:prstGeom prst="rect">
            <a:avLst/>
          </a:prstGeom>
          <a:noFill/>
        </p:spPr>
        <p:txBody>
          <a:bodyPr wrap="square">
            <a:spAutoFit/>
          </a:bodyPr>
          <a:lstStyle/>
          <a:p>
            <a:pPr algn="ctr"/>
            <a:r>
              <a:rPr lang="en-US" sz="1800" b="1" i="0" u="none" strike="noStrike" dirty="0">
                <a:solidFill>
                  <a:srgbClr val="202C8F"/>
                </a:solidFill>
                <a:effectLst/>
                <a:latin typeface="Calibri" panose="020F0502020204030204" pitchFamily="34" charset="0"/>
              </a:rPr>
              <a:t>there is no relationship between a university's score and the student-staff ratio is equal to</a:t>
            </a:r>
            <a:r>
              <a:rPr lang="en-US" dirty="0">
                <a:solidFill>
                  <a:srgbClr val="202C8F"/>
                </a:solidFill>
              </a:rPr>
              <a:t> -0</a:t>
            </a:r>
            <a:endParaRPr lang="en-IN" dirty="0">
              <a:solidFill>
                <a:srgbClr val="202C8F"/>
              </a:solidFill>
            </a:endParaRPr>
          </a:p>
        </p:txBody>
      </p:sp>
    </p:spTree>
    <p:extLst>
      <p:ext uri="{BB962C8B-B14F-4D97-AF65-F5344CB8AC3E}">
        <p14:creationId xmlns:p14="http://schemas.microsoft.com/office/powerpoint/2010/main" val="493299674"/>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breeze.wav"/>
          </p:stSnd>
        </p:sndAc>
      </p:transition>
    </mc:Choice>
    <mc:Fallback>
      <p:transition spd="slow">
        <p:fade/>
        <p:sndAc>
          <p:stSnd>
            <p:snd r:embed="rId2" name="breeze.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1D37E1-82C5-933A-6FA0-D2E7BFF6CCE0}"/>
              </a:ext>
            </a:extLst>
          </p:cNvPr>
          <p:cNvSpPr>
            <a:spLocks noGrp="1"/>
          </p:cNvSpPr>
          <p:nvPr>
            <p:ph type="ftr" sz="quarter" idx="11"/>
          </p:nvPr>
        </p:nvSpPr>
        <p:spPr>
          <a:xfrm>
            <a:off x="1918329" y="320040"/>
            <a:ext cx="793535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number of students in</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universities change over time</a:t>
            </a: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B21563A8-47AC-EFD0-B8A7-C0296D73303E}"/>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1B0579C0-D427-2006-59B1-243E0B8B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140" y="781254"/>
            <a:ext cx="4682851" cy="2023362"/>
          </a:xfrm>
          <a:prstGeom prst="rect">
            <a:avLst/>
          </a:prstGeom>
        </p:spPr>
      </p:pic>
      <p:sp>
        <p:nvSpPr>
          <p:cNvPr id="6" name="TextBox 5">
            <a:extLst>
              <a:ext uri="{FF2B5EF4-FFF2-40B4-BE49-F238E27FC236}">
                <a16:creationId xmlns:a16="http://schemas.microsoft.com/office/drawing/2014/main" id="{34CB0DB6-A874-706B-91BA-FAF7815EB3E6}"/>
              </a:ext>
            </a:extLst>
          </p:cNvPr>
          <p:cNvSpPr txBox="1"/>
          <p:nvPr/>
        </p:nvSpPr>
        <p:spPr>
          <a:xfrm>
            <a:off x="2495835" y="3314721"/>
            <a:ext cx="6097136"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Times New Roman" panose="02020603050405020304" pitchFamily="18" charset="0"/>
              </a:rPr>
              <a:t>The creation of a bar chart reveals a compelling trend: between 2011 and 2016, there was a consistent and substantial increase in university enrollments worldwide. This growth exhibited a remarkable surge, particularly between 2011 to 2015.Suddenly shows fall during 2016.</a:t>
            </a:r>
            <a:endParaRPr lang="en-IN" dirty="0">
              <a:solidFill>
                <a:srgbClr val="202C8F"/>
              </a:solidFill>
            </a:endParaRPr>
          </a:p>
        </p:txBody>
      </p:sp>
    </p:spTree>
    <p:extLst>
      <p:ext uri="{BB962C8B-B14F-4D97-AF65-F5344CB8AC3E}">
        <p14:creationId xmlns:p14="http://schemas.microsoft.com/office/powerpoint/2010/main" val="990986751"/>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breeze.wav"/>
          </p:stSnd>
        </p:sndAc>
      </p:transition>
    </mc:Choice>
    <mc:Fallback>
      <p:transition spd="slow">
        <p:fade/>
        <p:sndAc>
          <p:stSnd>
            <p:snd r:embed="rId2" name="breeze.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80473D-28D7-DF30-8A50-A95C1691B425}"/>
              </a:ext>
            </a:extLst>
          </p:cNvPr>
          <p:cNvSpPr>
            <a:spLocks noGrp="1"/>
          </p:cNvSpPr>
          <p:nvPr>
            <p:ph type="ftr" sz="quarter" idx="11"/>
          </p:nvPr>
        </p:nvSpPr>
        <p:spPr>
          <a:xfrm>
            <a:off x="766572" y="320040"/>
            <a:ext cx="112958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university's ranking score and the student-staff ratio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DF083CE-E639-8F7E-C44D-134AAEDEA732}"/>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968CC981-7E71-8F16-5479-396CC000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37" y="746760"/>
            <a:ext cx="5343525" cy="2005459"/>
          </a:xfrm>
          <a:prstGeom prst="rect">
            <a:avLst/>
          </a:prstGeom>
        </p:spPr>
      </p:pic>
      <p:sp>
        <p:nvSpPr>
          <p:cNvPr id="6" name="TextBox 5">
            <a:extLst>
              <a:ext uri="{FF2B5EF4-FFF2-40B4-BE49-F238E27FC236}">
                <a16:creationId xmlns:a16="http://schemas.microsoft.com/office/drawing/2014/main" id="{B4F7BA76-BB28-2A24-079D-8BDCE9BE7C50}"/>
              </a:ext>
            </a:extLst>
          </p:cNvPr>
          <p:cNvSpPr txBox="1"/>
          <p:nvPr/>
        </p:nvSpPr>
        <p:spPr>
          <a:xfrm>
            <a:off x="3048000" y="2752219"/>
            <a:ext cx="6096000" cy="2862322"/>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Times New Roman" panose="02020603050405020304" pitchFamily="18" charset="0"/>
                <a:cs typeface="Times New Roman" panose="02020603050405020304" pitchFamily="18" charset="0"/>
              </a:rPr>
              <a:t>During the initial period there was relatively minimal fluctuation in the scores. However, a remarkable and sudden increase is observed in subsequent years, leading to a peak in performance. This spike is then followed by a noticeable decline between the year 2015 to 2016.In parallel, the student-to-staff ratio exhibited a consistent and stable pattern from 2011 to 2015, with minimal fluctuations. However, a significant and sudden surge in the ratio is observed thereafter, marking a departure from the earlier trend.</a:t>
            </a:r>
            <a:endParaRPr lang="en-IN" sz="18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761799438"/>
      </p:ext>
    </p:extLst>
  </p:cSld>
  <p:clrMapOvr>
    <a:masterClrMapping/>
  </p:clrMapOvr>
  <mc:AlternateContent xmlns:mc="http://schemas.openxmlformats.org/markup-compatibility/2006">
    <mc:Choice xmlns:p14="http://schemas.microsoft.com/office/powerpoint/2010/main" Requires="p14">
      <p:transition spd="slow" p14:dur="1600">
        <p14:prism isInverted="1"/>
        <p:sndAc>
          <p:stSnd>
            <p:snd r:embed="rId2" name="breeze.wav"/>
          </p:stSnd>
        </p:sndAc>
      </p:transition>
    </mc:Choice>
    <mc:Fallback>
      <p:transition spd="slow">
        <p:fade/>
        <p:sndAc>
          <p:stSnd>
            <p:snd r:embed="rId2" name="breeze.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8B9892-1A7A-B21A-1929-1D358580DEDF}"/>
              </a:ext>
            </a:extLst>
          </p:cNvPr>
          <p:cNvSpPr>
            <a:spLocks noGrp="1"/>
          </p:cNvSpPr>
          <p:nvPr>
            <p:ph type="ftr" sz="quarter" idx="11"/>
          </p:nvPr>
        </p:nvSpPr>
        <p:spPr>
          <a:xfrm>
            <a:off x="1848612" y="342900"/>
            <a:ext cx="98023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vary across different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7900004-1529-2DED-3DBA-D6DFDA3D1389}"/>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7310ADA4-F552-43D1-F7EF-E572DEF1A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630873"/>
            <a:ext cx="5343525" cy="2523808"/>
          </a:xfrm>
          <a:prstGeom prst="rect">
            <a:avLst/>
          </a:prstGeom>
        </p:spPr>
      </p:pic>
      <p:sp>
        <p:nvSpPr>
          <p:cNvPr id="6" name="TextBox 5">
            <a:extLst>
              <a:ext uri="{FF2B5EF4-FFF2-40B4-BE49-F238E27FC236}">
                <a16:creationId xmlns:a16="http://schemas.microsoft.com/office/drawing/2014/main" id="{30BC5F75-7493-8C99-FACE-467A25A06DED}"/>
              </a:ext>
            </a:extLst>
          </p:cNvPr>
          <p:cNvSpPr txBox="1"/>
          <p:nvPr/>
        </p:nvSpPr>
        <p:spPr>
          <a:xfrm>
            <a:off x="3048000" y="3555415"/>
            <a:ext cx="6096000" cy="646331"/>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analysis of the percentage of international students reveals a notable trend across the years. </a:t>
            </a:r>
            <a:endParaRPr lang="en-IN" dirty="0">
              <a:solidFill>
                <a:srgbClr val="202C8F"/>
              </a:solidFill>
            </a:endParaRPr>
          </a:p>
        </p:txBody>
      </p:sp>
    </p:spTree>
    <p:extLst>
      <p:ext uri="{BB962C8B-B14F-4D97-AF65-F5344CB8AC3E}">
        <p14:creationId xmlns:p14="http://schemas.microsoft.com/office/powerpoint/2010/main" val="3332483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breeze.wav"/>
          </p:stSnd>
        </p:sndAc>
      </p:transition>
    </mc:Choice>
    <mc:Fallback xmlns="">
      <p:transition spd="slow">
        <p:fade/>
        <p:sndAc>
          <p:stSnd>
            <p:snd r:embed="rId4" name="breeze.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B726D7-9585-C5F7-7AC9-59FE8CBFB7F7}"/>
              </a:ext>
            </a:extLst>
          </p:cNvPr>
          <p:cNvSpPr>
            <a:spLocks noGrp="1"/>
          </p:cNvSpPr>
          <p:nvPr>
            <p:ph type="ftr" sz="quarter" idx="11"/>
          </p:nvPr>
        </p:nvSpPr>
        <p:spPr>
          <a:xfrm>
            <a:off x="1040892" y="259080"/>
            <a:ext cx="1059484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impact of a university's ranking on the number of international students it attracts?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ED6152F6-31C4-22AD-8968-0557E1BBDF64}"/>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59215D7D-2638-8D86-DB32-2A5FADF66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577" y="731520"/>
            <a:ext cx="5343525" cy="2865119"/>
          </a:xfrm>
          <a:prstGeom prst="rect">
            <a:avLst/>
          </a:prstGeom>
        </p:spPr>
      </p:pic>
      <p:sp>
        <p:nvSpPr>
          <p:cNvPr id="6" name="TextBox 5">
            <a:extLst>
              <a:ext uri="{FF2B5EF4-FFF2-40B4-BE49-F238E27FC236}">
                <a16:creationId xmlns:a16="http://schemas.microsoft.com/office/drawing/2014/main" id="{6464E9E5-61E5-D7D4-5711-3F956467DCED}"/>
              </a:ext>
            </a:extLst>
          </p:cNvPr>
          <p:cNvSpPr txBox="1"/>
          <p:nvPr/>
        </p:nvSpPr>
        <p:spPr>
          <a:xfrm>
            <a:off x="2903220" y="3942695"/>
            <a:ext cx="6096000" cy="923330"/>
          </a:xfrm>
          <a:prstGeom prst="rect">
            <a:avLst/>
          </a:prstGeom>
          <a:noFill/>
        </p:spPr>
        <p:txBody>
          <a:bodyPr wrap="square">
            <a:spAutoFit/>
          </a:bodyPr>
          <a:lstStyle/>
          <a:p>
            <a:pPr algn="ctr"/>
            <a:r>
              <a:rPr lang="en-US" sz="1800" b="1" dirty="0">
                <a:solidFill>
                  <a:srgbClr val="202C8F"/>
                </a:solidFill>
                <a:effectLst/>
                <a:latin typeface="Arial" panose="020B0604020202020204" pitchFamily="34" charset="0"/>
                <a:ea typeface="Georgia" panose="02040502050405020303" pitchFamily="18" charset="0"/>
              </a:rPr>
              <a:t>While there are many factors that influence a university's attractiveness to international students, its ranking can play a significant role</a:t>
            </a:r>
            <a:endParaRPr lang="en-IN" dirty="0">
              <a:solidFill>
                <a:srgbClr val="202C8F"/>
              </a:solidFill>
            </a:endParaRPr>
          </a:p>
        </p:txBody>
      </p:sp>
    </p:spTree>
    <p:extLst>
      <p:ext uri="{BB962C8B-B14F-4D97-AF65-F5344CB8AC3E}">
        <p14:creationId xmlns:p14="http://schemas.microsoft.com/office/powerpoint/2010/main" val="2408876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breeze.wav"/>
          </p:stSnd>
        </p:sndAc>
      </p:transition>
    </mc:Choice>
    <mc:Fallback>
      <p:transition spd="slow">
        <p:fade/>
        <p:sndAc>
          <p:stSnd>
            <p:snd r:embed="rId2" name="breeze.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F1A79F-67D5-E908-AD1E-4BF5C091AFEC}"/>
              </a:ext>
            </a:extLst>
          </p:cNvPr>
          <p:cNvSpPr>
            <a:spLocks noGrp="1"/>
          </p:cNvSpPr>
          <p:nvPr>
            <p:ph type="ftr" sz="quarter" idx="11"/>
          </p:nvPr>
        </p:nvSpPr>
        <p:spPr>
          <a:xfrm>
            <a:off x="86868" y="198120"/>
            <a:ext cx="1201826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ranking score and the percentage of female students enrolled?</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B59075B-781F-F166-FCE9-94B34B8E4A51}"/>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Picture 3">
            <a:extLst>
              <a:ext uri="{FF2B5EF4-FFF2-40B4-BE49-F238E27FC236}">
                <a16:creationId xmlns:a16="http://schemas.microsoft.com/office/drawing/2014/main" id="{B180AD75-D5DE-643D-11A1-0C03F0A83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511016"/>
            <a:ext cx="5344160" cy="2232660"/>
          </a:xfrm>
          <a:prstGeom prst="rect">
            <a:avLst/>
          </a:prstGeom>
        </p:spPr>
      </p:pic>
      <p:sp>
        <p:nvSpPr>
          <p:cNvPr id="6" name="TextBox 5">
            <a:extLst>
              <a:ext uri="{FF2B5EF4-FFF2-40B4-BE49-F238E27FC236}">
                <a16:creationId xmlns:a16="http://schemas.microsoft.com/office/drawing/2014/main" id="{D64E885E-BC9D-409C-2E51-B1F90E803C54}"/>
              </a:ext>
            </a:extLst>
          </p:cNvPr>
          <p:cNvSpPr txBox="1"/>
          <p:nvPr/>
        </p:nvSpPr>
        <p:spPr>
          <a:xfrm>
            <a:off x="2758440" y="3086576"/>
            <a:ext cx="6096000" cy="1477328"/>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The analysis has unveiled a noteworthy connection between a university's ranking score and the percentage of female students in its enrollment. This association implies that universities boasting a higher proportion of female students tend to attain elevated ranking scores. </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3640290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2" name="breeze.wav"/>
          </p:stSnd>
        </p:sndAc>
      </p:transition>
    </mc:Choice>
    <mc:Fallback>
      <p:transition spd="slow">
        <p:fade/>
        <p:sndAc>
          <p:stSnd>
            <p:snd r:embed="rId2" name="breeze.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07C43C-895B-E444-923E-F437E281D869}"/>
              </a:ext>
            </a:extLst>
          </p:cNvPr>
          <p:cNvSpPr>
            <a:spLocks noGrp="1"/>
          </p:cNvSpPr>
          <p:nvPr>
            <p:ph type="ftr" sz="quarter" idx="11"/>
          </p:nvPr>
        </p:nvSpPr>
        <p:spPr>
          <a:xfrm>
            <a:off x="934212" y="320040"/>
            <a:ext cx="10323576"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percentage of international students affect a university's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564818DB-AF9C-015D-A6B8-F3F701FB58D6}"/>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1D5B2243-E99D-7FDE-720D-AC4AA58D4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040" y="631507"/>
            <a:ext cx="5344160" cy="2271713"/>
          </a:xfrm>
          <a:prstGeom prst="rect">
            <a:avLst/>
          </a:prstGeom>
        </p:spPr>
      </p:pic>
      <p:sp>
        <p:nvSpPr>
          <p:cNvPr id="6" name="TextBox 5">
            <a:extLst>
              <a:ext uri="{FF2B5EF4-FFF2-40B4-BE49-F238E27FC236}">
                <a16:creationId xmlns:a16="http://schemas.microsoft.com/office/drawing/2014/main" id="{3CF9EC57-A50A-B1D7-C477-C8AA4BFBB8B9}"/>
              </a:ext>
            </a:extLst>
          </p:cNvPr>
          <p:cNvSpPr txBox="1"/>
          <p:nvPr/>
        </p:nvSpPr>
        <p:spPr>
          <a:xfrm>
            <a:off x="2484120" y="3138577"/>
            <a:ext cx="6096000"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percentage of international students in a university's student body can significantly impact the student-staff ratio. A higher proportion of international students often necessitates additional support services and staff to cater to their unique needs, potentially increasing the student-staff ratio. </a:t>
            </a:r>
            <a:endParaRPr lang="en-IN" dirty="0">
              <a:solidFill>
                <a:srgbClr val="202C8F"/>
              </a:solidFill>
            </a:endParaRPr>
          </a:p>
        </p:txBody>
      </p:sp>
    </p:spTree>
    <p:extLst>
      <p:ext uri="{BB962C8B-B14F-4D97-AF65-F5344CB8AC3E}">
        <p14:creationId xmlns:p14="http://schemas.microsoft.com/office/powerpoint/2010/main" val="31368338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sndAc>
          <p:stSnd>
            <p:snd r:embed="rId2" name="breeze.wav"/>
          </p:stSnd>
        </p:sndAc>
      </p:transition>
    </mc:Choice>
    <mc:Fallback>
      <p:transition spd="slow">
        <p:fade/>
        <p:sndAc>
          <p:stSnd>
            <p:snd r:embed="rId2" name="breeze.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F58E2E-9A32-AC00-92CF-5F2D13A36477}"/>
              </a:ext>
            </a:extLst>
          </p:cNvPr>
          <p:cNvSpPr>
            <a:spLocks noGrp="1"/>
          </p:cNvSpPr>
          <p:nvPr>
            <p:ph type="ftr" sz="quarter" idx="11"/>
          </p:nvPr>
        </p:nvSpPr>
        <p:spPr>
          <a:xfrm>
            <a:off x="713232" y="388620"/>
            <a:ext cx="1108252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significant trends or patterns in the rankings of universities from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9261BA8-E790-C6E7-ABE5-AA24B7106C7E}"/>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0F4EE219-4F97-2748-9BC9-A4B812904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220" y="840105"/>
            <a:ext cx="5344160" cy="2390775"/>
          </a:xfrm>
          <a:prstGeom prst="rect">
            <a:avLst/>
          </a:prstGeom>
        </p:spPr>
      </p:pic>
      <p:sp>
        <p:nvSpPr>
          <p:cNvPr id="6" name="TextBox 5">
            <a:extLst>
              <a:ext uri="{FF2B5EF4-FFF2-40B4-BE49-F238E27FC236}">
                <a16:creationId xmlns:a16="http://schemas.microsoft.com/office/drawing/2014/main" id="{22035F59-FC64-6866-C696-E9F3F8D3009D}"/>
              </a:ext>
            </a:extLst>
          </p:cNvPr>
          <p:cNvSpPr txBox="1"/>
          <p:nvPr/>
        </p:nvSpPr>
        <p:spPr>
          <a:xfrm>
            <a:off x="2872740" y="3627121"/>
            <a:ext cx="6096000"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University rankings vary widely from one country to another, making it clear that there's no consistent pattern worldwide. The USA leads with the most ranked universities</a:t>
            </a:r>
            <a:endParaRPr lang="en-IN" dirty="0">
              <a:solidFill>
                <a:srgbClr val="202C8F"/>
              </a:solidFill>
            </a:endParaRPr>
          </a:p>
        </p:txBody>
      </p:sp>
    </p:spTree>
    <p:extLst>
      <p:ext uri="{BB962C8B-B14F-4D97-AF65-F5344CB8AC3E}">
        <p14:creationId xmlns:p14="http://schemas.microsoft.com/office/powerpoint/2010/main" val="4045610387"/>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breeze.wav"/>
          </p:stSnd>
        </p:sndAc>
      </p:transition>
    </mc:Choice>
    <mc:Fallback>
      <p:transition spd="slow">
        <p:split orient="vert"/>
        <p:sndAc>
          <p:stSnd>
            <p:snd r:embed="rId2" name="breeze.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92287-FF60-285E-B9DA-65A579085917}"/>
              </a:ext>
            </a:extLst>
          </p:cNvPr>
          <p:cNvSpPr>
            <a:spLocks noGrp="1"/>
          </p:cNvSpPr>
          <p:nvPr>
            <p:ph type="ftr" sz="quarter" idx="11"/>
          </p:nvPr>
        </p:nvSpPr>
        <p:spPr>
          <a:xfrm>
            <a:off x="1010412" y="2491740"/>
            <a:ext cx="10323576" cy="274320"/>
          </a:xfrm>
        </p:spPr>
        <p:txBody>
          <a:bodyPr/>
          <a:lstStyle/>
          <a:p>
            <a:pPr algn="ctr"/>
            <a:r>
              <a:rPr lang="en-US" sz="3600" b="1" dirty="0"/>
              <a:t>EDA PROBLEM SOLVING STATEMENT</a:t>
            </a:r>
          </a:p>
        </p:txBody>
      </p:sp>
      <p:sp>
        <p:nvSpPr>
          <p:cNvPr id="3" name="Slide Number Placeholder 2">
            <a:extLst>
              <a:ext uri="{FF2B5EF4-FFF2-40B4-BE49-F238E27FC236}">
                <a16:creationId xmlns:a16="http://schemas.microsoft.com/office/drawing/2014/main" id="{A9AAE7BB-ADBC-99A4-3789-6D0765ECE029}"/>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2325158256"/>
      </p:ext>
    </p:extLst>
  </p:cSld>
  <p:clrMapOvr>
    <a:masterClrMapping/>
  </p:clrMapOvr>
  <mc:AlternateContent xmlns:mc="http://schemas.openxmlformats.org/markup-compatibility/2006">
    <mc:Choice xmlns:p14="http://schemas.microsoft.com/office/powerpoint/2010/main" Requires="p14">
      <p:transition spd="slow" p14:dur="2500">
        <p:checker/>
        <p:sndAc>
          <p:stSnd>
            <p:snd r:embed="rId2" name="breeze.wav"/>
          </p:stSnd>
        </p:sndAc>
      </p:transition>
    </mc:Choice>
    <mc:Fallback>
      <p:transition spd="slow">
        <p:checker/>
        <p:sndAc>
          <p:stSnd>
            <p:snd r:embed="rId2" name="breeze.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9837A1-EF32-B5F4-574B-5F88285862F2}"/>
              </a:ext>
            </a:extLst>
          </p:cNvPr>
          <p:cNvSpPr>
            <a:spLocks noGrp="1"/>
          </p:cNvSpPr>
          <p:nvPr>
            <p:ph type="ftr" sz="quarter" idx="11"/>
          </p:nvPr>
        </p:nvSpPr>
        <p:spPr>
          <a:xfrm>
            <a:off x="1513332" y="320040"/>
            <a:ext cx="1054912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correlation between a country's GDP and the number of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EBCDF99-505D-C909-BCB4-93D9A4240071}"/>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Picture 3">
            <a:extLst>
              <a:ext uri="{FF2B5EF4-FFF2-40B4-BE49-F238E27FC236}">
                <a16:creationId xmlns:a16="http://schemas.microsoft.com/office/drawing/2014/main" id="{6D2F7FA9-1FF6-3C34-7D01-FA827F771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 y="731520"/>
            <a:ext cx="5343525" cy="2324100"/>
          </a:xfrm>
          <a:prstGeom prst="rect">
            <a:avLst/>
          </a:prstGeom>
        </p:spPr>
      </p:pic>
      <p:pic>
        <p:nvPicPr>
          <p:cNvPr id="5" name="Picture 4">
            <a:extLst>
              <a:ext uri="{FF2B5EF4-FFF2-40B4-BE49-F238E27FC236}">
                <a16:creationId xmlns:a16="http://schemas.microsoft.com/office/drawing/2014/main" id="{34E07079-2F46-56DF-887A-E99F89D9D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040" y="731520"/>
            <a:ext cx="5785485" cy="2324100"/>
          </a:xfrm>
          <a:prstGeom prst="rect">
            <a:avLst/>
          </a:prstGeom>
        </p:spPr>
      </p:pic>
      <p:sp>
        <p:nvSpPr>
          <p:cNvPr id="7" name="TextBox 6">
            <a:extLst>
              <a:ext uri="{FF2B5EF4-FFF2-40B4-BE49-F238E27FC236}">
                <a16:creationId xmlns:a16="http://schemas.microsoft.com/office/drawing/2014/main" id="{D92B2550-1446-ACA6-0E48-29A8EF88011E}"/>
              </a:ext>
            </a:extLst>
          </p:cNvPr>
          <p:cNvSpPr txBox="1"/>
          <p:nvPr/>
        </p:nvSpPr>
        <p:spPr>
          <a:xfrm>
            <a:off x="2910840" y="3576935"/>
            <a:ext cx="6096000" cy="923330"/>
          </a:xfrm>
          <a:prstGeom prst="rect">
            <a:avLst/>
          </a:prstGeom>
          <a:noFill/>
        </p:spPr>
        <p:txBody>
          <a:bodyPr wrap="square">
            <a:spAutoFit/>
          </a:bodyPr>
          <a:lstStyle/>
          <a:p>
            <a:pPr marL="0" marR="0" algn="ctr">
              <a:spcBef>
                <a:spcPts val="0"/>
              </a:spcBef>
              <a:spcAft>
                <a:spcPts val="0"/>
              </a:spcAft>
            </a:pPr>
            <a:r>
              <a:rPr lang="en-US" sz="1800" b="1" dirty="0">
                <a:solidFill>
                  <a:srgbClr val="202C8F"/>
                </a:solidFill>
                <a:effectLst/>
                <a:latin typeface="Segoe UI" panose="020B0502040204020203" pitchFamily="34" charset="0"/>
                <a:ea typeface="Georgia" panose="02040502050405020303" pitchFamily="18" charset="0"/>
                <a:cs typeface="Times New Roman" panose="02020603050405020304" pitchFamily="18" charset="0"/>
              </a:rPr>
              <a:t>This section explores statistical analyses to determine if a correlation exists between a country's GDP and the number of universities.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11345025"/>
      </p:ext>
    </p:extLst>
  </p:cSld>
  <p:clrMapOvr>
    <a:masterClrMapping/>
  </p:clrMapOvr>
  <p:transition spd="slow">
    <p:push dir="u"/>
    <p:sndAc>
      <p:stSnd>
        <p:snd r:embed="rId2" name="breeze.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975-0109-2D71-EE9B-68551A3E6BB4}"/>
              </a:ext>
            </a:extLst>
          </p:cNvPr>
          <p:cNvSpPr>
            <a:spLocks noGrp="1"/>
          </p:cNvSpPr>
          <p:nvPr>
            <p:ph type="title"/>
          </p:nvPr>
        </p:nvSpPr>
        <p:spPr>
          <a:xfrm>
            <a:off x="1499616" y="1000252"/>
            <a:ext cx="5693664" cy="768096"/>
          </a:xfrm>
        </p:spPr>
        <p:txBody>
          <a:bodyPr/>
          <a:lstStyle/>
          <a:p>
            <a:r>
              <a:rPr lang="en-US" dirty="0"/>
              <a:t>0BJECTIVE</a:t>
            </a:r>
            <a:endParaRPr lang="en-IN" dirty="0"/>
          </a:p>
        </p:txBody>
      </p:sp>
      <p:sp>
        <p:nvSpPr>
          <p:cNvPr id="3" name="Content Placeholder 2">
            <a:extLst>
              <a:ext uri="{FF2B5EF4-FFF2-40B4-BE49-F238E27FC236}">
                <a16:creationId xmlns:a16="http://schemas.microsoft.com/office/drawing/2014/main" id="{5B1C56E9-5F55-3787-81CD-3F0EB087CFCC}"/>
              </a:ext>
            </a:extLst>
          </p:cNvPr>
          <p:cNvSpPr>
            <a:spLocks noGrp="1"/>
          </p:cNvSpPr>
          <p:nvPr>
            <p:ph idx="1"/>
          </p:nvPr>
        </p:nvSpPr>
        <p:spPr>
          <a:xfrm>
            <a:off x="1499616" y="1997612"/>
            <a:ext cx="5928126" cy="3895188"/>
          </a:xfrm>
        </p:spPr>
        <p:txBody>
          <a:bodyPr/>
          <a:lstStyle/>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The project will involve the following tasks: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lgn="ctr">
              <a:spcBef>
                <a:spcPts val="0"/>
              </a:spcBef>
              <a:spcAft>
                <a:spcPts val="0"/>
              </a:spcAft>
              <a:buFont typeface="Georgia" panose="02040502050405020303" pitchFamily="18" charset="0"/>
              <a:buChar char="•"/>
            </a:pPr>
            <a:r>
              <a:rPr lang="en-US" sz="1400" b="1" dirty="0">
                <a:effectLst/>
                <a:latin typeface="Arial" panose="020B0604020202020204" pitchFamily="34" charset="0"/>
                <a:ea typeface="Georgia" panose="02040502050405020303" pitchFamily="18" charset="0"/>
                <a:cs typeface="Times New Roman" panose="02020603050405020304" pitchFamily="18" charset="0"/>
              </a:rPr>
              <a:t>Performing a comprehensive analysis of university rankings, including variations across systems, key factors influencing rankings, historical trends, and the impact of limitations and biases on rankings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lgn="ctr">
              <a:spcBef>
                <a:spcPts val="0"/>
              </a:spcBef>
              <a:spcAft>
                <a:spcPts val="0"/>
              </a:spcAft>
              <a:buFont typeface="Georgia" panose="02040502050405020303" pitchFamily="18" charset="0"/>
              <a:buChar char="•"/>
            </a:pPr>
            <a:r>
              <a:rPr lang="en-US" sz="1400" b="1" dirty="0">
                <a:effectLst/>
                <a:latin typeface="Arial" panose="020B0604020202020204" pitchFamily="34" charset="0"/>
                <a:ea typeface="Georgia" panose="02040502050405020303" pitchFamily="18" charset="0"/>
                <a:cs typeface="Times New Roman" panose="02020603050405020304" pitchFamily="18" charset="0"/>
              </a:rPr>
              <a:t>Deriving meaningful conclusions and recommendations for improving ranking methodologies.</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1400" b="1" dirty="0">
              <a:latin typeface="Georgia" panose="02040502050405020303" pitchFamily="18" charset="0"/>
              <a:ea typeface="Georgia" panose="02040502050405020303" pitchFamily="18" charset="0"/>
              <a:cs typeface="Times New Roman" panose="02020603050405020304" pitchFamily="18" charset="0"/>
            </a:endParaRPr>
          </a:p>
          <a:p>
            <a:pPr marL="0" marR="0" algn="ctr">
              <a:spcBef>
                <a:spcPts val="0"/>
              </a:spcBef>
              <a:spcAft>
                <a:spcPts val="0"/>
              </a:spcAft>
            </a:pPr>
            <a:r>
              <a:rPr lang="en-US" sz="1400" b="1" dirty="0">
                <a:effectLst/>
                <a:latin typeface="Arial" panose="020B0604020202020204" pitchFamily="34" charset="0"/>
                <a:ea typeface="Georgia" panose="02040502050405020303" pitchFamily="18" charset="0"/>
                <a:cs typeface="Times New Roman" panose="02020603050405020304" pitchFamily="18" charset="0"/>
              </a:rPr>
              <a:t>Compiling analysis results, conclusions, and recommendations for stakeholders .</a:t>
            </a:r>
            <a:endParaRPr lang="en-IN" sz="1400" b="1" dirty="0">
              <a:effectLst/>
              <a:latin typeface="Georgia" panose="02040502050405020303" pitchFamily="18" charset="0"/>
              <a:ea typeface="Georgia" panose="0204050205040502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4062861"/>
      </p:ext>
    </p:extLst>
  </p:cSld>
  <p:clrMapOvr>
    <a:masterClrMapping/>
  </p:clrMapOvr>
  <mc:AlternateContent xmlns:mc="http://schemas.openxmlformats.org/markup-compatibility/2006">
    <mc:Choice xmlns:p14="http://schemas.microsoft.com/office/powerpoint/2010/main" Requires="p14">
      <p:transition spd="slow" advClick="0" advTm="2000">
        <p14:flash/>
        <p:sndAc>
          <p:stSnd>
            <p:snd r:embed="rId2" name="breeze.wav"/>
          </p:stSnd>
        </p:sndAc>
      </p:transition>
    </mc:Choice>
    <mc:Fallback>
      <p:transition spd="slow" advClick="0" advTm="2000">
        <p:fade/>
        <p:sndAc>
          <p:stSnd>
            <p:snd r:embed="rId2" name="breeze.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E660B8-9863-DA52-A081-032B6D10C3E7}"/>
              </a:ext>
            </a:extLst>
          </p:cNvPr>
          <p:cNvSpPr>
            <a:spLocks noGrp="1"/>
          </p:cNvSpPr>
          <p:nvPr>
            <p:ph type="ftr" sz="quarter" idx="11"/>
          </p:nvPr>
        </p:nvSpPr>
        <p:spPr>
          <a:xfrm>
            <a:off x="1866900" y="213360"/>
            <a:ext cx="907846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number of universities changed over the years in each country?</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2EA1AA2-681D-4D81-7AFC-D1D2A143100A}"/>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95BF3FD3-7894-97BD-D8D2-1D525A1F3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 y="731520"/>
            <a:ext cx="5344160" cy="2019300"/>
          </a:xfrm>
          <a:prstGeom prst="rect">
            <a:avLst/>
          </a:prstGeom>
        </p:spPr>
      </p:pic>
      <p:pic>
        <p:nvPicPr>
          <p:cNvPr id="5" name="Picture 4">
            <a:extLst>
              <a:ext uri="{FF2B5EF4-FFF2-40B4-BE49-F238E27FC236}">
                <a16:creationId xmlns:a16="http://schemas.microsoft.com/office/drawing/2014/main" id="{D490C084-29E2-22A5-97E5-85FCB55B42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360" y="731520"/>
            <a:ext cx="5344160" cy="2019300"/>
          </a:xfrm>
          <a:prstGeom prst="rect">
            <a:avLst/>
          </a:prstGeom>
        </p:spPr>
      </p:pic>
      <p:sp>
        <p:nvSpPr>
          <p:cNvPr id="7" name="TextBox 6">
            <a:extLst>
              <a:ext uri="{FF2B5EF4-FFF2-40B4-BE49-F238E27FC236}">
                <a16:creationId xmlns:a16="http://schemas.microsoft.com/office/drawing/2014/main" id="{D44B3E52-4E68-CCF6-1539-15465DA51DA5}"/>
              </a:ext>
            </a:extLst>
          </p:cNvPr>
          <p:cNvSpPr txBox="1"/>
          <p:nvPr/>
        </p:nvSpPr>
        <p:spPr>
          <a:xfrm>
            <a:off x="2865120" y="3429000"/>
            <a:ext cx="6096000"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Examining historical data, this section analyzes how the number of universities has changed over the years in different countries. Trends and fluctuations are discussed to understand potential influencing factors.</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4027822"/>
      </p:ext>
    </p:extLst>
  </p:cSld>
  <p:clrMapOvr>
    <a:masterClrMapping/>
  </p:clrMapOvr>
  <mc:AlternateContent xmlns:mc="http://schemas.openxmlformats.org/markup-compatibility/2006">
    <mc:Choice xmlns:p14="http://schemas.microsoft.com/office/powerpoint/2010/main" Requires="p14">
      <p:transition spd="slow" p14:dur="4400">
        <p14:honeycomb/>
        <p:sndAc>
          <p:stSnd>
            <p:snd r:embed="rId2" name="breeze.wav"/>
          </p:stSnd>
        </p:sndAc>
      </p:transition>
    </mc:Choice>
    <mc:Fallback>
      <p:transition spd="slow">
        <p:fade/>
        <p:sndAc>
          <p:stSnd>
            <p:snd r:embed="rId2" name="breeze.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3DF787-1825-511F-3051-437A4A56381F}"/>
              </a:ext>
            </a:extLst>
          </p:cNvPr>
          <p:cNvSpPr>
            <a:spLocks noGrp="1"/>
          </p:cNvSpPr>
          <p:nvPr>
            <p:ph type="ftr" sz="quarter" idx="11"/>
          </p:nvPr>
        </p:nvSpPr>
        <p:spPr>
          <a:xfrm>
            <a:off x="1229106" y="320040"/>
            <a:ext cx="9733788"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country's population and the number of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7267413-452F-FED5-3A92-19E65902D747}"/>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Picture 3">
            <a:extLst>
              <a:ext uri="{FF2B5EF4-FFF2-40B4-BE49-F238E27FC236}">
                <a16:creationId xmlns:a16="http://schemas.microsoft.com/office/drawing/2014/main" id="{022D6271-95B5-DEF4-D887-33D73DF7E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 y="731520"/>
            <a:ext cx="5181600" cy="1935480"/>
          </a:xfrm>
          <a:prstGeom prst="rect">
            <a:avLst/>
          </a:prstGeom>
        </p:spPr>
      </p:pic>
      <p:pic>
        <p:nvPicPr>
          <p:cNvPr id="5" name="Picture 4">
            <a:extLst>
              <a:ext uri="{FF2B5EF4-FFF2-40B4-BE49-F238E27FC236}">
                <a16:creationId xmlns:a16="http://schemas.microsoft.com/office/drawing/2014/main" id="{FA01CCD6-B5BD-6433-CAB8-DBA976EEE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004" y="731520"/>
            <a:ext cx="5344160" cy="1935480"/>
          </a:xfrm>
          <a:prstGeom prst="rect">
            <a:avLst/>
          </a:prstGeom>
        </p:spPr>
      </p:pic>
      <p:sp>
        <p:nvSpPr>
          <p:cNvPr id="7" name="TextBox 6">
            <a:extLst>
              <a:ext uri="{FF2B5EF4-FFF2-40B4-BE49-F238E27FC236}">
                <a16:creationId xmlns:a16="http://schemas.microsoft.com/office/drawing/2014/main" id="{3076A2AF-0871-0048-6985-ACDAF4F4EA1E}"/>
              </a:ext>
            </a:extLst>
          </p:cNvPr>
          <p:cNvSpPr txBox="1"/>
          <p:nvPr/>
        </p:nvSpPr>
        <p:spPr>
          <a:xfrm>
            <a:off x="3048000" y="3095536"/>
            <a:ext cx="6096000"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Investigating whether there is a relationship between a country's population and the number of universities. Population density and regional variations are considered to provide a nuanced perspective.</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583428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sndAc>
          <p:stSnd>
            <p:snd r:embed="rId2" name="breeze.wav"/>
          </p:stSnd>
        </p:sndAc>
      </p:transition>
    </mc:Choice>
    <mc:Fallback>
      <p:transition spd="slow">
        <p:fade/>
        <p:sndAc>
          <p:stSnd>
            <p:snd r:embed="rId2" name="breeze.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29DCE-CAE9-17F6-9BD5-ECEF6AF28BC7}"/>
              </a:ext>
            </a:extLst>
          </p:cNvPr>
          <p:cNvSpPr>
            <a:spLocks noGrp="1"/>
          </p:cNvSpPr>
          <p:nvPr>
            <p:ph type="ftr" sz="quarter" idx="11"/>
          </p:nvPr>
        </p:nvSpPr>
        <p:spPr>
          <a:xfrm>
            <a:off x="1751076" y="457200"/>
            <a:ext cx="8689848"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common criteria used by different ranking systems?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3E3AAB79-017F-A0E6-F72F-0A321B847E65}"/>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Picture 3">
            <a:extLst>
              <a:ext uri="{FF2B5EF4-FFF2-40B4-BE49-F238E27FC236}">
                <a16:creationId xmlns:a16="http://schemas.microsoft.com/office/drawing/2014/main" id="{4E8B840C-7BBD-4D19-6447-735B6AC26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940" y="883603"/>
            <a:ext cx="5344160" cy="2316798"/>
          </a:xfrm>
          <a:prstGeom prst="rect">
            <a:avLst/>
          </a:prstGeom>
        </p:spPr>
      </p:pic>
      <p:sp>
        <p:nvSpPr>
          <p:cNvPr id="6" name="TextBox 5">
            <a:extLst>
              <a:ext uri="{FF2B5EF4-FFF2-40B4-BE49-F238E27FC236}">
                <a16:creationId xmlns:a16="http://schemas.microsoft.com/office/drawing/2014/main" id="{35D715AB-4C8B-1D03-73BB-43062728AAE0}"/>
              </a:ext>
            </a:extLst>
          </p:cNvPr>
          <p:cNvSpPr txBox="1"/>
          <p:nvPr/>
        </p:nvSpPr>
        <p:spPr>
          <a:xfrm>
            <a:off x="2891228" y="3585839"/>
            <a:ext cx="6097248"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from the above output we can conclude that there are no such common criteria used by ranking system. Each system tends to have its unique focus and priorities.</a:t>
            </a:r>
            <a:endParaRPr lang="en-IN" dirty="0">
              <a:solidFill>
                <a:srgbClr val="202C8F"/>
              </a:solidFill>
            </a:endParaRPr>
          </a:p>
        </p:txBody>
      </p:sp>
    </p:spTree>
    <p:extLst>
      <p:ext uri="{BB962C8B-B14F-4D97-AF65-F5344CB8AC3E}">
        <p14:creationId xmlns:p14="http://schemas.microsoft.com/office/powerpoint/2010/main" val="228724975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breeze.wav"/>
          </p:stSnd>
        </p:sndAc>
      </p:transition>
    </mc:Choice>
    <mc:Fallback>
      <p:transition spd="slow">
        <p:blinds dir="vert"/>
        <p:sndAc>
          <p:stSnd>
            <p:snd r:embed="rId2" name="breeze.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5B31DC-A9BA-079D-1EF5-F02A22633D44}"/>
              </a:ext>
            </a:extLst>
          </p:cNvPr>
          <p:cNvSpPr>
            <a:spLocks noGrp="1"/>
          </p:cNvSpPr>
          <p:nvPr>
            <p:ph type="ftr" sz="quarter" idx="11"/>
          </p:nvPr>
        </p:nvSpPr>
        <p:spPr>
          <a:xfrm>
            <a:off x="1483726" y="220355"/>
            <a:ext cx="10323576"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trend in university rankings over the years according to each system?</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45BBF5C-15E8-F1DE-A4F5-256BCDFC6B0A}"/>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Picture 3">
            <a:extLst>
              <a:ext uri="{FF2B5EF4-FFF2-40B4-BE49-F238E27FC236}">
                <a16:creationId xmlns:a16="http://schemas.microsoft.com/office/drawing/2014/main" id="{0C8B9997-07C0-DE89-E715-ABCE69068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10" y="911912"/>
            <a:ext cx="5344160" cy="1538980"/>
          </a:xfrm>
          <a:prstGeom prst="rect">
            <a:avLst/>
          </a:prstGeom>
        </p:spPr>
      </p:pic>
      <p:pic>
        <p:nvPicPr>
          <p:cNvPr id="5" name="Picture 4">
            <a:extLst>
              <a:ext uri="{FF2B5EF4-FFF2-40B4-BE49-F238E27FC236}">
                <a16:creationId xmlns:a16="http://schemas.microsoft.com/office/drawing/2014/main" id="{61E2AD80-E9D0-7F2C-D048-2F49A558C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4831" y="806877"/>
            <a:ext cx="5344160" cy="1644015"/>
          </a:xfrm>
          <a:prstGeom prst="rect">
            <a:avLst/>
          </a:prstGeom>
        </p:spPr>
      </p:pic>
      <p:sp>
        <p:nvSpPr>
          <p:cNvPr id="7" name="TextBox 6">
            <a:extLst>
              <a:ext uri="{FF2B5EF4-FFF2-40B4-BE49-F238E27FC236}">
                <a16:creationId xmlns:a16="http://schemas.microsoft.com/office/drawing/2014/main" id="{08BCECA9-8327-BA0E-0B91-157997C281F8}"/>
              </a:ext>
            </a:extLst>
          </p:cNvPr>
          <p:cNvSpPr txBox="1"/>
          <p:nvPr/>
        </p:nvSpPr>
        <p:spPr>
          <a:xfrm>
            <a:off x="1887428" y="2778325"/>
            <a:ext cx="7914806" cy="2031325"/>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Times Higher Education system, the information provided lacks specific trends, leaving it unclear whether rankings have been stable or changing. In the case of the Shanghai Ranking, the insight notes less fluctuation, but it doesn't specify whether the rankings have remained consistently high or have experienced gradual changes. On the other hand, the Center for World University Rankings saw a significant event in 2014, with a sudden increase in rankings, indicating a notable positive shift.</a:t>
            </a:r>
            <a:endParaRPr lang="en-IN" dirty="0">
              <a:solidFill>
                <a:srgbClr val="202C8F"/>
              </a:solidFill>
            </a:endParaRPr>
          </a:p>
        </p:txBody>
      </p:sp>
    </p:spTree>
    <p:extLst>
      <p:ext uri="{BB962C8B-B14F-4D97-AF65-F5344CB8AC3E}">
        <p14:creationId xmlns:p14="http://schemas.microsoft.com/office/powerpoint/2010/main" val="3589586242"/>
      </p:ext>
    </p:extLst>
  </p:cSld>
  <p:clrMapOvr>
    <a:masterClrMapping/>
  </p:clrMapOvr>
  <mc:AlternateContent xmlns:mc="http://schemas.openxmlformats.org/markup-compatibility/2006">
    <mc:Choice xmlns:p14="http://schemas.microsoft.com/office/powerpoint/2010/main" Requires="p14">
      <p:transition spd="slow" p14:dur="4000">
        <p14:vortex dir="r"/>
        <p:sndAc>
          <p:stSnd>
            <p:snd r:embed="rId2" name="breeze.wav"/>
          </p:stSnd>
        </p:sndAc>
      </p:transition>
    </mc:Choice>
    <mc:Fallback>
      <p:transition spd="slow">
        <p:fade/>
        <p:sndAc>
          <p:stSnd>
            <p:snd r:embed="rId2" name="breeze.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257F33-1F4F-8A88-FAF4-2E72AD2721C5}"/>
              </a:ext>
            </a:extLst>
          </p:cNvPr>
          <p:cNvSpPr>
            <a:spLocks noGrp="1"/>
          </p:cNvSpPr>
          <p:nvPr>
            <p:ph type="ftr" sz="quarter" idx="11"/>
          </p:nvPr>
        </p:nvSpPr>
        <p:spPr>
          <a:xfrm>
            <a:off x="841797" y="320040"/>
            <a:ext cx="10508405"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choice of ranking system affect a university's international student enrollment?</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7FAF24E-667F-5C0C-DCAD-AFCE7DD6CB55}"/>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4" name="Picture 3">
            <a:extLst>
              <a:ext uri="{FF2B5EF4-FFF2-40B4-BE49-F238E27FC236}">
                <a16:creationId xmlns:a16="http://schemas.microsoft.com/office/drawing/2014/main" id="{EABF6BD9-ADC4-C8E1-3F92-8A07724F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05" y="844757"/>
            <a:ext cx="5344160" cy="2025859"/>
          </a:xfrm>
          <a:prstGeom prst="rect">
            <a:avLst/>
          </a:prstGeom>
        </p:spPr>
      </p:pic>
      <p:pic>
        <p:nvPicPr>
          <p:cNvPr id="5" name="Picture 4">
            <a:extLst>
              <a:ext uri="{FF2B5EF4-FFF2-40B4-BE49-F238E27FC236}">
                <a16:creationId xmlns:a16="http://schemas.microsoft.com/office/drawing/2014/main" id="{F6D43981-C6D8-D59D-3799-4340DA04E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677" y="868681"/>
            <a:ext cx="5343525" cy="2025860"/>
          </a:xfrm>
          <a:prstGeom prst="rect">
            <a:avLst/>
          </a:prstGeom>
        </p:spPr>
      </p:pic>
      <p:sp>
        <p:nvSpPr>
          <p:cNvPr id="7" name="TextBox 6">
            <a:extLst>
              <a:ext uri="{FF2B5EF4-FFF2-40B4-BE49-F238E27FC236}">
                <a16:creationId xmlns:a16="http://schemas.microsoft.com/office/drawing/2014/main" id="{673ECB72-4184-12D1-3393-9A4F6E1F79FD}"/>
              </a:ext>
            </a:extLst>
          </p:cNvPr>
          <p:cNvSpPr txBox="1"/>
          <p:nvPr/>
        </p:nvSpPr>
        <p:spPr>
          <a:xfrm>
            <a:off x="1218493" y="3350543"/>
            <a:ext cx="9576367"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Shanghai Ranking system, characterized by consistent growth in international student numbers over the years, tends to attract more students due to its perceived academic excellence. In contrast, the Times Higher Education World University Ranking shows minimal fluctuations, suggesting that this ranking has less impact on international student recruitment. On the other hand, the Center for World University Rankings typically reports lower international student enrollments</a:t>
            </a:r>
            <a:endParaRPr lang="en-IN" dirty="0">
              <a:solidFill>
                <a:srgbClr val="202C8F"/>
              </a:solidFill>
            </a:endParaRPr>
          </a:p>
        </p:txBody>
      </p:sp>
    </p:spTree>
    <p:extLst>
      <p:ext uri="{BB962C8B-B14F-4D97-AF65-F5344CB8AC3E}">
        <p14:creationId xmlns:p14="http://schemas.microsoft.com/office/powerpoint/2010/main" val="39134395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sndAc>
          <p:stSnd>
            <p:snd r:embed="rId2" name="breeze.wav"/>
          </p:stSnd>
        </p:sndAc>
      </p:transition>
    </mc:Choice>
    <mc:Fallback>
      <p:transition spd="slow">
        <p:fade/>
        <p:sndAc>
          <p:stSnd>
            <p:snd r:embed="rId2" name="breeze.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808CD9-251A-1761-F831-1D98E5217BF9}"/>
              </a:ext>
            </a:extLst>
          </p:cNvPr>
          <p:cNvSpPr>
            <a:spLocks noGrp="1"/>
          </p:cNvSpPr>
          <p:nvPr>
            <p:ph type="ftr" sz="quarter" idx="11"/>
          </p:nvPr>
        </p:nvSpPr>
        <p:spPr>
          <a:xfrm>
            <a:off x="1798519" y="320040"/>
            <a:ext cx="8724575"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Are there any criteria that have different weights in different ranking systems?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BC4DEAD-2A6C-3EDB-B071-049E956DF25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4" name="Picture 3">
            <a:extLst>
              <a:ext uri="{FF2B5EF4-FFF2-40B4-BE49-F238E27FC236}">
                <a16:creationId xmlns:a16="http://schemas.microsoft.com/office/drawing/2014/main" id="{A404EB2A-0F13-7C5F-E67A-4D162F0FE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057" y="812258"/>
            <a:ext cx="5344160" cy="2298201"/>
          </a:xfrm>
          <a:prstGeom prst="rect">
            <a:avLst/>
          </a:prstGeom>
        </p:spPr>
      </p:pic>
      <p:sp>
        <p:nvSpPr>
          <p:cNvPr id="6" name="TextBox 5">
            <a:extLst>
              <a:ext uri="{FF2B5EF4-FFF2-40B4-BE49-F238E27FC236}">
                <a16:creationId xmlns:a16="http://schemas.microsoft.com/office/drawing/2014/main" id="{8AB71D54-2F95-0E13-FF3D-608DFAB3D460}"/>
              </a:ext>
            </a:extLst>
          </p:cNvPr>
          <p:cNvSpPr txBox="1"/>
          <p:nvPr/>
        </p:nvSpPr>
        <p:spPr>
          <a:xfrm>
            <a:off x="2690734" y="3252787"/>
            <a:ext cx="6453890"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Examining various ranking systems uncovers a notable absence of universally accepted criteria. Each system tends to prioritize distinct aspects, such as academic excellence, research productivity, faculty qualifications, student-to-faculty ratios, and other relevant metrics. This diversity of criteria underscores the flexibility of ranking systems.</a:t>
            </a:r>
            <a:endParaRPr lang="en-IN" dirty="0">
              <a:solidFill>
                <a:srgbClr val="202C8F"/>
              </a:solidFill>
            </a:endParaRPr>
          </a:p>
        </p:txBody>
      </p:sp>
    </p:spTree>
    <p:extLst>
      <p:ext uri="{BB962C8B-B14F-4D97-AF65-F5344CB8AC3E}">
        <p14:creationId xmlns:p14="http://schemas.microsoft.com/office/powerpoint/2010/main" val="4007649609"/>
      </p:ext>
    </p:extLst>
  </p:cSld>
  <p:clrMapOvr>
    <a:masterClrMapping/>
  </p:clrMapOvr>
  <mc:AlternateContent xmlns:mc="http://schemas.openxmlformats.org/markup-compatibility/2006">
    <mc:Choice xmlns:p14="http://schemas.microsoft.com/office/powerpoint/2010/main" Requires="p14">
      <p:transition spd="slow" p14:dur="1600">
        <p14:prism isInverted="1"/>
        <p:sndAc>
          <p:stSnd>
            <p:snd r:embed="rId2" name="breeze.wav"/>
          </p:stSnd>
        </p:sndAc>
      </p:transition>
    </mc:Choice>
    <mc:Fallback>
      <p:transition spd="slow">
        <p:fade/>
        <p:sndAc>
          <p:stSnd>
            <p:snd r:embed="rId2" name="breeze.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E80F54-E203-3D9F-36F5-BFF33F32309B}"/>
              </a:ext>
            </a:extLst>
          </p:cNvPr>
          <p:cNvSpPr>
            <a:spLocks noGrp="1"/>
          </p:cNvSpPr>
          <p:nvPr>
            <p:ph type="ftr" sz="quarter" idx="11"/>
          </p:nvPr>
        </p:nvSpPr>
        <p:spPr>
          <a:xfrm>
            <a:off x="2000886" y="457200"/>
            <a:ext cx="7945087"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have the weights of ranking criteria changed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DF111F5-1459-9A6B-4B8A-3EAC46F4A72C}"/>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4" name="Picture 3">
            <a:extLst>
              <a:ext uri="{FF2B5EF4-FFF2-40B4-BE49-F238E27FC236}">
                <a16:creationId xmlns:a16="http://schemas.microsoft.com/office/drawing/2014/main" id="{0B861484-ECB1-8292-EF99-77B5F474C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9" y="731519"/>
            <a:ext cx="5344160" cy="1771837"/>
          </a:xfrm>
          <a:prstGeom prst="rect">
            <a:avLst/>
          </a:prstGeom>
        </p:spPr>
      </p:pic>
      <p:pic>
        <p:nvPicPr>
          <p:cNvPr id="5" name="Picture 4">
            <a:extLst>
              <a:ext uri="{FF2B5EF4-FFF2-40B4-BE49-F238E27FC236}">
                <a16:creationId xmlns:a16="http://schemas.microsoft.com/office/drawing/2014/main" id="{2F31C7D5-C166-F22F-4F0D-32141E77D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900" y="731521"/>
            <a:ext cx="5344160" cy="1771836"/>
          </a:xfrm>
          <a:prstGeom prst="rect">
            <a:avLst/>
          </a:prstGeom>
        </p:spPr>
      </p:pic>
      <p:sp>
        <p:nvSpPr>
          <p:cNvPr id="7" name="TextBox 6">
            <a:extLst>
              <a:ext uri="{FF2B5EF4-FFF2-40B4-BE49-F238E27FC236}">
                <a16:creationId xmlns:a16="http://schemas.microsoft.com/office/drawing/2014/main" id="{8A601678-8F6F-5A9B-5C3E-308421229068}"/>
              </a:ext>
            </a:extLst>
          </p:cNvPr>
          <p:cNvSpPr txBox="1"/>
          <p:nvPr/>
        </p:nvSpPr>
        <p:spPr>
          <a:xfrm>
            <a:off x="2913713" y="3103156"/>
            <a:ext cx="6097248"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An examination of how the weights assigned to different criteria in ranking systems have changed over the years. This helps in understanding evolving trends in evaluating university performance.</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7550055"/>
      </p:ext>
    </p:extLst>
  </p:cSld>
  <p:clrMapOvr>
    <a:masterClrMapping/>
  </p:clrMapOvr>
  <mc:AlternateContent xmlns:mc="http://schemas.openxmlformats.org/markup-compatibility/2006">
    <mc:Choice xmlns:p14="http://schemas.microsoft.com/office/powerpoint/2010/main" Requires="p14">
      <p:transition spd="slow" p14:dur="3000">
        <p14:shred/>
        <p:sndAc>
          <p:stSnd>
            <p:snd r:embed="rId2" name="breeze.wav"/>
          </p:stSnd>
        </p:sndAc>
      </p:transition>
    </mc:Choice>
    <mc:Fallback>
      <p:transition spd="slow">
        <p:fade/>
        <p:sndAc>
          <p:stSnd>
            <p:snd r:embed="rId2" name="breeze.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7D2BE-49F9-17FB-6769-F918F0787A45}"/>
              </a:ext>
            </a:extLst>
          </p:cNvPr>
          <p:cNvSpPr>
            <a:spLocks noGrp="1"/>
          </p:cNvSpPr>
          <p:nvPr>
            <p:ph type="ftr" sz="quarter" idx="11"/>
          </p:nvPr>
        </p:nvSpPr>
        <p:spPr>
          <a:xfrm>
            <a:off x="1296348" y="389745"/>
            <a:ext cx="9758897"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score and the student-staff ratio?</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0A19149D-1688-557F-17C9-1CCEB28C336C}"/>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Picture 3">
            <a:extLst>
              <a:ext uri="{FF2B5EF4-FFF2-40B4-BE49-F238E27FC236}">
                <a16:creationId xmlns:a16="http://schemas.microsoft.com/office/drawing/2014/main" id="{7992D2A6-D876-079A-AC85-5EA15F971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39" y="731520"/>
            <a:ext cx="5344160" cy="1861778"/>
          </a:xfrm>
          <a:prstGeom prst="rect">
            <a:avLst/>
          </a:prstGeom>
        </p:spPr>
      </p:pic>
      <p:pic>
        <p:nvPicPr>
          <p:cNvPr id="5" name="Picture 4">
            <a:extLst>
              <a:ext uri="{FF2B5EF4-FFF2-40B4-BE49-F238E27FC236}">
                <a16:creationId xmlns:a16="http://schemas.microsoft.com/office/drawing/2014/main" id="{4FF167FE-4772-739C-95FE-01820FD8A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761" y="731520"/>
            <a:ext cx="5542280" cy="1936729"/>
          </a:xfrm>
          <a:prstGeom prst="rect">
            <a:avLst/>
          </a:prstGeom>
        </p:spPr>
      </p:pic>
      <p:sp>
        <p:nvSpPr>
          <p:cNvPr id="7" name="TextBox 6">
            <a:extLst>
              <a:ext uri="{FF2B5EF4-FFF2-40B4-BE49-F238E27FC236}">
                <a16:creationId xmlns:a16="http://schemas.microsoft.com/office/drawing/2014/main" id="{0563F660-CE8F-8A7F-8542-5E8567666E3F}"/>
              </a:ext>
            </a:extLst>
          </p:cNvPr>
          <p:cNvSpPr txBox="1"/>
          <p:nvPr/>
        </p:nvSpPr>
        <p:spPr>
          <a:xfrm>
            <a:off x="2898724" y="3331006"/>
            <a:ext cx="6097248" cy="1200329"/>
          </a:xfrm>
          <a:prstGeom prst="rect">
            <a:avLst/>
          </a:prstGeom>
          <a:noFill/>
        </p:spPr>
        <p:txBody>
          <a:bodyPr wrap="square">
            <a:spAutoFit/>
          </a:bodyPr>
          <a:lstStyle/>
          <a:p>
            <a:pPr marL="0" marR="0" algn="ctr">
              <a:spcBef>
                <a:spcPts val="1500"/>
              </a:spcBef>
              <a:spcAft>
                <a:spcPts val="1500"/>
              </a:spcAft>
            </a:pPr>
            <a:r>
              <a:rPr lang="en-US" sz="1800" b="1" dirty="0">
                <a:solidFill>
                  <a:srgbClr val="202C8F"/>
                </a:solidFill>
                <a:effectLst/>
                <a:latin typeface="Segoe UI" panose="020B0502040204020203" pitchFamily="34" charset="0"/>
                <a:ea typeface="Times New Roman" panose="02020603050405020304" pitchFamily="18" charset="0"/>
              </a:rPr>
              <a:t>Investigating if there is a correlation between a university's overall score and its student-staff ratio. This section explores potential implications for resource allocation and educational quality.</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3258989"/>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2" name="breeze.wav"/>
          </p:stSnd>
        </p:sndAc>
      </p:transition>
    </mc:Choice>
    <mc:Fallback>
      <p:transition spd="slow">
        <p:fade/>
        <p:sndAc>
          <p:stSnd>
            <p:snd r:embed="rId2" name="breeze.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BB5244-0D34-2DEF-E933-1A34D30CACBB}"/>
              </a:ext>
            </a:extLst>
          </p:cNvPr>
          <p:cNvSpPr>
            <a:spLocks noGrp="1"/>
          </p:cNvSpPr>
          <p:nvPr>
            <p:ph type="ftr" sz="quarter" idx="11"/>
          </p:nvPr>
        </p:nvSpPr>
        <p:spPr>
          <a:xfrm>
            <a:off x="1872371" y="254833"/>
            <a:ext cx="8447257"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does the number of female students different among universities?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4E2E3923-6E40-3BDD-374D-FC1D6F383509}"/>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4" name="Picture 3">
            <a:extLst>
              <a:ext uri="{FF2B5EF4-FFF2-40B4-BE49-F238E27FC236}">
                <a16:creationId xmlns:a16="http://schemas.microsoft.com/office/drawing/2014/main" id="{3DA5F73D-5D36-7403-2123-F06C32501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56" y="731520"/>
            <a:ext cx="5344160" cy="1884264"/>
          </a:xfrm>
          <a:prstGeom prst="rect">
            <a:avLst/>
          </a:prstGeom>
        </p:spPr>
      </p:pic>
      <p:pic>
        <p:nvPicPr>
          <p:cNvPr id="5" name="Picture 4">
            <a:extLst>
              <a:ext uri="{FF2B5EF4-FFF2-40B4-BE49-F238E27FC236}">
                <a16:creationId xmlns:a16="http://schemas.microsoft.com/office/drawing/2014/main" id="{393ED552-C7DF-955E-5B72-0A384FD15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565" y="671838"/>
            <a:ext cx="5343525" cy="2003628"/>
          </a:xfrm>
          <a:prstGeom prst="rect">
            <a:avLst/>
          </a:prstGeom>
        </p:spPr>
      </p:pic>
      <p:sp>
        <p:nvSpPr>
          <p:cNvPr id="7" name="TextBox 6">
            <a:extLst>
              <a:ext uri="{FF2B5EF4-FFF2-40B4-BE49-F238E27FC236}">
                <a16:creationId xmlns:a16="http://schemas.microsoft.com/office/drawing/2014/main" id="{B0401B62-EE20-16E5-C2BE-F5998B6C60DC}"/>
              </a:ext>
            </a:extLst>
          </p:cNvPr>
          <p:cNvSpPr txBox="1"/>
          <p:nvPr/>
        </p:nvSpPr>
        <p:spPr>
          <a:xfrm>
            <a:off x="2525843" y="3304933"/>
            <a:ext cx="6947941"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The number of female students varies among universities. Some universities have a more balanced gender ratio, with a relatively equal number of male and female students, while others may have a skewed ratio, either with more female or male students.</a:t>
            </a:r>
            <a:endParaRPr lang="en-IN" dirty="0">
              <a:solidFill>
                <a:srgbClr val="202C8F"/>
              </a:solidFill>
            </a:endParaRPr>
          </a:p>
        </p:txBody>
      </p:sp>
    </p:spTree>
    <p:extLst>
      <p:ext uri="{BB962C8B-B14F-4D97-AF65-F5344CB8AC3E}">
        <p14:creationId xmlns:p14="http://schemas.microsoft.com/office/powerpoint/2010/main" val="353134385"/>
      </p:ext>
    </p:extLst>
  </p:cSld>
  <p:clrMapOvr>
    <a:masterClrMapping/>
  </p:clrMapOvr>
  <mc:AlternateContent xmlns:mc="http://schemas.openxmlformats.org/markup-compatibility/2006">
    <mc:Choice xmlns:p14="http://schemas.microsoft.com/office/powerpoint/2010/main" Requires="p14">
      <p:transition p14:dur="100">
        <p:cut/>
        <p:sndAc>
          <p:stSnd>
            <p:snd r:embed="rId2" name="breeze.wav"/>
          </p:stSnd>
        </p:sndAc>
      </p:transition>
    </mc:Choice>
    <mc:Fallback>
      <p:transition>
        <p:cut/>
        <p:sndAc>
          <p:stSnd>
            <p:snd r:embed="rId2" name="breeze.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5D828-3F03-0C74-BF02-A4BA0CF1DE22}"/>
              </a:ext>
            </a:extLst>
          </p:cNvPr>
          <p:cNvSpPr>
            <a:spLocks noGrp="1"/>
          </p:cNvSpPr>
          <p:nvPr>
            <p:ph type="ftr" sz="quarter" idx="11"/>
          </p:nvPr>
        </p:nvSpPr>
        <p:spPr>
          <a:xfrm>
            <a:off x="2098323" y="220355"/>
            <a:ext cx="861964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distribution of universities across different countries?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AB721443-2C38-9F88-3203-327125D4DEE8}"/>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3A36E971-B8C0-9B76-2C05-A61687192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 y="731520"/>
            <a:ext cx="5344160" cy="2199057"/>
          </a:xfrm>
          <a:prstGeom prst="rect">
            <a:avLst/>
          </a:prstGeom>
        </p:spPr>
      </p:pic>
      <p:pic>
        <p:nvPicPr>
          <p:cNvPr id="5" name="Picture 4">
            <a:extLst>
              <a:ext uri="{FF2B5EF4-FFF2-40B4-BE49-F238E27FC236}">
                <a16:creationId xmlns:a16="http://schemas.microsoft.com/office/drawing/2014/main" id="{49A60379-AF0C-C56A-5AFC-ED2CFDE02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403" y="731520"/>
            <a:ext cx="5344160" cy="2060112"/>
          </a:xfrm>
          <a:prstGeom prst="rect">
            <a:avLst/>
          </a:prstGeom>
        </p:spPr>
      </p:pic>
      <p:sp>
        <p:nvSpPr>
          <p:cNvPr id="7" name="TextBox 6">
            <a:extLst>
              <a:ext uri="{FF2B5EF4-FFF2-40B4-BE49-F238E27FC236}">
                <a16:creationId xmlns:a16="http://schemas.microsoft.com/office/drawing/2014/main" id="{860EE914-FCAB-0F29-E38C-A3B5B4E0DA1B}"/>
              </a:ext>
            </a:extLst>
          </p:cNvPr>
          <p:cNvSpPr txBox="1"/>
          <p:nvPr/>
        </p:nvSpPr>
        <p:spPr>
          <a:xfrm>
            <a:off x="2211049" y="3429000"/>
            <a:ext cx="7517567" cy="1754326"/>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Georgia" panose="02040502050405020303" pitchFamily="18" charset="0"/>
                <a:cs typeface="Times New Roman" panose="02020603050405020304" pitchFamily="18" charset="0"/>
              </a:rPr>
              <a:t>The distribution of universities across different countries is highly uneven. The United States of America has the highest number of universities, with 203 institutions, indicating a strong presence in higher education. In contrast, many other countries have fewer than 30 universities, highlighting the concentration of higher education institutions in a select few nations.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470224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sndAc>
          <p:stSnd>
            <p:snd r:embed="rId2" name="breeze.wav"/>
          </p:stSnd>
        </p:sndAc>
      </p:transition>
    </mc:Choice>
    <mc:Fallback>
      <p:transition spd="slow">
        <p:fade/>
        <p:sndAc>
          <p:stSnd>
            <p:snd r:embed="rId2" name="breez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586728" y="1255776"/>
            <a:ext cx="2122932" cy="344424"/>
          </a:xfrm>
        </p:spPr>
        <p:txBody>
          <a:bodyPr>
            <a:normAutofit fontScale="90000"/>
          </a:bodyPr>
          <a:lstStyle/>
          <a:p>
            <a:r>
              <a:rPr lang="en-US" sz="1800" dirty="0"/>
              <a:t>THE PROCESS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Data Acquisition from GitHub.</a:t>
            </a:r>
          </a:p>
          <a:p>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Data Transformation and Enhancement.</a:t>
            </a:r>
          </a:p>
          <a:p>
            <a:r>
              <a:rPr lang="en-IN" sz="1800" b="1" dirty="0">
                <a:effectLst/>
                <a:latin typeface="Arial" panose="020B0604020202020204" pitchFamily="34" charset="0"/>
                <a:ea typeface="Georgia" panose="02040502050405020303" pitchFamily="18" charset="0"/>
              </a:rPr>
              <a:t>:</a:t>
            </a:r>
            <a:r>
              <a:rPr lang="en-IN" sz="1800" dirty="0">
                <a:effectLst/>
                <a:latin typeface="Arial" panose="020B0604020202020204" pitchFamily="34" charset="0"/>
                <a:ea typeface="Georgia" panose="02040502050405020303" pitchFamily="18" charset="0"/>
              </a:rPr>
              <a:t> </a:t>
            </a:r>
            <a:r>
              <a:rPr lang="en-US" sz="1800" b="1" dirty="0">
                <a:solidFill>
                  <a:srgbClr val="476166"/>
                </a:solidFill>
                <a:effectLst/>
                <a:latin typeface="Arial" panose="020B0604020202020204" pitchFamily="34" charset="0"/>
                <a:ea typeface="Georgia" panose="02040502050405020303" pitchFamily="18" charset="0"/>
              </a:rPr>
              <a:t>Connecting with </a:t>
            </a:r>
            <a:r>
              <a:rPr lang="en-US" sz="1800" b="1" dirty="0">
                <a:solidFill>
                  <a:srgbClr val="476166"/>
                </a:solidFill>
                <a:latin typeface="Arial" panose="020B0604020202020204" pitchFamily="34" charset="0"/>
              </a:rPr>
              <a:t>Power</a:t>
            </a:r>
            <a:r>
              <a:rPr lang="en-US" sz="1800" b="1" dirty="0">
                <a:solidFill>
                  <a:schemeClr val="tx1">
                    <a:lumMod val="65000"/>
                    <a:lumOff val="35000"/>
                  </a:schemeClr>
                </a:solidFill>
                <a:effectLst/>
                <a:latin typeface="Arial" panose="020B0604020202020204" pitchFamily="34" charset="0"/>
                <a:ea typeface="Georgia" panose="02040502050405020303" pitchFamily="18" charset="0"/>
              </a:rPr>
              <a:t> BI, Excel, and MySQL Workbench.</a:t>
            </a:r>
          </a:p>
          <a:p>
            <a:pPr marL="0" marR="0">
              <a:spcBef>
                <a:spcPts val="0"/>
              </a:spcBef>
              <a:spcAft>
                <a:spcPts val="0"/>
              </a:spcAft>
            </a:pPr>
            <a:r>
              <a:rPr lang="en-IN" sz="1800" b="1" dirty="0">
                <a:solidFill>
                  <a:srgbClr val="476166"/>
                </a:solidFill>
                <a:latin typeface="Arial" panose="020B0604020202020204" pitchFamily="34" charset="0"/>
                <a:ea typeface="Georgia" panose="02040502050405020303" pitchFamily="18" charset="0"/>
                <a:cs typeface="Times New Roman" panose="02020603050405020304" pitchFamily="18" charset="0"/>
              </a:rPr>
              <a:t>: </a:t>
            </a:r>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Problems Statement Solution in Power BI</a:t>
            </a:r>
          </a:p>
          <a:p>
            <a:pPr marL="0" marR="0">
              <a:spcBef>
                <a:spcPts val="0"/>
              </a:spcBef>
              <a:spcAft>
                <a:spcPts val="0"/>
              </a:spcAft>
            </a:pPr>
            <a:r>
              <a:rPr lang="en-US" sz="1800" b="1" dirty="0">
                <a:solidFill>
                  <a:srgbClr val="476166"/>
                </a:solidFill>
                <a:effectLst/>
                <a:latin typeface="Arial" panose="020B0604020202020204" pitchFamily="34" charset="0"/>
                <a:ea typeface="Georgia" panose="02040502050405020303" pitchFamily="18" charset="0"/>
                <a:cs typeface="Times New Roman" panose="02020603050405020304" pitchFamily="18" charset="0"/>
              </a:rPr>
              <a:t>: </a:t>
            </a:r>
            <a:r>
              <a:rPr lang="en-US" sz="1800" b="1" dirty="0">
                <a:solidFill>
                  <a:srgbClr val="476166"/>
                </a:solidFill>
                <a:effectLst/>
                <a:latin typeface="Arial" panose="020B0604020202020204" pitchFamily="34" charset="0"/>
                <a:ea typeface="Georgia" panose="02040502050405020303" pitchFamily="18" charset="0"/>
              </a:rPr>
              <a:t>Exploratory Data Analysis (EDA)</a:t>
            </a:r>
          </a:p>
          <a:p>
            <a:pPr marL="0" marR="0">
              <a:spcBef>
                <a:spcPts val="0"/>
              </a:spcBef>
              <a:spcAft>
                <a:spcPts val="0"/>
              </a:spcAft>
            </a:pPr>
            <a:r>
              <a:rPr lang="en-US" sz="1800" b="1" dirty="0">
                <a:solidFill>
                  <a:srgbClr val="476166"/>
                </a:solidFill>
                <a:effectLst/>
                <a:latin typeface="Arial" panose="020B0604020202020204" pitchFamily="34" charset="0"/>
                <a:ea typeface="Georgia" panose="02040502050405020303" pitchFamily="18" charset="0"/>
              </a:rPr>
              <a:t>: Creation of Visuals </a:t>
            </a:r>
          </a:p>
          <a:p>
            <a:pPr marL="0" marR="0">
              <a:spcBef>
                <a:spcPts val="0"/>
              </a:spcBef>
              <a:spcAft>
                <a:spcPts val="0"/>
              </a:spcAft>
            </a:pP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b="1" dirty="0">
                <a:solidFill>
                  <a:srgbClr val="476166"/>
                </a:solidFill>
                <a:effectLst/>
                <a:latin typeface="Arial" panose="020B0604020202020204" pitchFamily="34" charset="0"/>
                <a:ea typeface="Georgia" panose="02040502050405020303" pitchFamily="18" charset="0"/>
              </a:rPr>
              <a:t>Detailed Documentation</a:t>
            </a:r>
            <a:endParaRPr lang="en-IN" sz="1800" dirty="0">
              <a:effectLst/>
              <a:latin typeface="Georgia" panose="02040502050405020303" pitchFamily="18" charset="0"/>
              <a:ea typeface="Georgia" panose="02040502050405020303" pitchFamily="18" charset="0"/>
              <a:cs typeface="Times New Roman" panose="02020603050405020304" pitchFamily="18" charset="0"/>
            </a:endParaRPr>
          </a:p>
          <a:p>
            <a:r>
              <a:rPr lang="en-US" sz="1800" b="1" dirty="0">
                <a:solidFill>
                  <a:srgbClr val="476166"/>
                </a:solidFill>
                <a:effectLst/>
                <a:latin typeface="Arial" panose="020B0604020202020204" pitchFamily="34" charset="0"/>
                <a:ea typeface="Georgia" panose="02040502050405020303" pitchFamily="18" charset="0"/>
              </a:rPr>
              <a:t> </a:t>
            </a:r>
            <a:r>
              <a:rPr lang="en-US" sz="1800" b="1" dirty="0">
                <a:solidFill>
                  <a:schemeClr val="tx1">
                    <a:lumMod val="65000"/>
                    <a:lumOff val="35000"/>
                  </a:schemeClr>
                </a:solidFill>
                <a:effectLst/>
                <a:latin typeface="Arial" panose="020B0604020202020204" pitchFamily="34" charset="0"/>
                <a:ea typeface="Georgia" panose="02040502050405020303" pitchFamily="18" charset="0"/>
              </a:rPr>
              <a:t> </a:t>
            </a:r>
            <a:endParaRPr lang="en-IN" sz="1800" b="1" dirty="0">
              <a:solidFill>
                <a:schemeClr val="tx1">
                  <a:lumMod val="65000"/>
                  <a:lumOff val="35000"/>
                </a:schemeClr>
              </a:solidFill>
              <a:effectLst/>
              <a:latin typeface="Georgia" panose="02040502050405020303" pitchFamily="18" charset="0"/>
              <a:ea typeface="Georgia" panose="02040502050405020303" pitchFamily="18" charset="0"/>
              <a:cs typeface="Times New Roman" panose="02020603050405020304" pitchFamily="18" charset="0"/>
            </a:endParaRPr>
          </a:p>
          <a:p>
            <a:endParaRPr lang="en-IN"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4="http://schemas.microsoft.com/office/powerpoint/2010/main" Requires="p14">
      <p:transition spd="slow" p14:dur="2000">
        <p14:prism isContent="1"/>
        <p:sndAc>
          <p:stSnd>
            <p:snd r:embed="rId2" name="breeze.wav"/>
          </p:stSnd>
        </p:sndAc>
      </p:transition>
    </mc:Choice>
    <mc:Fallback>
      <p:transition spd="slow">
        <p:fade/>
        <p:sndAc>
          <p:stSnd>
            <p:snd r:embed="rId2" name="breeze.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2FAD0-2638-7419-C909-BEC638BAD136}"/>
              </a:ext>
            </a:extLst>
          </p:cNvPr>
          <p:cNvSpPr>
            <a:spLocks noGrp="1"/>
          </p:cNvSpPr>
          <p:nvPr>
            <p:ph type="ftr" sz="quarter" idx="11"/>
          </p:nvPr>
        </p:nvSpPr>
        <p:spPr>
          <a:xfrm>
            <a:off x="1903451" y="594360"/>
            <a:ext cx="7997552"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ranking of universities changed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FC5F5AC-5A1F-57F4-FB34-DB5F457657E4}"/>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4" name="Picture 3">
            <a:extLst>
              <a:ext uri="{FF2B5EF4-FFF2-40B4-BE49-F238E27FC236}">
                <a16:creationId xmlns:a16="http://schemas.microsoft.com/office/drawing/2014/main" id="{9FA41338-4905-38E7-9525-E34BC6C81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30" y="1023281"/>
            <a:ext cx="5344160" cy="1779880"/>
          </a:xfrm>
          <a:prstGeom prst="rect">
            <a:avLst/>
          </a:prstGeom>
        </p:spPr>
      </p:pic>
      <p:pic>
        <p:nvPicPr>
          <p:cNvPr id="5" name="Picture 4">
            <a:extLst>
              <a:ext uri="{FF2B5EF4-FFF2-40B4-BE49-F238E27FC236}">
                <a16:creationId xmlns:a16="http://schemas.microsoft.com/office/drawing/2014/main" id="{F70CD5B4-A254-D4EB-1877-A41AE1998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227" y="1023281"/>
            <a:ext cx="5343525" cy="1786573"/>
          </a:xfrm>
          <a:prstGeom prst="rect">
            <a:avLst/>
          </a:prstGeom>
        </p:spPr>
      </p:pic>
      <p:sp>
        <p:nvSpPr>
          <p:cNvPr id="7" name="TextBox 6">
            <a:extLst>
              <a:ext uri="{FF2B5EF4-FFF2-40B4-BE49-F238E27FC236}">
                <a16:creationId xmlns:a16="http://schemas.microsoft.com/office/drawing/2014/main" id="{C7105B04-69E3-BA2E-6927-9ECE0CD92FA5}"/>
              </a:ext>
            </a:extLst>
          </p:cNvPr>
          <p:cNvSpPr txBox="1"/>
          <p:nvPr/>
        </p:nvSpPr>
        <p:spPr>
          <a:xfrm>
            <a:off x="1512757" y="3369992"/>
            <a:ext cx="9166486" cy="1754326"/>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By analyzing we can see ,The ranking of universities has exhibited notable trends over the years. From 2011 to 2016, there was relatively little fluctuation, suggesting a period of stability in university rankings. However, in 2015, there was a sudden rise in the rankings, possibly indicating improvements or changes in university performance, followed by a significant drop in 2016, which may suggest a decline in rankings or increased competition. </a:t>
            </a:r>
            <a:endParaRPr lang="en-IN" dirty="0">
              <a:solidFill>
                <a:srgbClr val="202C8F"/>
              </a:solidFill>
            </a:endParaRPr>
          </a:p>
        </p:txBody>
      </p:sp>
    </p:spTree>
    <p:extLst>
      <p:ext uri="{BB962C8B-B14F-4D97-AF65-F5344CB8AC3E}">
        <p14:creationId xmlns:p14="http://schemas.microsoft.com/office/powerpoint/2010/main" val="262855261"/>
      </p:ext>
    </p:extLst>
  </p:cSld>
  <p:clrMapOvr>
    <a:masterClrMapping/>
  </p:clrMapOvr>
  <p:transition spd="slow">
    <p:comb/>
    <p:sndAc>
      <p:stSnd>
        <p:snd r:embed="rId2" name="breeze.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AD6152-0035-147F-F22A-8495A9145AAE}"/>
              </a:ext>
            </a:extLst>
          </p:cNvPr>
          <p:cNvSpPr>
            <a:spLocks noGrp="1"/>
          </p:cNvSpPr>
          <p:nvPr>
            <p:ph type="ftr" sz="quarter" idx="11"/>
          </p:nvPr>
        </p:nvSpPr>
        <p:spPr>
          <a:xfrm>
            <a:off x="2353156" y="320040"/>
            <a:ext cx="7690254" cy="274320"/>
          </a:xfrm>
        </p:spPr>
        <p:txBody>
          <a:bodyPr/>
          <a:lstStyle/>
          <a:p>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What is the trend in the percentage of female students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D200E042-FD4D-1508-BFD3-1B999210895B}"/>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Picture 3">
            <a:extLst>
              <a:ext uri="{FF2B5EF4-FFF2-40B4-BE49-F238E27FC236}">
                <a16:creationId xmlns:a16="http://schemas.microsoft.com/office/drawing/2014/main" id="{603CB199-3414-B74E-6495-B19D87F30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34" y="731520"/>
            <a:ext cx="5344160" cy="1779332"/>
          </a:xfrm>
          <a:prstGeom prst="rect">
            <a:avLst/>
          </a:prstGeom>
        </p:spPr>
      </p:pic>
      <p:pic>
        <p:nvPicPr>
          <p:cNvPr id="5" name="Picture 4">
            <a:extLst>
              <a:ext uri="{FF2B5EF4-FFF2-40B4-BE49-F238E27FC236}">
                <a16:creationId xmlns:a16="http://schemas.microsoft.com/office/drawing/2014/main" id="{649D140F-7C72-F2D5-7FFF-06277980E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129" y="731520"/>
            <a:ext cx="5343525" cy="1779332"/>
          </a:xfrm>
          <a:prstGeom prst="rect">
            <a:avLst/>
          </a:prstGeom>
        </p:spPr>
      </p:pic>
      <p:sp>
        <p:nvSpPr>
          <p:cNvPr id="7" name="TextBox 6">
            <a:extLst>
              <a:ext uri="{FF2B5EF4-FFF2-40B4-BE49-F238E27FC236}">
                <a16:creationId xmlns:a16="http://schemas.microsoft.com/office/drawing/2014/main" id="{3FE1CB08-C666-0CCF-3552-6E2B677B2A13}"/>
              </a:ext>
            </a:extLst>
          </p:cNvPr>
          <p:cNvSpPr txBox="1"/>
          <p:nvPr/>
        </p:nvSpPr>
        <p:spPr>
          <a:xfrm>
            <a:off x="2928704" y="3154680"/>
            <a:ext cx="6097248" cy="1200329"/>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trend in the percentage of female students over time exhibits relative stability from 2011 to 2015, with only slight fluctuations. However, in 2016, there is a sudden drop in the percentage of female students.</a:t>
            </a:r>
            <a:endParaRPr lang="en-IN" dirty="0">
              <a:solidFill>
                <a:srgbClr val="202C8F"/>
              </a:solidFill>
            </a:endParaRPr>
          </a:p>
        </p:txBody>
      </p:sp>
    </p:spTree>
    <p:extLst>
      <p:ext uri="{BB962C8B-B14F-4D97-AF65-F5344CB8AC3E}">
        <p14:creationId xmlns:p14="http://schemas.microsoft.com/office/powerpoint/2010/main" val="2747262471"/>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2" name="breeze.wav"/>
          </p:stSnd>
        </p:sndAc>
      </p:transition>
    </mc:Choice>
    <mc:Fallback>
      <p:transition spd="slow">
        <p:dissolve/>
        <p:sndAc>
          <p:stSnd>
            <p:snd r:embed="rId2" name="breeze.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43455-DAD7-4D3C-748A-E012F0564C33}"/>
              </a:ext>
            </a:extLst>
          </p:cNvPr>
          <p:cNvSpPr>
            <a:spLocks noGrp="1"/>
          </p:cNvSpPr>
          <p:nvPr>
            <p:ph type="ftr" sz="quarter" idx="11"/>
          </p:nvPr>
        </p:nvSpPr>
        <p:spPr>
          <a:xfrm>
            <a:off x="2038362" y="532151"/>
            <a:ext cx="7907611"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How has the ranking score of universities evolved over the years?</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4E4391BF-EDAB-4F56-C366-392B59B28FBB}"/>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4" name="Picture 3">
            <a:extLst>
              <a:ext uri="{FF2B5EF4-FFF2-40B4-BE49-F238E27FC236}">
                <a16:creationId xmlns:a16="http://schemas.microsoft.com/office/drawing/2014/main" id="{98AF73CA-064B-09D3-702F-B6C405338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25" y="944943"/>
            <a:ext cx="5344160" cy="2054147"/>
          </a:xfrm>
          <a:prstGeom prst="rect">
            <a:avLst/>
          </a:prstGeom>
        </p:spPr>
      </p:pic>
      <p:pic>
        <p:nvPicPr>
          <p:cNvPr id="5" name="Picture 4">
            <a:extLst>
              <a:ext uri="{FF2B5EF4-FFF2-40B4-BE49-F238E27FC236}">
                <a16:creationId xmlns:a16="http://schemas.microsoft.com/office/drawing/2014/main" id="{BCC8F180-E950-860E-A250-B323D5C84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821" y="944943"/>
            <a:ext cx="5344160" cy="2054147"/>
          </a:xfrm>
          <a:prstGeom prst="rect">
            <a:avLst/>
          </a:prstGeom>
        </p:spPr>
      </p:pic>
      <p:sp>
        <p:nvSpPr>
          <p:cNvPr id="7" name="TextBox 6">
            <a:extLst>
              <a:ext uri="{FF2B5EF4-FFF2-40B4-BE49-F238E27FC236}">
                <a16:creationId xmlns:a16="http://schemas.microsoft.com/office/drawing/2014/main" id="{1AA74D52-523D-806A-0352-2C5EB19A3626}"/>
              </a:ext>
            </a:extLst>
          </p:cNvPr>
          <p:cNvSpPr txBox="1"/>
          <p:nvPr/>
        </p:nvSpPr>
        <p:spPr>
          <a:xfrm>
            <a:off x="1948721" y="3376296"/>
            <a:ext cx="7854846" cy="1477328"/>
          </a:xfrm>
          <a:prstGeom prst="rect">
            <a:avLst/>
          </a:prstGeom>
          <a:noFill/>
        </p:spPr>
        <p:txBody>
          <a:bodyPr wrap="square">
            <a:spAutoFit/>
          </a:bodyPr>
          <a:lstStyle/>
          <a:p>
            <a:pPr algn="ctr"/>
            <a:r>
              <a:rPr lang="en-US" sz="1800" dirty="0">
                <a:solidFill>
                  <a:srgbClr val="202C8F"/>
                </a:solidFill>
                <a:effectLst/>
                <a:latin typeface="Arial" panose="020B0604020202020204" pitchFamily="34" charset="0"/>
                <a:ea typeface="Georgia" panose="02040502050405020303" pitchFamily="18" charset="0"/>
              </a:rPr>
              <a:t>The ranking scores of universities have shown a relatively stable period with minimal fluctuations from 2011 to 2014. During this time, there was gradual, steady improvement in scores. However This was followed by a sharp drop in 2015, suggesting a sudden decline in the perceived quality of these universities</a:t>
            </a:r>
            <a:endParaRPr lang="en-IN" dirty="0">
              <a:solidFill>
                <a:srgbClr val="202C8F"/>
              </a:solidFill>
            </a:endParaRPr>
          </a:p>
        </p:txBody>
      </p:sp>
    </p:spTree>
    <p:extLst>
      <p:ext uri="{BB962C8B-B14F-4D97-AF65-F5344CB8AC3E}">
        <p14:creationId xmlns:p14="http://schemas.microsoft.com/office/powerpoint/2010/main" val="3013718966"/>
      </p:ext>
    </p:extLst>
  </p:cSld>
  <p:clrMapOvr>
    <a:masterClrMapping/>
  </p:clrMapOvr>
  <p:transition spd="slow">
    <p:wipe/>
    <p:sndAc>
      <p:stSnd>
        <p:snd r:embed="rId2" name="breeze.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C78D61-07AA-D105-3B0B-683884B702CD}"/>
              </a:ext>
            </a:extLst>
          </p:cNvPr>
          <p:cNvSpPr>
            <a:spLocks noGrp="1"/>
          </p:cNvSpPr>
          <p:nvPr>
            <p:ph type="ftr" sz="quarter" idx="11"/>
          </p:nvPr>
        </p:nvSpPr>
        <p:spPr>
          <a:xfrm>
            <a:off x="259080" y="479685"/>
            <a:ext cx="11440743" cy="274320"/>
          </a:xfrm>
        </p:spPr>
        <p:txBody>
          <a:bodyPr/>
          <a:lstStyle/>
          <a:p>
            <a:pPr marL="0" marR="0" algn="ctr">
              <a:spcBef>
                <a:spcPts val="0"/>
              </a:spcBef>
              <a:spcAft>
                <a:spcPts val="0"/>
              </a:spcAft>
            </a:pPr>
            <a:r>
              <a:rPr lang="en-US" sz="1800" b="1"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Is there a relationship between a university's ranking score and the number of students over time?</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highlight>
                  <a:srgbClr val="FDFBF6"/>
                </a:highlight>
                <a:latin typeface="Arial" panose="020B0604020202020204" pitchFamily="34" charset="0"/>
                <a:ea typeface="Georgia" panose="02040502050405020303" pitchFamily="18" charset="0"/>
                <a:cs typeface="Times New Roman" panose="02020603050405020304" pitchFamily="18" charset="0"/>
              </a:rPr>
              <a:t> </a:t>
            </a:r>
            <a:endParaRPr lang="en-IN" sz="1800" dirty="0">
              <a:effectLst/>
              <a:highlight>
                <a:srgbClr val="FDFBF6"/>
              </a:highlight>
              <a:latin typeface="Georgia" panose="02040502050405020303" pitchFamily="18" charset="0"/>
              <a:ea typeface="Georgia" panose="02040502050405020303" pitchFamily="18" charset="0"/>
              <a:cs typeface="Times New Roman" panose="02020603050405020304" pitchFamily="18" charset="0"/>
            </a:endParaRPr>
          </a:p>
          <a:p>
            <a:endParaRPr lang="en-US" dirty="0">
              <a:highlight>
                <a:srgbClr val="FDFBF6"/>
              </a:highlight>
            </a:endParaRPr>
          </a:p>
        </p:txBody>
      </p:sp>
      <p:sp>
        <p:nvSpPr>
          <p:cNvPr id="3" name="Slide Number Placeholder 2">
            <a:extLst>
              <a:ext uri="{FF2B5EF4-FFF2-40B4-BE49-F238E27FC236}">
                <a16:creationId xmlns:a16="http://schemas.microsoft.com/office/drawing/2014/main" id="{8B2D545E-92F4-E9E7-E4B9-010BC079C75A}"/>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4" name="Picture 3">
            <a:extLst>
              <a:ext uri="{FF2B5EF4-FFF2-40B4-BE49-F238E27FC236}">
                <a16:creationId xmlns:a16="http://schemas.microsoft.com/office/drawing/2014/main" id="{91553918-CD62-E771-8FDE-CCB9C0BB4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 y="865817"/>
            <a:ext cx="5344160" cy="2214510"/>
          </a:xfrm>
          <a:prstGeom prst="rect">
            <a:avLst/>
          </a:prstGeom>
        </p:spPr>
      </p:pic>
      <p:pic>
        <p:nvPicPr>
          <p:cNvPr id="5" name="Picture 4">
            <a:extLst>
              <a:ext uri="{FF2B5EF4-FFF2-40B4-BE49-F238E27FC236}">
                <a16:creationId xmlns:a16="http://schemas.microsoft.com/office/drawing/2014/main" id="{BC04F977-4E39-A454-5D77-65DC5B0C5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356" y="865817"/>
            <a:ext cx="5344160" cy="2214510"/>
          </a:xfrm>
          <a:prstGeom prst="rect">
            <a:avLst/>
          </a:prstGeom>
        </p:spPr>
      </p:pic>
      <p:sp>
        <p:nvSpPr>
          <p:cNvPr id="7" name="TextBox 6">
            <a:extLst>
              <a:ext uri="{FF2B5EF4-FFF2-40B4-BE49-F238E27FC236}">
                <a16:creationId xmlns:a16="http://schemas.microsoft.com/office/drawing/2014/main" id="{42B1130F-BFD8-C7A7-7B2A-53D6A11B9304}"/>
              </a:ext>
            </a:extLst>
          </p:cNvPr>
          <p:cNvSpPr txBox="1"/>
          <p:nvPr/>
        </p:nvSpPr>
        <p:spPr>
          <a:xfrm>
            <a:off x="2861248" y="3301345"/>
            <a:ext cx="6097248" cy="1754326"/>
          </a:xfrm>
          <a:prstGeom prst="rect">
            <a:avLst/>
          </a:prstGeom>
          <a:noFill/>
        </p:spPr>
        <p:txBody>
          <a:bodyPr wrap="square">
            <a:spAutoFit/>
          </a:bodyPr>
          <a:lstStyle/>
          <a:p>
            <a:pPr marL="0" marR="0" algn="ctr">
              <a:spcBef>
                <a:spcPts val="1800"/>
              </a:spcBef>
              <a:spcAft>
                <a:spcPts val="1800"/>
              </a:spcAft>
            </a:pPr>
            <a:r>
              <a:rPr lang="en-US" sz="1800" b="1" dirty="0">
                <a:solidFill>
                  <a:srgbClr val="202C8F"/>
                </a:solidFill>
                <a:effectLst/>
                <a:latin typeface="Arial" panose="020B0604020202020204" pitchFamily="34" charset="0"/>
                <a:ea typeface="Times New Roman" panose="02020603050405020304" pitchFamily="18" charset="0"/>
              </a:rPr>
              <a:t>By analyzing we can see there is a positive correlation exists between the average ranking score and the average number of students.</a:t>
            </a:r>
            <a:r>
              <a:rPr lang="en-US" sz="1800" dirty="0">
                <a:solidFill>
                  <a:srgbClr val="202C8F"/>
                </a:solidFill>
                <a:effectLst/>
                <a:latin typeface="Segoe UI" panose="020B0502040204020203" pitchFamily="34" charset="0"/>
                <a:ea typeface="Times New Roman" panose="02020603050405020304" pitchFamily="18" charset="0"/>
              </a:rPr>
              <a:t> </a:t>
            </a:r>
            <a:r>
              <a:rPr lang="en-US" sz="1800" b="1" dirty="0">
                <a:solidFill>
                  <a:srgbClr val="202C8F"/>
                </a:solidFill>
                <a:effectLst/>
                <a:latin typeface="Segoe UI" panose="020B0502040204020203" pitchFamily="34" charset="0"/>
                <a:ea typeface="Times New Roman" panose="02020603050405020304" pitchFamily="18" charset="0"/>
              </a:rPr>
              <a:t>this section</a:t>
            </a:r>
            <a:r>
              <a:rPr lang="en-US" sz="1800" dirty="0">
                <a:solidFill>
                  <a:srgbClr val="202C8F"/>
                </a:solidFill>
                <a:effectLst/>
                <a:latin typeface="Segoe UI" panose="020B0502040204020203" pitchFamily="34" charset="0"/>
                <a:ea typeface="Times New Roman" panose="02020603050405020304" pitchFamily="18" charset="0"/>
              </a:rPr>
              <a:t> </a:t>
            </a:r>
            <a:r>
              <a:rPr lang="en-US" sz="1800" b="1" dirty="0">
                <a:solidFill>
                  <a:srgbClr val="202C8F"/>
                </a:solidFill>
                <a:effectLst/>
                <a:latin typeface="Segoe UI" panose="020B0502040204020203" pitchFamily="34" charset="0"/>
                <a:ea typeface="Times New Roman" panose="02020603050405020304" pitchFamily="18" charset="0"/>
              </a:rPr>
              <a:t>provides a comprehensive overview of the relationships explored in the report. Implications for policymakers, universities, and researchers are discussed.</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295368"/>
      </p:ext>
    </p:extLst>
  </p:cSld>
  <p:clrMapOvr>
    <a:masterClrMapping/>
  </p:clrMapOvr>
  <p:transition spd="med">
    <p:pull/>
    <p:sndAc>
      <p:stSnd>
        <p:snd r:embed="rId2" name="breeze.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B5D71-22B6-72A0-4F5B-AAAEC7FD7734}"/>
              </a:ext>
            </a:extLst>
          </p:cNvPr>
          <p:cNvSpPr>
            <a:spLocks noGrp="1"/>
          </p:cNvSpPr>
          <p:nvPr>
            <p:ph type="ftr" sz="quarter" idx="11"/>
          </p:nvPr>
        </p:nvSpPr>
        <p:spPr>
          <a:xfrm>
            <a:off x="4388370" y="594360"/>
            <a:ext cx="3200400" cy="274320"/>
          </a:xfrm>
        </p:spPr>
        <p:txBody>
          <a:bodyPr/>
          <a:lstStyle/>
          <a:p>
            <a:r>
              <a:rPr lang="en-US" sz="2800" b="1" dirty="0">
                <a:effectLst/>
                <a:latin typeface="Arial" panose="020B0604020202020204" pitchFamily="34" charset="0"/>
                <a:ea typeface="Georgia" panose="02040502050405020303" pitchFamily="18" charset="0"/>
                <a:cs typeface="Times New Roman" panose="02020603050405020304" pitchFamily="18" charset="0"/>
              </a:rPr>
              <a:t>CONCLUSION</a:t>
            </a:r>
            <a:endParaRPr lang="en-IN" sz="2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sz="2800" dirty="0"/>
          </a:p>
        </p:txBody>
      </p:sp>
      <p:sp>
        <p:nvSpPr>
          <p:cNvPr id="3" name="Slide Number Placeholder 2">
            <a:extLst>
              <a:ext uri="{FF2B5EF4-FFF2-40B4-BE49-F238E27FC236}">
                <a16:creationId xmlns:a16="http://schemas.microsoft.com/office/drawing/2014/main" id="{4A54EA26-8211-9B55-976D-20E76A07658F}"/>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5" name="TextBox 4">
            <a:extLst>
              <a:ext uri="{FF2B5EF4-FFF2-40B4-BE49-F238E27FC236}">
                <a16:creationId xmlns:a16="http://schemas.microsoft.com/office/drawing/2014/main" id="{B113E92D-860D-B6B2-3C03-C6C1BF1D7259}"/>
              </a:ext>
            </a:extLst>
          </p:cNvPr>
          <p:cNvSpPr txBox="1"/>
          <p:nvPr/>
        </p:nvSpPr>
        <p:spPr>
          <a:xfrm>
            <a:off x="509666" y="1395921"/>
            <a:ext cx="10957809" cy="2862322"/>
          </a:xfrm>
          <a:prstGeom prst="rect">
            <a:avLst/>
          </a:prstGeom>
          <a:noFill/>
        </p:spPr>
        <p:txBody>
          <a:bodyPr wrap="square">
            <a:spAutoFit/>
          </a:bodyPr>
          <a:lstStyle/>
          <a:p>
            <a:pPr marL="0" marR="0" algn="ctr">
              <a:spcBef>
                <a:spcPts val="0"/>
              </a:spcBef>
              <a:spcAft>
                <a:spcPts val="0"/>
              </a:spcAft>
            </a:pPr>
            <a:r>
              <a:rPr lang="en-US" sz="1800" dirty="0">
                <a:solidFill>
                  <a:srgbClr val="202C8F"/>
                </a:solidFill>
                <a:effectLst/>
                <a:latin typeface="Arial" panose="020B0604020202020204" pitchFamily="34" charset="0"/>
                <a:ea typeface="Times New Roman" panose="02020603050405020304" pitchFamily="18" charset="0"/>
                <a:cs typeface="Times New Roman" panose="02020603050405020304" pitchFamily="18" charset="0"/>
              </a:rPr>
              <a:t>In this project, we explored global based dataset on university ranking. The research ability has a clear impact on university ranking. High rank universities produce consist high impact publications. For low ranking universities, they may have a few labs that will produce high quality research findings. As a result, there is a large variation in publication scores of low ranking universities. Student staff ration does not show a clear relation with university ranking. Most high ranking universities are from developed countries, with U.S. dominate the ranking. Population of a country does not seem to have a linear relation with number of high ranking universities. China and India are not among the top 10 countries with most high-ranking universities. The producer of the ranking does impact the result. U.K. based ranking favor more U.K. based universities. This can be viewed as a bias. Asian countries do not score well in universities ranking. It is likely that the ranking standards may not in line with the strength of Asian countries.</a:t>
            </a:r>
            <a:endParaRPr lang="en-IN" sz="2000" dirty="0">
              <a:solidFill>
                <a:srgbClr val="202C8F"/>
              </a:solidFill>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775265166"/>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breeze.wav"/>
          </p:stSnd>
        </p:sndAc>
      </p:transition>
    </mc:Choice>
    <mc:Fallback>
      <p:transition spd="slow">
        <p:split orient="vert"/>
        <p:sndAc>
          <p:stSnd>
            <p:snd r:embed="rId2" name="breeze.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847A95-CD16-0322-837D-93FB1DE2B012}"/>
              </a:ext>
            </a:extLst>
          </p:cNvPr>
          <p:cNvSpPr>
            <a:spLocks noGrp="1"/>
          </p:cNvSpPr>
          <p:nvPr>
            <p:ph type="ftr" sz="quarter" idx="11"/>
          </p:nvPr>
        </p:nvSpPr>
        <p:spPr>
          <a:xfrm>
            <a:off x="4495800" y="2031167"/>
            <a:ext cx="3200400" cy="274320"/>
          </a:xfrm>
        </p:spPr>
        <p:txBody>
          <a:bodyPr/>
          <a:lstStyle/>
          <a:p>
            <a:r>
              <a:rPr lang="en-US" sz="3600" b="1" dirty="0"/>
              <a:t>THANK YOU</a:t>
            </a:r>
          </a:p>
        </p:txBody>
      </p:sp>
      <p:sp>
        <p:nvSpPr>
          <p:cNvPr id="3" name="Slide Number Placeholder 2">
            <a:extLst>
              <a:ext uri="{FF2B5EF4-FFF2-40B4-BE49-F238E27FC236}">
                <a16:creationId xmlns:a16="http://schemas.microsoft.com/office/drawing/2014/main" id="{8F2502D0-4308-7A19-9CE6-491EB6684166}"/>
              </a:ext>
            </a:extLst>
          </p:cNvPr>
          <p:cNvSpPr>
            <a:spLocks noGrp="1"/>
          </p:cNvSpPr>
          <p:nvPr>
            <p:ph type="sldNum" sz="quarter" idx="12"/>
          </p:nvPr>
        </p:nvSpPr>
        <p:spPr/>
        <p:txBody>
          <a:bodyPr/>
          <a:lstStyle/>
          <a:p>
            <a:fld id="{48F63A3B-78C7-47BE-AE5E-E10140E04643}" type="slidenum">
              <a:rPr lang="en-US" smtClean="0"/>
              <a:t>45</a:t>
            </a:fld>
            <a:endParaRPr lang="en-US" dirty="0"/>
          </a:p>
        </p:txBody>
      </p:sp>
    </p:spTree>
    <p:extLst>
      <p:ext uri="{BB962C8B-B14F-4D97-AF65-F5344CB8AC3E}">
        <p14:creationId xmlns:p14="http://schemas.microsoft.com/office/powerpoint/2010/main" val="3170318362"/>
      </p:ext>
    </p:extLst>
  </p:cSld>
  <p:clrMapOvr>
    <a:masterClrMapping/>
  </p:clrMapOvr>
  <mc:AlternateContent xmlns:mc="http://schemas.openxmlformats.org/markup-compatibility/2006">
    <mc:Choice xmlns:p14="http://schemas.microsoft.com/office/powerpoint/2010/main" Requires="p14">
      <p:transition spd="slow">
        <p14:flash/>
        <p:sndAc>
          <p:stSnd>
            <p:snd r:embed="rId2" name="applause.wav"/>
          </p:stSnd>
        </p:sndAc>
      </p:transition>
    </mc:Choice>
    <mc:Fallback>
      <p:transition spd="slow">
        <p:fade/>
        <p:sndAc>
          <p:stSnd>
            <p:snd r:embed="rId2" name="applaus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CAB851-307E-D262-6CF7-BC466CCD17CE}"/>
              </a:ext>
            </a:extLst>
          </p:cNvPr>
          <p:cNvSpPr>
            <a:spLocks noGrp="1"/>
          </p:cNvSpPr>
          <p:nvPr>
            <p:ph type="ftr" sz="quarter" idx="11"/>
          </p:nvPr>
        </p:nvSpPr>
        <p:spPr>
          <a:xfrm>
            <a:off x="3608832" y="86916"/>
            <a:ext cx="3200400" cy="274320"/>
          </a:xfrm>
        </p:spPr>
        <p:txBody>
          <a:bodyPr/>
          <a:lstStyle/>
          <a:p>
            <a:pPr algn="ctr"/>
            <a:r>
              <a:rPr lang="en-US" sz="2400" b="1" dirty="0"/>
              <a:t>DATA DICTIONARY</a:t>
            </a:r>
          </a:p>
        </p:txBody>
      </p:sp>
      <p:sp>
        <p:nvSpPr>
          <p:cNvPr id="3" name="Slide Number Placeholder 2">
            <a:extLst>
              <a:ext uri="{FF2B5EF4-FFF2-40B4-BE49-F238E27FC236}">
                <a16:creationId xmlns:a16="http://schemas.microsoft.com/office/drawing/2014/main" id="{7F9F9709-D024-907E-6C81-A6DECC97DC68}"/>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EE467701-894C-4335-E443-FED61DD955C6}"/>
              </a:ext>
            </a:extLst>
          </p:cNvPr>
          <p:cNvSpPr txBox="1"/>
          <p:nvPr/>
        </p:nvSpPr>
        <p:spPr>
          <a:xfrm>
            <a:off x="1912620" y="0"/>
            <a:ext cx="8328660" cy="5693866"/>
          </a:xfrm>
          <a:prstGeom prst="rect">
            <a:avLst/>
          </a:prstGeom>
          <a:noFill/>
        </p:spPr>
        <p:txBody>
          <a:bodyPr wrap="square">
            <a:spAutoFit/>
          </a:bodyPr>
          <a:lstStyle/>
          <a:p>
            <a:pPr marL="0" marR="0" algn="ctr">
              <a:spcBef>
                <a:spcPts val="0"/>
              </a:spcBef>
              <a:spcAft>
                <a:spcPts val="0"/>
              </a:spcAft>
            </a:pP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20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Country: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id: Unique identifier for each country.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country name: Name of the country.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Gdp</a:t>
            </a:r>
            <a:r>
              <a:rPr lang="en-US" sz="1800" dirty="0">
                <a:effectLst/>
                <a:latin typeface="Arial" panose="020B0604020202020204" pitchFamily="34" charset="0"/>
                <a:ea typeface="Georgia" panose="02040502050405020303" pitchFamily="18" charset="0"/>
                <a:cs typeface="Times New Roman" panose="02020603050405020304" pitchFamily="18" charset="0"/>
              </a:rPr>
              <a:t>: it is a key economic indicator of various countries.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Population: total number of people living in specific countries.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 id: Unique identifier for each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university name: Name of the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Country_id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country id field in the Country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Ranking system</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id: Unique identifier for each ranking system.</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ranking system name: Name of the ranking system.</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599311088"/>
      </p:ext>
    </p:extLst>
  </p:cSld>
  <p:clrMapOvr>
    <a:masterClrMapping/>
  </p:clrMapOvr>
  <mc:AlternateContent xmlns:mc="http://schemas.openxmlformats.org/markup-compatibility/2006">
    <mc:Choice xmlns:p14="http://schemas.microsoft.com/office/powerpoint/2010/main" Requires="p14">
      <p:transition spd="slow" p14:dur="2000">
        <p14:ferris dir="l"/>
        <p:sndAc>
          <p:stSnd>
            <p:snd r:embed="rId2" name="breeze.wav"/>
          </p:stSnd>
        </p:sndAc>
      </p:transition>
    </mc:Choice>
    <mc:Fallback>
      <p:transition spd="slow">
        <p:fade/>
        <p:sndAc>
          <p:stSnd>
            <p:snd r:embed="rId2" name="breez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F3014A-D6DE-858B-9BC1-E0C2DDC7B1FE}"/>
              </a:ext>
            </a:extLst>
          </p:cNvPr>
          <p:cNvSpPr>
            <a:spLocks noGrp="1"/>
          </p:cNvSpPr>
          <p:nvPr>
            <p:ph type="ftr" sz="quarter" idx="11"/>
          </p:nvPr>
        </p:nvSpPr>
        <p:spPr>
          <a:xfrm>
            <a:off x="3989832" y="83820"/>
            <a:ext cx="3200400" cy="274320"/>
          </a:xfrm>
        </p:spPr>
        <p:txBody>
          <a:bodyPr/>
          <a:lstStyle/>
          <a:p>
            <a:pPr algn="ctr"/>
            <a:r>
              <a:rPr lang="en-US" sz="2400" b="1" dirty="0"/>
              <a:t>DATA DICTONARY</a:t>
            </a:r>
          </a:p>
        </p:txBody>
      </p:sp>
      <p:sp>
        <p:nvSpPr>
          <p:cNvPr id="3" name="Slide Number Placeholder 2">
            <a:extLst>
              <a:ext uri="{FF2B5EF4-FFF2-40B4-BE49-F238E27FC236}">
                <a16:creationId xmlns:a16="http://schemas.microsoft.com/office/drawing/2014/main" id="{BD0E3076-0904-9DF8-6971-8B205247291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TextBox 4">
            <a:extLst>
              <a:ext uri="{FF2B5EF4-FFF2-40B4-BE49-F238E27FC236}">
                <a16:creationId xmlns:a16="http://schemas.microsoft.com/office/drawing/2014/main" id="{8DCC76CF-5D4D-28E8-02AA-3A00BD0E4200}"/>
              </a:ext>
            </a:extLst>
          </p:cNvPr>
          <p:cNvSpPr txBox="1"/>
          <p:nvPr/>
        </p:nvSpPr>
        <p:spPr>
          <a:xfrm>
            <a:off x="411480" y="519857"/>
            <a:ext cx="11521440" cy="4524315"/>
          </a:xfrm>
          <a:prstGeom prst="rect">
            <a:avLst/>
          </a:prstGeom>
          <a:noFill/>
        </p:spPr>
        <p:txBody>
          <a:bodyPr wrap="square">
            <a:spAutoFit/>
          </a:bodyPr>
          <a:lstStyle/>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Ranking criteria</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 id: Unique identifier for each ranking criterion. ranking criteria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Criteria_name</a:t>
            </a:r>
            <a:r>
              <a:rPr lang="en-US" sz="1800" dirty="0">
                <a:effectLst/>
                <a:latin typeface="Arial" panose="020B0604020202020204" pitchFamily="34" charset="0"/>
                <a:ea typeface="Georgia" panose="02040502050405020303" pitchFamily="18" charset="0"/>
                <a:cs typeface="Times New Roman" panose="02020603050405020304" pitchFamily="18" charset="0"/>
              </a:rPr>
              <a:t>: Name of the ranking criteria.</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ranking_system_id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system id field in the Ranking system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university id: Foreign key referencing the university id field in the University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number of students: Number of students in the university for a specific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female population: Population of female students in the university for a specific year. .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international population: Population of international students in the university for a specific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Georgia" panose="02040502050405020303" pitchFamily="18" charset="0"/>
                <a:cs typeface="Times New Roman" panose="02020603050405020304" pitchFamily="18" charset="0"/>
              </a:rPr>
              <a:t> </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Student to staff ratio: Ratio of students to staff members in the university for a specific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Score: Score of the university for a specific ranking criteria and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Year: Year of scoring for the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82958141"/>
      </p:ext>
    </p:extLst>
  </p:cSld>
  <p:clrMapOvr>
    <a:masterClrMapping/>
  </p:clrMapOvr>
  <mc:AlternateContent xmlns:mc="http://schemas.openxmlformats.org/markup-compatibility/2006">
    <mc:Choice xmlns:p14="http://schemas.microsoft.com/office/powerpoint/2010/main" Requires="p14">
      <p:transition spd="slow" p14:dur="1300">
        <p14:pan dir="u"/>
        <p:sndAc>
          <p:stSnd>
            <p:snd r:embed="rId2" name="breeze.wav"/>
          </p:stSnd>
        </p:sndAc>
      </p:transition>
    </mc:Choice>
    <mc:Fallback>
      <p:transition spd="slow">
        <p:fade/>
        <p:sndAc>
          <p:stSnd>
            <p:snd r:embed="rId2" name="breez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731332-2315-229D-44B5-FFBA96FA5427}"/>
              </a:ext>
            </a:extLst>
          </p:cNvPr>
          <p:cNvSpPr>
            <a:spLocks noGrp="1"/>
          </p:cNvSpPr>
          <p:nvPr>
            <p:ph type="ftr" sz="quarter" idx="11"/>
          </p:nvPr>
        </p:nvSpPr>
        <p:spPr>
          <a:xfrm>
            <a:off x="4111752" y="182880"/>
            <a:ext cx="3200400" cy="274320"/>
          </a:xfrm>
        </p:spPr>
        <p:txBody>
          <a:bodyPr/>
          <a:lstStyle/>
          <a:p>
            <a:pPr algn="ctr"/>
            <a:r>
              <a:rPr lang="en-US" sz="2400" b="1" dirty="0"/>
              <a:t>DATA DICTONARY</a:t>
            </a:r>
          </a:p>
          <a:p>
            <a:endParaRPr lang="en-US" dirty="0"/>
          </a:p>
        </p:txBody>
      </p:sp>
      <p:sp>
        <p:nvSpPr>
          <p:cNvPr id="3" name="Slide Number Placeholder 2">
            <a:extLst>
              <a:ext uri="{FF2B5EF4-FFF2-40B4-BE49-F238E27FC236}">
                <a16:creationId xmlns:a16="http://schemas.microsoft.com/office/drawing/2014/main" id="{853288F0-8B56-F6CF-B0EA-BDD22871D0F0}"/>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TextBox 4">
            <a:extLst>
              <a:ext uri="{FF2B5EF4-FFF2-40B4-BE49-F238E27FC236}">
                <a16:creationId xmlns:a16="http://schemas.microsoft.com/office/drawing/2014/main" id="{284D76C1-DED7-6AFD-7000-C4110D94C1A3}"/>
              </a:ext>
            </a:extLst>
          </p:cNvPr>
          <p:cNvSpPr txBox="1"/>
          <p:nvPr/>
        </p:nvSpPr>
        <p:spPr>
          <a:xfrm>
            <a:off x="2346960" y="853500"/>
            <a:ext cx="6096000" cy="3139321"/>
          </a:xfrm>
          <a:prstGeom prst="rect">
            <a:avLst/>
          </a:prstGeom>
          <a:noFill/>
        </p:spPr>
        <p:txBody>
          <a:bodyPr wrap="square">
            <a:spAutoFit/>
          </a:bodyPr>
          <a:lstStyle/>
          <a:p>
            <a:pPr marL="0" marR="0">
              <a:spcBef>
                <a:spcPts val="0"/>
              </a:spcBef>
              <a:spcAft>
                <a:spcPts val="0"/>
              </a:spcAft>
            </a:pPr>
            <a:r>
              <a:rPr lang="en-US" sz="1800" b="1" dirty="0">
                <a:effectLst/>
                <a:latin typeface="Arial" panose="020B0604020202020204" pitchFamily="34" charset="0"/>
                <a:ea typeface="Georgia" panose="02040502050405020303" pitchFamily="18" charset="0"/>
                <a:cs typeface="Times New Roman" panose="02020603050405020304" pitchFamily="18" charset="0"/>
              </a:rPr>
              <a:t>Table: University ranking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Fields:</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ranking </a:t>
            </a:r>
            <a:r>
              <a:rPr lang="en-US" sz="1800" dirty="0" err="1">
                <a:effectLst/>
                <a:latin typeface="Arial" panose="020B0604020202020204" pitchFamily="34" charset="0"/>
                <a:ea typeface="Georgia" panose="02040502050405020303" pitchFamily="18" charset="0"/>
                <a:cs typeface="Times New Roman" panose="02020603050405020304" pitchFamily="18" charset="0"/>
              </a:rPr>
              <a:t>criteria_id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criteria id field in the Ranking criteria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university_id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university id field in the University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Score: Score of the university for a specific ranking criteria and year.</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a:effectLst/>
                <a:latin typeface="Arial" panose="020B0604020202020204" pitchFamily="34" charset="0"/>
                <a:ea typeface="Georgia" panose="02040502050405020303" pitchFamily="18" charset="0"/>
                <a:cs typeface="Times New Roman" panose="02020603050405020304" pitchFamily="18" charset="0"/>
              </a:rPr>
              <a:t>Year: Year of scoring for the university.</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a:p>
            <a:pPr marL="342900" marR="0" lvl="0" indent="-342900">
              <a:spcBef>
                <a:spcPts val="0"/>
              </a:spcBef>
              <a:spcAft>
                <a:spcPts val="0"/>
              </a:spcAft>
              <a:buFont typeface="Georgia" panose="02040502050405020303" pitchFamily="18" charset="0"/>
              <a:buChar char="•"/>
            </a:pPr>
            <a:r>
              <a:rPr lang="en-US" sz="1800" dirty="0" err="1">
                <a:effectLst/>
                <a:latin typeface="Arial" panose="020B0604020202020204" pitchFamily="34" charset="0"/>
                <a:ea typeface="Georgia" panose="02040502050405020303" pitchFamily="18" charset="0"/>
                <a:cs typeface="Times New Roman" panose="02020603050405020304" pitchFamily="18" charset="0"/>
              </a:rPr>
              <a:t>ranking_system_id</a:t>
            </a:r>
            <a:r>
              <a:rPr lang="en-US" sz="1800" dirty="0">
                <a:effectLst/>
                <a:latin typeface="Arial" panose="020B0604020202020204" pitchFamily="34" charset="0"/>
                <a:ea typeface="Georgia" panose="02040502050405020303" pitchFamily="18" charset="0"/>
                <a:cs typeface="Times New Roman" panose="02020603050405020304" pitchFamily="18" charset="0"/>
              </a:rPr>
              <a:t>: Foreign key referencing the ranking system id field in the Ranking system table.</a:t>
            </a:r>
            <a:endParaRPr lang="en-IN" sz="20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457564256"/>
      </p:ext>
    </p:extLst>
  </p:cSld>
  <p:clrMapOvr>
    <a:masterClrMapping/>
  </p:clrMapOvr>
  <mc:AlternateContent xmlns:mc="http://schemas.openxmlformats.org/markup-compatibility/2006">
    <mc:Choice xmlns:p14="http://schemas.microsoft.com/office/powerpoint/2010/main" Requires="p14">
      <p:transition spd="slow" p14:dur="1500">
        <p:random/>
        <p:sndAc>
          <p:stSnd>
            <p:snd r:embed="rId2" name="breeze.wav"/>
          </p:stSnd>
        </p:sndAc>
      </p:transition>
    </mc:Choice>
    <mc:Fallback>
      <p:transition spd="slow">
        <p:random/>
        <p:sndAc>
          <p:stSnd>
            <p:snd r:embed="rId2" name="breez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E87741-1122-DF7A-FD0D-7413C2B66B68}"/>
              </a:ext>
            </a:extLst>
          </p:cNvPr>
          <p:cNvSpPr>
            <a:spLocks noGrp="1"/>
          </p:cNvSpPr>
          <p:nvPr>
            <p:ph type="ftr" sz="quarter" idx="11"/>
          </p:nvPr>
        </p:nvSpPr>
        <p:spPr>
          <a:xfrm>
            <a:off x="4302252" y="167640"/>
            <a:ext cx="3200400" cy="274320"/>
          </a:xfrm>
        </p:spPr>
        <p:txBody>
          <a:bodyPr/>
          <a:lstStyle/>
          <a:p>
            <a:pPr algn="ctr"/>
            <a:r>
              <a:rPr lang="en-US" sz="3200" b="1" dirty="0"/>
              <a:t>ER DIAGRAM</a:t>
            </a:r>
          </a:p>
        </p:txBody>
      </p:sp>
      <p:sp>
        <p:nvSpPr>
          <p:cNvPr id="3" name="Slide Number Placeholder 2">
            <a:extLst>
              <a:ext uri="{FF2B5EF4-FFF2-40B4-BE49-F238E27FC236}">
                <a16:creationId xmlns:a16="http://schemas.microsoft.com/office/drawing/2014/main" id="{ACBEC333-1FC5-2810-E52F-3507BE27987C}"/>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6EC171EE-BFAB-DB87-1A14-9F0BF0FDAA0A}"/>
              </a:ext>
            </a:extLst>
          </p:cNvPr>
          <p:cNvPicPr>
            <a:picLocks noChangeAspect="1"/>
          </p:cNvPicPr>
          <p:nvPr/>
        </p:nvPicPr>
        <p:blipFill>
          <a:blip r:embed="rId3"/>
          <a:stretch>
            <a:fillRect/>
          </a:stretch>
        </p:blipFill>
        <p:spPr>
          <a:xfrm>
            <a:off x="1199738" y="1013460"/>
            <a:ext cx="9502964" cy="4092174"/>
          </a:xfrm>
          <a:prstGeom prst="rect">
            <a:avLst/>
          </a:prstGeom>
        </p:spPr>
      </p:pic>
    </p:spTree>
    <p:extLst>
      <p:ext uri="{BB962C8B-B14F-4D97-AF65-F5344CB8AC3E}">
        <p14:creationId xmlns:p14="http://schemas.microsoft.com/office/powerpoint/2010/main" val="3333619580"/>
      </p:ext>
    </p:extLst>
  </p:cSld>
  <p:clrMapOvr>
    <a:masterClrMapping/>
  </p:clrMapOvr>
  <p:transition spd="slow">
    <p:comb/>
    <p:sndAc>
      <p:stSnd>
        <p:snd r:embed="rId2" name="breeze.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EF1F-93CB-0B65-3CFF-16341980B990}"/>
              </a:ext>
            </a:extLst>
          </p:cNvPr>
          <p:cNvSpPr>
            <a:spLocks noGrp="1"/>
          </p:cNvSpPr>
          <p:nvPr>
            <p:ph type="title"/>
          </p:nvPr>
        </p:nvSpPr>
        <p:spPr>
          <a:xfrm>
            <a:off x="842772" y="2145792"/>
            <a:ext cx="10671048" cy="768096"/>
          </a:xfrm>
        </p:spPr>
        <p:txBody>
          <a:bodyPr>
            <a:normAutofit fontScale="90000"/>
          </a:bodyPr>
          <a:lstStyle/>
          <a:p>
            <a:pPr marL="0" marR="0">
              <a:spcBef>
                <a:spcPts val="0"/>
              </a:spcBef>
              <a:spcAft>
                <a:spcPts val="0"/>
              </a:spcAft>
            </a:pPr>
            <a:r>
              <a:rPr lang="en-US" sz="4900" b="1" u="sng" dirty="0">
                <a:effectLst/>
                <a:latin typeface="Arial" panose="020B0604020202020204" pitchFamily="34" charset="0"/>
                <a:ea typeface="Georgia" panose="02040502050405020303" pitchFamily="18" charset="0"/>
                <a:cs typeface="Times New Roman" panose="02020603050405020304" pitchFamily="18" charset="0"/>
              </a:rPr>
              <a:t>Power BI Problem Statements:</a:t>
            </a:r>
            <a:br>
              <a:rPr lang="en-IN" sz="4900" dirty="0">
                <a:effectLst/>
                <a:latin typeface="Georgia" panose="02040502050405020303" pitchFamily="18" charset="0"/>
                <a:ea typeface="Georgia" panose="02040502050405020303" pitchFamily="18" charset="0"/>
                <a:cs typeface="Times New Roman" panose="02020603050405020304" pitchFamily="18" charset="0"/>
              </a:rPr>
            </a:br>
            <a:r>
              <a:rPr lang="en-US" sz="1800" dirty="0">
                <a:effectLst/>
                <a:latin typeface="Arial" panose="020B0604020202020204" pitchFamily="34" charset="0"/>
                <a:ea typeface="Georgia" panose="02040502050405020303" pitchFamily="18" charset="0"/>
                <a:cs typeface="Times New Roman" panose="02020603050405020304" pitchFamily="18" charset="0"/>
              </a:rPr>
              <a:t> </a:t>
            </a:r>
            <a:br>
              <a:rPr lang="en-IN" sz="1800" dirty="0">
                <a:effectLst/>
                <a:latin typeface="Georgia" panose="02040502050405020303" pitchFamily="18" charset="0"/>
                <a:ea typeface="Georgia" panose="02040502050405020303"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563A2295-ED3E-47C9-6748-4DCB8F88F81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78515787"/>
      </p:ext>
    </p:extLst>
  </p:cSld>
  <p:clrMapOvr>
    <a:masterClrMapping/>
  </p:clrMapOvr>
  <mc:AlternateContent xmlns:mc="http://schemas.openxmlformats.org/markup-compatibility/2006">
    <mc:Choice xmlns:p14="http://schemas.microsoft.com/office/powerpoint/2010/main" Requires="p14">
      <p:transition spd="slow" p14:dur="1250">
        <p14:flip dir="r"/>
        <p:sndAc>
          <p:stSnd>
            <p:snd r:embed="rId2" name="breeze.wav"/>
          </p:stSnd>
        </p:sndAc>
      </p:transition>
    </mc:Choice>
    <mc:Fallback>
      <p:transition spd="slow">
        <p:fade/>
        <p:sndAc>
          <p:stSnd>
            <p:snd r:embed="rId2" name="breeze.wav"/>
          </p:stSnd>
        </p:sndAc>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1410</TotalTime>
  <Words>2457</Words>
  <Application>Microsoft Office PowerPoint</Application>
  <PresentationFormat>Widescreen</PresentationFormat>
  <Paragraphs>189</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Garamond</vt:lpstr>
      <vt:lpstr>Georgia</vt:lpstr>
      <vt:lpstr>Segoe UI</vt:lpstr>
      <vt:lpstr>Söhne</vt:lpstr>
      <vt:lpstr>Times New Roman</vt:lpstr>
      <vt:lpstr>Organic</vt:lpstr>
      <vt:lpstr> UNIVERSITY  SUCCESS ANALYSIS</vt:lpstr>
      <vt:lpstr>OVERVIEW</vt:lpstr>
      <vt:lpstr>0BJECTIVE</vt:lpstr>
      <vt:lpstr>THE PROCESS</vt:lpstr>
      <vt:lpstr>PowerPoint Presentation</vt:lpstr>
      <vt:lpstr>PowerPoint Presentation</vt:lpstr>
      <vt:lpstr>PowerPoint Presentation</vt:lpstr>
      <vt:lpstr>PowerPoint Presentation</vt:lpstr>
      <vt:lpstr>Power BI Problem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SUCCESS ANALYSIS </dc:title>
  <dc:subject/>
  <dc:creator>Navneet Dhir</dc:creator>
  <cp:lastModifiedBy>payal gangwani</cp:lastModifiedBy>
  <cp:revision>5</cp:revision>
  <dcterms:created xsi:type="dcterms:W3CDTF">2024-01-05T19:04:32Z</dcterms:created>
  <dcterms:modified xsi:type="dcterms:W3CDTF">2024-05-30T12:09:59Z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