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8" r:id="rId2"/>
    <p:sldId id="256" r:id="rId3"/>
    <p:sldId id="257" r:id="rId4"/>
    <p:sldId id="258" r:id="rId5"/>
    <p:sldId id="259" r:id="rId6"/>
    <p:sldId id="260" r:id="rId7"/>
    <p:sldId id="272" r:id="rId8"/>
    <p:sldId id="262" r:id="rId9"/>
    <p:sldId id="266" r:id="rId10"/>
    <p:sldId id="263" r:id="rId11"/>
    <p:sldId id="264" r:id="rId12"/>
    <p:sldId id="265" r:id="rId13"/>
    <p:sldId id="273" r:id="rId14"/>
    <p:sldId id="289" r:id="rId15"/>
    <p:sldId id="290" r:id="rId16"/>
    <p:sldId id="291" r:id="rId17"/>
    <p:sldId id="292" r:id="rId18"/>
    <p:sldId id="271" r:id="rId19"/>
    <p:sldId id="293" r:id="rId20"/>
    <p:sldId id="267" r:id="rId21"/>
    <p:sldId id="269" r:id="rId22"/>
    <p:sldId id="283" r:id="rId23"/>
    <p:sldId id="294" r:id="rId24"/>
    <p:sldId id="285" r:id="rId25"/>
    <p:sldId id="275" r:id="rId26"/>
    <p:sldId id="276" r:id="rId27"/>
    <p:sldId id="277" r:id="rId28"/>
    <p:sldId id="274" r:id="rId29"/>
    <p:sldId id="279" r:id="rId30"/>
    <p:sldId id="280" r:id="rId31"/>
    <p:sldId id="281" r:id="rId32"/>
    <p:sldId id="287" r:id="rId33"/>
    <p:sldId id="282" r:id="rId34"/>
    <p:sldId id="286" r:id="rId35"/>
    <p:sldId id="296" r:id="rId36"/>
    <p:sldId id="298" r:id="rId37"/>
    <p:sldId id="299" r:id="rId38"/>
    <p:sldId id="300" r:id="rId39"/>
    <p:sldId id="297" r:id="rId40"/>
    <p:sldId id="28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hin KJ" initials="N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88D2D-D30C-431B-BC74-65EE8C1893DF}"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IN"/>
        </a:p>
      </dgm:t>
    </dgm:pt>
    <dgm:pt modelId="{5AA551B8-900E-4DA1-9580-F33A9B254284}">
      <dgm:prSet phldrT="[Text]" custT="1"/>
      <dgm:spPr/>
      <dgm:t>
        <a:bodyPr/>
        <a:lstStyle/>
        <a:p>
          <a:r>
            <a:rPr lang="en-US" sz="1600" b="1" dirty="0">
              <a:latin typeface="Bookman Old Style" panose="02050604050505020204" pitchFamily="18" charset="0"/>
            </a:rPr>
            <a:t>Understanding The Business Objective</a:t>
          </a:r>
          <a:endParaRPr lang="en-IN" sz="1600" b="1" dirty="0">
            <a:latin typeface="Bookman Old Style" panose="02050604050505020204" pitchFamily="18" charset="0"/>
          </a:endParaRPr>
        </a:p>
      </dgm:t>
    </dgm:pt>
    <dgm:pt modelId="{A38A1A97-D9BD-4608-860A-0E8A08AA3F1E}" type="parTrans" cxnId="{9E46D267-27E2-4C23-BA1E-972AB7542694}">
      <dgm:prSet/>
      <dgm:spPr/>
      <dgm:t>
        <a:bodyPr/>
        <a:lstStyle/>
        <a:p>
          <a:endParaRPr lang="en-IN"/>
        </a:p>
      </dgm:t>
    </dgm:pt>
    <dgm:pt modelId="{B9880382-8801-4693-BA52-3DAF85E49231}" type="sibTrans" cxnId="{9E46D267-27E2-4C23-BA1E-972AB7542694}">
      <dgm:prSet/>
      <dgm:spPr/>
      <dgm:t>
        <a:bodyPr/>
        <a:lstStyle/>
        <a:p>
          <a:endParaRPr lang="en-IN"/>
        </a:p>
      </dgm:t>
    </dgm:pt>
    <dgm:pt modelId="{CB6A768E-7C25-4BD9-A4CE-9F4AE47B9BC0}">
      <dgm:prSet phldrT="[Text]" custT="1"/>
      <dgm:spPr/>
      <dgm:t>
        <a:bodyPr/>
        <a:lstStyle/>
        <a:p>
          <a:r>
            <a:rPr lang="en-US" sz="1600" b="1" dirty="0">
              <a:latin typeface="Bookman Old Style" panose="02050604050505020204" pitchFamily="18" charset="0"/>
            </a:rPr>
            <a:t>Data Collection</a:t>
          </a:r>
          <a:endParaRPr lang="en-IN" sz="1600" b="1" dirty="0">
            <a:latin typeface="Bookman Old Style" panose="02050604050505020204" pitchFamily="18" charset="0"/>
          </a:endParaRPr>
        </a:p>
      </dgm:t>
    </dgm:pt>
    <dgm:pt modelId="{3D8D4387-F856-49AB-B585-B4D79B0D04F8}" type="parTrans" cxnId="{71C794B6-0ADF-41EE-BA6D-A7F51EF55228}">
      <dgm:prSet/>
      <dgm:spPr/>
      <dgm:t>
        <a:bodyPr/>
        <a:lstStyle/>
        <a:p>
          <a:endParaRPr lang="en-IN"/>
        </a:p>
      </dgm:t>
    </dgm:pt>
    <dgm:pt modelId="{C5EA6CFD-50E7-4644-98EF-FB56799B5ACC}" type="sibTrans" cxnId="{71C794B6-0ADF-41EE-BA6D-A7F51EF55228}">
      <dgm:prSet/>
      <dgm:spPr/>
      <dgm:t>
        <a:bodyPr/>
        <a:lstStyle/>
        <a:p>
          <a:endParaRPr lang="en-IN"/>
        </a:p>
      </dgm:t>
    </dgm:pt>
    <dgm:pt modelId="{08A5DCC7-F39E-4A82-9B8B-218FD2210D2E}">
      <dgm:prSet phldrT="[Text]" custT="1"/>
      <dgm:spPr/>
      <dgm:t>
        <a:bodyPr/>
        <a:lstStyle/>
        <a:p>
          <a:r>
            <a:rPr lang="en-US" sz="1600" b="1" dirty="0">
              <a:latin typeface="Bookman Old Style" panose="02050604050505020204" pitchFamily="18" charset="0"/>
            </a:rPr>
            <a:t>EDA</a:t>
          </a:r>
          <a:endParaRPr lang="en-IN" sz="1600" b="1" dirty="0">
            <a:latin typeface="Bookman Old Style" panose="02050604050505020204" pitchFamily="18" charset="0"/>
          </a:endParaRPr>
        </a:p>
      </dgm:t>
    </dgm:pt>
    <dgm:pt modelId="{7029CAB1-FF49-42A0-99A4-24F53FC5DC14}" type="parTrans" cxnId="{B6934B30-5998-4450-BC77-8A64DEE3B90F}">
      <dgm:prSet/>
      <dgm:spPr/>
      <dgm:t>
        <a:bodyPr/>
        <a:lstStyle/>
        <a:p>
          <a:endParaRPr lang="en-IN"/>
        </a:p>
      </dgm:t>
    </dgm:pt>
    <dgm:pt modelId="{15267BE8-E352-450A-A073-2837E60F4C60}" type="sibTrans" cxnId="{B6934B30-5998-4450-BC77-8A64DEE3B90F}">
      <dgm:prSet/>
      <dgm:spPr/>
      <dgm:t>
        <a:bodyPr/>
        <a:lstStyle/>
        <a:p>
          <a:endParaRPr lang="en-IN"/>
        </a:p>
      </dgm:t>
    </dgm:pt>
    <dgm:pt modelId="{F11A0A1C-F8F2-4D17-9BF6-3746F1572ABF}">
      <dgm:prSet custT="1"/>
      <dgm:spPr/>
      <dgm:t>
        <a:bodyPr/>
        <a:lstStyle/>
        <a:p>
          <a:r>
            <a:rPr lang="en-US" sz="1600" b="1" dirty="0">
              <a:latin typeface="Bookman Old Style" panose="02050604050505020204" pitchFamily="18" charset="0"/>
            </a:rPr>
            <a:t>Modelling</a:t>
          </a:r>
          <a:endParaRPr lang="en-IN" sz="1600" b="1" dirty="0">
            <a:latin typeface="Bookman Old Style" panose="02050604050505020204" pitchFamily="18" charset="0"/>
          </a:endParaRPr>
        </a:p>
      </dgm:t>
    </dgm:pt>
    <dgm:pt modelId="{CE4E94D3-8920-4F11-8FAB-734D8F4BB172}" type="parTrans" cxnId="{121D399A-A4EE-4254-80FA-AD285BD676D7}">
      <dgm:prSet/>
      <dgm:spPr/>
      <dgm:t>
        <a:bodyPr/>
        <a:lstStyle/>
        <a:p>
          <a:endParaRPr lang="en-IN"/>
        </a:p>
      </dgm:t>
    </dgm:pt>
    <dgm:pt modelId="{35D66756-B8F2-4033-81C4-488D852E549E}" type="sibTrans" cxnId="{121D399A-A4EE-4254-80FA-AD285BD676D7}">
      <dgm:prSet/>
      <dgm:spPr/>
      <dgm:t>
        <a:bodyPr/>
        <a:lstStyle/>
        <a:p>
          <a:endParaRPr lang="en-IN"/>
        </a:p>
      </dgm:t>
    </dgm:pt>
    <dgm:pt modelId="{B2E06A22-5B74-4536-8BA8-1071103137EF}">
      <dgm:prSet custT="1"/>
      <dgm:spPr/>
      <dgm:t>
        <a:bodyPr/>
        <a:lstStyle/>
        <a:p>
          <a:r>
            <a:rPr lang="en-US" sz="1600" b="1" dirty="0">
              <a:latin typeface="Bookman Old Style" panose="02050604050505020204" pitchFamily="18" charset="0"/>
            </a:rPr>
            <a:t>Model Evaluation</a:t>
          </a:r>
          <a:endParaRPr lang="en-IN" sz="1600" b="1" dirty="0">
            <a:latin typeface="Bookman Old Style" panose="02050604050505020204" pitchFamily="18" charset="0"/>
          </a:endParaRPr>
        </a:p>
      </dgm:t>
    </dgm:pt>
    <dgm:pt modelId="{EFFC8F30-209C-41B6-8F4A-DCB266E3476C}" type="parTrans" cxnId="{A5396263-A38F-4C0A-AEB7-B6E160703805}">
      <dgm:prSet/>
      <dgm:spPr/>
      <dgm:t>
        <a:bodyPr/>
        <a:lstStyle/>
        <a:p>
          <a:endParaRPr lang="en-IN"/>
        </a:p>
      </dgm:t>
    </dgm:pt>
    <dgm:pt modelId="{4A06E179-A15A-480E-AB3E-91B36FB63E3E}" type="sibTrans" cxnId="{A5396263-A38F-4C0A-AEB7-B6E160703805}">
      <dgm:prSet/>
      <dgm:spPr/>
      <dgm:t>
        <a:bodyPr/>
        <a:lstStyle/>
        <a:p>
          <a:endParaRPr lang="en-IN"/>
        </a:p>
      </dgm:t>
    </dgm:pt>
    <dgm:pt modelId="{58D0FD8F-4E2A-4484-A020-642072B02C0F}">
      <dgm:prSet custT="1"/>
      <dgm:spPr/>
      <dgm:t>
        <a:bodyPr/>
        <a:lstStyle/>
        <a:p>
          <a:r>
            <a:rPr lang="en-US" sz="1600" b="1" dirty="0">
              <a:latin typeface="Bookman Old Style" panose="02050604050505020204" pitchFamily="18" charset="0"/>
            </a:rPr>
            <a:t>Model Deployment</a:t>
          </a:r>
          <a:endParaRPr lang="en-IN" sz="1600" b="1" dirty="0">
            <a:latin typeface="Bookman Old Style" panose="02050604050505020204" pitchFamily="18" charset="0"/>
          </a:endParaRPr>
        </a:p>
      </dgm:t>
    </dgm:pt>
    <dgm:pt modelId="{6007DA6C-49B9-4138-BA4A-1A41A746C2C9}" type="parTrans" cxnId="{A3E421B2-105E-47A1-B916-44F3608CF994}">
      <dgm:prSet/>
      <dgm:spPr/>
      <dgm:t>
        <a:bodyPr/>
        <a:lstStyle/>
        <a:p>
          <a:endParaRPr lang="en-IN"/>
        </a:p>
      </dgm:t>
    </dgm:pt>
    <dgm:pt modelId="{212D361A-70A1-427D-8CE7-84150125B7A3}" type="sibTrans" cxnId="{A3E421B2-105E-47A1-B916-44F3608CF994}">
      <dgm:prSet/>
      <dgm:spPr/>
      <dgm:t>
        <a:bodyPr/>
        <a:lstStyle/>
        <a:p>
          <a:endParaRPr lang="en-IN"/>
        </a:p>
      </dgm:t>
    </dgm:pt>
    <dgm:pt modelId="{9C23C918-5E16-448F-9247-510DDB838728}" type="pres">
      <dgm:prSet presAssocID="{04F88D2D-D30C-431B-BC74-65EE8C1893DF}" presName="Name0" presStyleCnt="0">
        <dgm:presLayoutVars>
          <dgm:dir/>
          <dgm:animLvl val="lvl"/>
          <dgm:resizeHandles val="exact"/>
        </dgm:presLayoutVars>
      </dgm:prSet>
      <dgm:spPr/>
      <dgm:t>
        <a:bodyPr/>
        <a:lstStyle/>
        <a:p>
          <a:endParaRPr lang="en-US"/>
        </a:p>
      </dgm:t>
    </dgm:pt>
    <dgm:pt modelId="{C09DBD32-F8C8-48CE-B01B-D722ADFF2013}" type="pres">
      <dgm:prSet presAssocID="{5AA551B8-900E-4DA1-9580-F33A9B254284}" presName="parTxOnly" presStyleLbl="node1" presStyleIdx="0" presStyleCnt="6" custScaleX="152337" custScaleY="127802">
        <dgm:presLayoutVars>
          <dgm:chMax val="0"/>
          <dgm:chPref val="0"/>
          <dgm:bulletEnabled val="1"/>
        </dgm:presLayoutVars>
      </dgm:prSet>
      <dgm:spPr/>
      <dgm:t>
        <a:bodyPr/>
        <a:lstStyle/>
        <a:p>
          <a:endParaRPr lang="en-US"/>
        </a:p>
      </dgm:t>
    </dgm:pt>
    <dgm:pt modelId="{38370BD5-DE9F-4E2E-8402-6D679D96C095}" type="pres">
      <dgm:prSet presAssocID="{B9880382-8801-4693-BA52-3DAF85E49231}" presName="parTxOnlySpace" presStyleCnt="0"/>
      <dgm:spPr/>
      <dgm:t>
        <a:bodyPr/>
        <a:lstStyle/>
        <a:p>
          <a:endParaRPr lang="en-US"/>
        </a:p>
      </dgm:t>
    </dgm:pt>
    <dgm:pt modelId="{70EA753B-0B2A-4299-9A44-0F7C66CAA90F}" type="pres">
      <dgm:prSet presAssocID="{CB6A768E-7C25-4BD9-A4CE-9F4AE47B9BC0}" presName="parTxOnly" presStyleLbl="node1" presStyleIdx="1" presStyleCnt="6" custScaleX="120356" custScaleY="129894">
        <dgm:presLayoutVars>
          <dgm:chMax val="0"/>
          <dgm:chPref val="0"/>
          <dgm:bulletEnabled val="1"/>
        </dgm:presLayoutVars>
      </dgm:prSet>
      <dgm:spPr/>
      <dgm:t>
        <a:bodyPr/>
        <a:lstStyle/>
        <a:p>
          <a:endParaRPr lang="en-US"/>
        </a:p>
      </dgm:t>
    </dgm:pt>
    <dgm:pt modelId="{C4934FE2-5F5B-427A-AAC8-9875406BF9AC}" type="pres">
      <dgm:prSet presAssocID="{C5EA6CFD-50E7-4644-98EF-FB56799B5ACC}" presName="parTxOnlySpace" presStyleCnt="0"/>
      <dgm:spPr/>
      <dgm:t>
        <a:bodyPr/>
        <a:lstStyle/>
        <a:p>
          <a:endParaRPr lang="en-US"/>
        </a:p>
      </dgm:t>
    </dgm:pt>
    <dgm:pt modelId="{E46652FC-5EAD-475B-992D-D67F84DFA343}" type="pres">
      <dgm:prSet presAssocID="{08A5DCC7-F39E-4A82-9B8B-218FD2210D2E}" presName="parTxOnly" presStyleLbl="node1" presStyleIdx="2" presStyleCnt="6" custScaleX="91170" custScaleY="127555">
        <dgm:presLayoutVars>
          <dgm:chMax val="0"/>
          <dgm:chPref val="0"/>
          <dgm:bulletEnabled val="1"/>
        </dgm:presLayoutVars>
      </dgm:prSet>
      <dgm:spPr/>
      <dgm:t>
        <a:bodyPr/>
        <a:lstStyle/>
        <a:p>
          <a:endParaRPr lang="en-US"/>
        </a:p>
      </dgm:t>
    </dgm:pt>
    <dgm:pt modelId="{65C9ECE5-EE93-459F-9CAC-1C9B916DC0F8}" type="pres">
      <dgm:prSet presAssocID="{15267BE8-E352-450A-A073-2837E60F4C60}" presName="parTxOnlySpace" presStyleCnt="0"/>
      <dgm:spPr/>
      <dgm:t>
        <a:bodyPr/>
        <a:lstStyle/>
        <a:p>
          <a:endParaRPr lang="en-US"/>
        </a:p>
      </dgm:t>
    </dgm:pt>
    <dgm:pt modelId="{72AD798E-6DCE-4BD3-9B9A-9CE14FEC89D5}" type="pres">
      <dgm:prSet presAssocID="{F11A0A1C-F8F2-4D17-9BF6-3746F1572ABF}" presName="parTxOnly" presStyleLbl="node1" presStyleIdx="3" presStyleCnt="6" custScaleX="123317" custScaleY="130113">
        <dgm:presLayoutVars>
          <dgm:chMax val="0"/>
          <dgm:chPref val="0"/>
          <dgm:bulletEnabled val="1"/>
        </dgm:presLayoutVars>
      </dgm:prSet>
      <dgm:spPr/>
      <dgm:t>
        <a:bodyPr/>
        <a:lstStyle/>
        <a:p>
          <a:endParaRPr lang="en-US"/>
        </a:p>
      </dgm:t>
    </dgm:pt>
    <dgm:pt modelId="{50E39595-CD56-45DB-86A2-73EBE780E326}" type="pres">
      <dgm:prSet presAssocID="{35D66756-B8F2-4033-81C4-488D852E549E}" presName="parTxOnlySpace" presStyleCnt="0"/>
      <dgm:spPr/>
      <dgm:t>
        <a:bodyPr/>
        <a:lstStyle/>
        <a:p>
          <a:endParaRPr lang="en-US"/>
        </a:p>
      </dgm:t>
    </dgm:pt>
    <dgm:pt modelId="{1EDDAE49-BE83-49AC-9EF8-B4FB7BB58362}" type="pres">
      <dgm:prSet presAssocID="{B2E06A22-5B74-4536-8BA8-1071103137EF}" presName="parTxOnly" presStyleLbl="node1" presStyleIdx="4" presStyleCnt="6" custScaleX="122623" custScaleY="123602">
        <dgm:presLayoutVars>
          <dgm:chMax val="0"/>
          <dgm:chPref val="0"/>
          <dgm:bulletEnabled val="1"/>
        </dgm:presLayoutVars>
      </dgm:prSet>
      <dgm:spPr/>
      <dgm:t>
        <a:bodyPr/>
        <a:lstStyle/>
        <a:p>
          <a:endParaRPr lang="en-US"/>
        </a:p>
      </dgm:t>
    </dgm:pt>
    <dgm:pt modelId="{09B25C12-04CF-47A5-9C00-F0081973C589}" type="pres">
      <dgm:prSet presAssocID="{4A06E179-A15A-480E-AB3E-91B36FB63E3E}" presName="parTxOnlySpace" presStyleCnt="0"/>
      <dgm:spPr/>
      <dgm:t>
        <a:bodyPr/>
        <a:lstStyle/>
        <a:p>
          <a:endParaRPr lang="en-US"/>
        </a:p>
      </dgm:t>
    </dgm:pt>
    <dgm:pt modelId="{A5BCF64C-C544-4673-9658-2EC7E4A33E78}" type="pres">
      <dgm:prSet presAssocID="{58D0FD8F-4E2A-4484-A020-642072B02C0F}" presName="parTxOnly" presStyleLbl="node1" presStyleIdx="5" presStyleCnt="6" custScaleX="130178" custScaleY="125683">
        <dgm:presLayoutVars>
          <dgm:chMax val="0"/>
          <dgm:chPref val="0"/>
          <dgm:bulletEnabled val="1"/>
        </dgm:presLayoutVars>
      </dgm:prSet>
      <dgm:spPr/>
      <dgm:t>
        <a:bodyPr/>
        <a:lstStyle/>
        <a:p>
          <a:endParaRPr lang="en-US"/>
        </a:p>
      </dgm:t>
    </dgm:pt>
  </dgm:ptLst>
  <dgm:cxnLst>
    <dgm:cxn modelId="{121D399A-A4EE-4254-80FA-AD285BD676D7}" srcId="{04F88D2D-D30C-431B-BC74-65EE8C1893DF}" destId="{F11A0A1C-F8F2-4D17-9BF6-3746F1572ABF}" srcOrd="3" destOrd="0" parTransId="{CE4E94D3-8920-4F11-8FAB-734D8F4BB172}" sibTransId="{35D66756-B8F2-4033-81C4-488D852E549E}"/>
    <dgm:cxn modelId="{A5396263-A38F-4C0A-AEB7-B6E160703805}" srcId="{04F88D2D-D30C-431B-BC74-65EE8C1893DF}" destId="{B2E06A22-5B74-4536-8BA8-1071103137EF}" srcOrd="4" destOrd="0" parTransId="{EFFC8F30-209C-41B6-8F4A-DCB266E3476C}" sibTransId="{4A06E179-A15A-480E-AB3E-91B36FB63E3E}"/>
    <dgm:cxn modelId="{C6454BE6-26C2-4CE6-9B4C-AA1BF7D9EE69}" type="presOf" srcId="{08A5DCC7-F39E-4A82-9B8B-218FD2210D2E}" destId="{E46652FC-5EAD-475B-992D-D67F84DFA343}" srcOrd="0" destOrd="0" presId="urn:microsoft.com/office/officeart/2005/8/layout/chevron1"/>
    <dgm:cxn modelId="{B6934B30-5998-4450-BC77-8A64DEE3B90F}" srcId="{04F88D2D-D30C-431B-BC74-65EE8C1893DF}" destId="{08A5DCC7-F39E-4A82-9B8B-218FD2210D2E}" srcOrd="2" destOrd="0" parTransId="{7029CAB1-FF49-42A0-99A4-24F53FC5DC14}" sibTransId="{15267BE8-E352-450A-A073-2837E60F4C60}"/>
    <dgm:cxn modelId="{A3E421B2-105E-47A1-B916-44F3608CF994}" srcId="{04F88D2D-D30C-431B-BC74-65EE8C1893DF}" destId="{58D0FD8F-4E2A-4484-A020-642072B02C0F}" srcOrd="5" destOrd="0" parTransId="{6007DA6C-49B9-4138-BA4A-1A41A746C2C9}" sibTransId="{212D361A-70A1-427D-8CE7-84150125B7A3}"/>
    <dgm:cxn modelId="{6F676FA1-5C43-4915-8A35-4D1045D7072B}" type="presOf" srcId="{F11A0A1C-F8F2-4D17-9BF6-3746F1572ABF}" destId="{72AD798E-6DCE-4BD3-9B9A-9CE14FEC89D5}" srcOrd="0" destOrd="0" presId="urn:microsoft.com/office/officeart/2005/8/layout/chevron1"/>
    <dgm:cxn modelId="{9E46D267-27E2-4C23-BA1E-972AB7542694}" srcId="{04F88D2D-D30C-431B-BC74-65EE8C1893DF}" destId="{5AA551B8-900E-4DA1-9580-F33A9B254284}" srcOrd="0" destOrd="0" parTransId="{A38A1A97-D9BD-4608-860A-0E8A08AA3F1E}" sibTransId="{B9880382-8801-4693-BA52-3DAF85E49231}"/>
    <dgm:cxn modelId="{D13961FC-5E3B-4DE7-AB61-39F07C219B79}" type="presOf" srcId="{CB6A768E-7C25-4BD9-A4CE-9F4AE47B9BC0}" destId="{70EA753B-0B2A-4299-9A44-0F7C66CAA90F}" srcOrd="0" destOrd="0" presId="urn:microsoft.com/office/officeart/2005/8/layout/chevron1"/>
    <dgm:cxn modelId="{F78C2870-D192-488D-8C33-94AE6DA859E2}" type="presOf" srcId="{58D0FD8F-4E2A-4484-A020-642072B02C0F}" destId="{A5BCF64C-C544-4673-9658-2EC7E4A33E78}" srcOrd="0" destOrd="0" presId="urn:microsoft.com/office/officeart/2005/8/layout/chevron1"/>
    <dgm:cxn modelId="{71C794B6-0ADF-41EE-BA6D-A7F51EF55228}" srcId="{04F88D2D-D30C-431B-BC74-65EE8C1893DF}" destId="{CB6A768E-7C25-4BD9-A4CE-9F4AE47B9BC0}" srcOrd="1" destOrd="0" parTransId="{3D8D4387-F856-49AB-B585-B4D79B0D04F8}" sibTransId="{C5EA6CFD-50E7-4644-98EF-FB56799B5ACC}"/>
    <dgm:cxn modelId="{D89AEF50-3EB2-48B7-AAF0-3CBDABE7C656}" type="presOf" srcId="{04F88D2D-D30C-431B-BC74-65EE8C1893DF}" destId="{9C23C918-5E16-448F-9247-510DDB838728}" srcOrd="0" destOrd="0" presId="urn:microsoft.com/office/officeart/2005/8/layout/chevron1"/>
    <dgm:cxn modelId="{32634589-1EE2-4A53-BF65-F8726CB4F023}" type="presOf" srcId="{B2E06A22-5B74-4536-8BA8-1071103137EF}" destId="{1EDDAE49-BE83-49AC-9EF8-B4FB7BB58362}" srcOrd="0" destOrd="0" presId="urn:microsoft.com/office/officeart/2005/8/layout/chevron1"/>
    <dgm:cxn modelId="{8B6AED54-3C48-45E2-9313-1822ABF9D1A6}" type="presOf" srcId="{5AA551B8-900E-4DA1-9580-F33A9B254284}" destId="{C09DBD32-F8C8-48CE-B01B-D722ADFF2013}" srcOrd="0" destOrd="0" presId="urn:microsoft.com/office/officeart/2005/8/layout/chevron1"/>
    <dgm:cxn modelId="{C5FED69F-5DD8-4727-BE03-D61F33834633}" type="presParOf" srcId="{9C23C918-5E16-448F-9247-510DDB838728}" destId="{C09DBD32-F8C8-48CE-B01B-D722ADFF2013}" srcOrd="0" destOrd="0" presId="urn:microsoft.com/office/officeart/2005/8/layout/chevron1"/>
    <dgm:cxn modelId="{35A3FBEE-AAB7-4D98-9F91-209B99DB332A}" type="presParOf" srcId="{9C23C918-5E16-448F-9247-510DDB838728}" destId="{38370BD5-DE9F-4E2E-8402-6D679D96C095}" srcOrd="1" destOrd="0" presId="urn:microsoft.com/office/officeart/2005/8/layout/chevron1"/>
    <dgm:cxn modelId="{45A5644F-1AB4-482A-8104-E5A4AEE029FB}" type="presParOf" srcId="{9C23C918-5E16-448F-9247-510DDB838728}" destId="{70EA753B-0B2A-4299-9A44-0F7C66CAA90F}" srcOrd="2" destOrd="0" presId="urn:microsoft.com/office/officeart/2005/8/layout/chevron1"/>
    <dgm:cxn modelId="{E4FDD81F-0CFE-48F7-B5A0-FE3093DE25FA}" type="presParOf" srcId="{9C23C918-5E16-448F-9247-510DDB838728}" destId="{C4934FE2-5F5B-427A-AAC8-9875406BF9AC}" srcOrd="3" destOrd="0" presId="urn:microsoft.com/office/officeart/2005/8/layout/chevron1"/>
    <dgm:cxn modelId="{83EF09A4-AE22-4968-8A56-F43E8581AA2F}" type="presParOf" srcId="{9C23C918-5E16-448F-9247-510DDB838728}" destId="{E46652FC-5EAD-475B-992D-D67F84DFA343}" srcOrd="4" destOrd="0" presId="urn:microsoft.com/office/officeart/2005/8/layout/chevron1"/>
    <dgm:cxn modelId="{B35FD6F5-9E60-466F-9BCD-569A5447056A}" type="presParOf" srcId="{9C23C918-5E16-448F-9247-510DDB838728}" destId="{65C9ECE5-EE93-459F-9CAC-1C9B916DC0F8}" srcOrd="5" destOrd="0" presId="urn:microsoft.com/office/officeart/2005/8/layout/chevron1"/>
    <dgm:cxn modelId="{8FC248CA-B915-4A01-B33C-596C9EBA3D49}" type="presParOf" srcId="{9C23C918-5E16-448F-9247-510DDB838728}" destId="{72AD798E-6DCE-4BD3-9B9A-9CE14FEC89D5}" srcOrd="6" destOrd="0" presId="urn:microsoft.com/office/officeart/2005/8/layout/chevron1"/>
    <dgm:cxn modelId="{89CC8445-9EA3-499F-9434-04FA9B805CA7}" type="presParOf" srcId="{9C23C918-5E16-448F-9247-510DDB838728}" destId="{50E39595-CD56-45DB-86A2-73EBE780E326}" srcOrd="7" destOrd="0" presId="urn:microsoft.com/office/officeart/2005/8/layout/chevron1"/>
    <dgm:cxn modelId="{82A58FB8-FD8E-4981-AB28-9C6331F026C7}" type="presParOf" srcId="{9C23C918-5E16-448F-9247-510DDB838728}" destId="{1EDDAE49-BE83-49AC-9EF8-B4FB7BB58362}" srcOrd="8" destOrd="0" presId="urn:microsoft.com/office/officeart/2005/8/layout/chevron1"/>
    <dgm:cxn modelId="{28318E7B-8596-4C3C-9E12-17BCBEC91220}" type="presParOf" srcId="{9C23C918-5E16-448F-9247-510DDB838728}" destId="{09B25C12-04CF-47A5-9C00-F0081973C589}" srcOrd="9" destOrd="0" presId="urn:microsoft.com/office/officeart/2005/8/layout/chevron1"/>
    <dgm:cxn modelId="{71AD322B-8317-4C93-9C01-E7EEE10729A7}" type="presParOf" srcId="{9C23C918-5E16-448F-9247-510DDB838728}" destId="{A5BCF64C-C544-4673-9658-2EC7E4A33E78}"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45D22-C4DD-4A5F-A047-186FAFC708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D1AD37-DE60-4644-9D68-C1F4E57F566E}">
      <dgm:prSet/>
      <dgm:spPr/>
      <dgm:t>
        <a:bodyPr>
          <a:scene3d>
            <a:camera prst="orthographicFront"/>
            <a:lightRig rig="flat" dir="tl">
              <a:rot lat="0" lon="0" rev="6600000"/>
            </a:lightRig>
          </a:scene3d>
          <a:sp3d extrusionH="25400" contourW="8890">
            <a:bevelT w="38100" h="31750"/>
            <a:contourClr>
              <a:schemeClr val="accent2">
                <a:shade val="75000"/>
              </a:schemeClr>
            </a:contourClr>
          </a:sp3d>
        </a:bodyPr>
        <a:lstStyle/>
        <a:p>
          <a:pPr rtl="0"/>
          <a:r>
            <a:rPr lang="en-US" b="1" cap="none" spc="0" smtClean="0">
              <a:ln w="11430"/>
              <a:solidFill>
                <a:srgbClr val="FFFF00"/>
              </a:solidFill>
              <a:effectLst>
                <a:outerShdw blurRad="50800" dist="39000" dir="5460000" algn="tl">
                  <a:srgbClr val="000000">
                    <a:alpha val="38000"/>
                  </a:srgbClr>
                </a:outerShdw>
              </a:effectLst>
            </a:rPr>
            <a:t>Deployment </a:t>
          </a:r>
          <a:endParaRPr lang="en-US" b="1" cap="none" spc="0">
            <a:ln w="11430"/>
            <a:solidFill>
              <a:srgbClr val="FFFF00"/>
            </a:solidFill>
            <a:effectLst>
              <a:outerShdw blurRad="50800" dist="39000" dir="5460000" algn="tl">
                <a:srgbClr val="000000">
                  <a:alpha val="38000"/>
                </a:srgbClr>
              </a:outerShdw>
            </a:effectLst>
          </a:endParaRPr>
        </a:p>
      </dgm:t>
    </dgm:pt>
    <dgm:pt modelId="{60FA8633-06FD-4FC2-AE23-3F7B8A04A95C}" type="parTrans" cxnId="{60066BD1-C998-4EE5-87ED-AFA2DFFBD445}">
      <dgm:prSet/>
      <dgm:spPr/>
      <dgm:t>
        <a:bodyPr/>
        <a:lstStyle/>
        <a:p>
          <a:endParaRPr lang="en-US"/>
        </a:p>
      </dgm:t>
    </dgm:pt>
    <dgm:pt modelId="{FD44868B-3735-4A54-AA08-7984AD028B9E}" type="sibTrans" cxnId="{60066BD1-C998-4EE5-87ED-AFA2DFFBD445}">
      <dgm:prSet/>
      <dgm:spPr/>
      <dgm:t>
        <a:bodyPr/>
        <a:lstStyle/>
        <a:p>
          <a:endParaRPr lang="en-US"/>
        </a:p>
      </dgm:t>
    </dgm:pt>
    <dgm:pt modelId="{5745D100-B4C5-4CF9-8662-944633FB606A}" type="pres">
      <dgm:prSet presAssocID="{7C145D22-C4DD-4A5F-A047-186FAFC708A9}" presName="linear" presStyleCnt="0">
        <dgm:presLayoutVars>
          <dgm:animLvl val="lvl"/>
          <dgm:resizeHandles val="exact"/>
        </dgm:presLayoutVars>
      </dgm:prSet>
      <dgm:spPr/>
      <dgm:t>
        <a:bodyPr/>
        <a:lstStyle/>
        <a:p>
          <a:endParaRPr lang="en-US"/>
        </a:p>
      </dgm:t>
    </dgm:pt>
    <dgm:pt modelId="{D0F99254-3A6F-44DB-81B7-AECFD244233A}" type="pres">
      <dgm:prSet presAssocID="{48D1AD37-DE60-4644-9D68-C1F4E57F566E}" presName="parentText" presStyleLbl="node1" presStyleIdx="0" presStyleCnt="1">
        <dgm:presLayoutVars>
          <dgm:chMax val="0"/>
          <dgm:bulletEnabled val="1"/>
        </dgm:presLayoutVars>
      </dgm:prSet>
      <dgm:spPr/>
      <dgm:t>
        <a:bodyPr/>
        <a:lstStyle/>
        <a:p>
          <a:endParaRPr lang="en-US"/>
        </a:p>
      </dgm:t>
    </dgm:pt>
  </dgm:ptLst>
  <dgm:cxnLst>
    <dgm:cxn modelId="{1B69DE81-4E1A-4919-922C-6E5698DD3608}" type="presOf" srcId="{7C145D22-C4DD-4A5F-A047-186FAFC708A9}" destId="{5745D100-B4C5-4CF9-8662-944633FB606A}" srcOrd="0" destOrd="0" presId="urn:microsoft.com/office/officeart/2005/8/layout/vList2"/>
    <dgm:cxn modelId="{60066BD1-C998-4EE5-87ED-AFA2DFFBD445}" srcId="{7C145D22-C4DD-4A5F-A047-186FAFC708A9}" destId="{48D1AD37-DE60-4644-9D68-C1F4E57F566E}" srcOrd="0" destOrd="0" parTransId="{60FA8633-06FD-4FC2-AE23-3F7B8A04A95C}" sibTransId="{FD44868B-3735-4A54-AA08-7984AD028B9E}"/>
    <dgm:cxn modelId="{E776540C-4F38-4701-A63F-7A4BC4CB0C01}" type="presOf" srcId="{48D1AD37-DE60-4644-9D68-C1F4E57F566E}" destId="{D0F99254-3A6F-44DB-81B7-AECFD244233A}" srcOrd="0" destOrd="0" presId="urn:microsoft.com/office/officeart/2005/8/layout/vList2"/>
    <dgm:cxn modelId="{90FA879B-5F43-43D4-A591-B179A00AFF9C}" type="presParOf" srcId="{5745D100-B4C5-4CF9-8662-944633FB606A}" destId="{D0F99254-3A6F-44DB-81B7-AECFD24423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DBD32-F8C8-48CE-B01B-D722ADFF2013}">
      <dsp:nvSpPr>
        <dsp:cNvPr id="0" name=""/>
        <dsp:cNvSpPr/>
      </dsp:nvSpPr>
      <dsp:spPr>
        <a:xfrm>
          <a:off x="6430" y="1839075"/>
          <a:ext cx="2633009" cy="883577"/>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Understanding The Business Objective</a:t>
          </a:r>
          <a:endParaRPr lang="en-IN" sz="1600" b="1" kern="1200" dirty="0">
            <a:latin typeface="Bookman Old Style" panose="02050604050505020204" pitchFamily="18" charset="0"/>
          </a:endParaRPr>
        </a:p>
      </dsp:txBody>
      <dsp:txXfrm>
        <a:off x="448219" y="1839075"/>
        <a:ext cx="1749432" cy="883577"/>
      </dsp:txXfrm>
    </dsp:sp>
    <dsp:sp modelId="{70EA753B-0B2A-4299-9A44-0F7C66CAA90F}">
      <dsp:nvSpPr>
        <dsp:cNvPr id="0" name=""/>
        <dsp:cNvSpPr/>
      </dsp:nvSpPr>
      <dsp:spPr>
        <a:xfrm>
          <a:off x="2466599" y="1831843"/>
          <a:ext cx="2080246" cy="898040"/>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Data Collection</a:t>
          </a:r>
          <a:endParaRPr lang="en-IN" sz="1600" b="1" kern="1200" dirty="0">
            <a:latin typeface="Bookman Old Style" panose="02050604050505020204" pitchFamily="18" charset="0"/>
          </a:endParaRPr>
        </a:p>
      </dsp:txBody>
      <dsp:txXfrm>
        <a:off x="2915619" y="1831843"/>
        <a:ext cx="1182206" cy="898040"/>
      </dsp:txXfrm>
    </dsp:sp>
    <dsp:sp modelId="{E46652FC-5EAD-475B-992D-D67F84DFA343}">
      <dsp:nvSpPr>
        <dsp:cNvPr id="0" name=""/>
        <dsp:cNvSpPr/>
      </dsp:nvSpPr>
      <dsp:spPr>
        <a:xfrm>
          <a:off x="4374004" y="1839929"/>
          <a:ext cx="1575792" cy="881869"/>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EDA</a:t>
          </a:r>
          <a:endParaRPr lang="en-IN" sz="1600" b="1" kern="1200" dirty="0">
            <a:latin typeface="Bookman Old Style" panose="02050604050505020204" pitchFamily="18" charset="0"/>
          </a:endParaRPr>
        </a:p>
      </dsp:txBody>
      <dsp:txXfrm>
        <a:off x="4814939" y="1839929"/>
        <a:ext cx="693923" cy="881869"/>
      </dsp:txXfrm>
    </dsp:sp>
    <dsp:sp modelId="{72AD798E-6DCE-4BD3-9B9A-9CE14FEC89D5}">
      <dsp:nvSpPr>
        <dsp:cNvPr id="0" name=""/>
        <dsp:cNvSpPr/>
      </dsp:nvSpPr>
      <dsp:spPr>
        <a:xfrm>
          <a:off x="5776956" y="1831086"/>
          <a:ext cx="2131424" cy="899555"/>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Modelling</a:t>
          </a:r>
          <a:endParaRPr lang="en-IN" sz="1600" b="1" kern="1200" dirty="0">
            <a:latin typeface="Bookman Old Style" panose="02050604050505020204" pitchFamily="18" charset="0"/>
          </a:endParaRPr>
        </a:p>
      </dsp:txBody>
      <dsp:txXfrm>
        <a:off x="6226734" y="1831086"/>
        <a:ext cx="1231869" cy="899555"/>
      </dsp:txXfrm>
    </dsp:sp>
    <dsp:sp modelId="{1EDDAE49-BE83-49AC-9EF8-B4FB7BB58362}">
      <dsp:nvSpPr>
        <dsp:cNvPr id="0" name=""/>
        <dsp:cNvSpPr/>
      </dsp:nvSpPr>
      <dsp:spPr>
        <a:xfrm>
          <a:off x="7735539" y="1853593"/>
          <a:ext cx="2119429" cy="854540"/>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Model Evaluation</a:t>
          </a:r>
          <a:endParaRPr lang="en-IN" sz="1600" b="1" kern="1200" dirty="0">
            <a:latin typeface="Bookman Old Style" panose="02050604050505020204" pitchFamily="18" charset="0"/>
          </a:endParaRPr>
        </a:p>
      </dsp:txBody>
      <dsp:txXfrm>
        <a:off x="8162809" y="1853593"/>
        <a:ext cx="1264889" cy="854540"/>
      </dsp:txXfrm>
    </dsp:sp>
    <dsp:sp modelId="{A5BCF64C-C544-4673-9658-2EC7E4A33E78}">
      <dsp:nvSpPr>
        <dsp:cNvPr id="0" name=""/>
        <dsp:cNvSpPr/>
      </dsp:nvSpPr>
      <dsp:spPr>
        <a:xfrm>
          <a:off x="9682128" y="1846400"/>
          <a:ext cx="2250011" cy="868927"/>
        </a:xfrm>
        <a:prstGeom prst="chevr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latin typeface="Bookman Old Style" panose="02050604050505020204" pitchFamily="18" charset="0"/>
            </a:rPr>
            <a:t>Model Deployment</a:t>
          </a:r>
          <a:endParaRPr lang="en-IN" sz="1600" b="1" kern="1200" dirty="0">
            <a:latin typeface="Bookman Old Style" panose="02050604050505020204" pitchFamily="18" charset="0"/>
          </a:endParaRPr>
        </a:p>
      </dsp:txBody>
      <dsp:txXfrm>
        <a:off x="10116592" y="1846400"/>
        <a:ext cx="1381084" cy="868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99254-3A6F-44DB-81B7-AECFD244233A}">
      <dsp:nvSpPr>
        <dsp:cNvPr id="0" name=""/>
        <dsp:cNvSpPr/>
      </dsp:nvSpPr>
      <dsp:spPr>
        <a:xfrm>
          <a:off x="0" y="4567"/>
          <a:ext cx="3056414"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0" algn="l" defTabSz="1066800" rtl="0">
            <a:lnSpc>
              <a:spcPct val="90000"/>
            </a:lnSpc>
            <a:spcBef>
              <a:spcPct val="0"/>
            </a:spcBef>
            <a:spcAft>
              <a:spcPct val="35000"/>
            </a:spcAft>
          </a:pPr>
          <a:r>
            <a:rPr lang="en-US" sz="2400" b="1" kern="1200" cap="none" spc="0" smtClean="0">
              <a:ln w="11430"/>
              <a:solidFill>
                <a:srgbClr val="FFFF00"/>
              </a:solidFill>
              <a:effectLst>
                <a:outerShdw blurRad="50800" dist="39000" dir="5460000" algn="tl">
                  <a:srgbClr val="000000">
                    <a:alpha val="38000"/>
                  </a:srgbClr>
                </a:outerShdw>
              </a:effectLst>
            </a:rPr>
            <a:t>Deployment </a:t>
          </a:r>
          <a:endParaRPr lang="en-US" sz="2400" b="1" kern="1200" cap="none" spc="0">
            <a:ln w="11430"/>
            <a:solidFill>
              <a:srgbClr val="FFFF00"/>
            </a:solidFill>
            <a:effectLst>
              <a:outerShdw blurRad="50800" dist="39000" dir="5460000" algn="tl">
                <a:srgbClr val="000000">
                  <a:alpha val="38000"/>
                </a:srgbClr>
              </a:outerShdw>
            </a:effectLst>
          </a:endParaRPr>
        </a:p>
      </dsp:txBody>
      <dsp:txXfrm>
        <a:off x="28100" y="32667"/>
        <a:ext cx="3000214"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882A159-4793-4B91-B8C0-9E604B89AC0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2A159-4793-4B91-B8C0-9E604B89AC0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2A159-4793-4B91-B8C0-9E604B89AC0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104E14-B1B7-4587-9E35-7E18C180C1B1}" type="datetimeFigureOut">
              <a:rPr lang="en-IN" smtClean="0"/>
              <a:pPr/>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0882A159-4793-4B91-B8C0-9E604B89AC0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104E14-B1B7-4587-9E35-7E18C180C1B1}" type="datetimeFigureOut">
              <a:rPr lang="en-IN" smtClean="0"/>
              <a:pPr/>
              <a:t>29-09-2022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82A159-4793-4B91-B8C0-9E604B89AC06}"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gif"/><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kavyapshety/Hotel-review-classification-2.git" TargetMode="External"/><Relationship Id="rId2" Type="http://schemas.openxmlformats.org/officeDocument/2006/relationships/hyperlink" Target="https://github.com/payalk24/Hotel-Rview-Classification-Project.git" TargetMode="External"/><Relationship Id="rId1" Type="http://schemas.openxmlformats.org/officeDocument/2006/relationships/slideLayout" Target="../slideLayouts/slideLayout7.xml"/><Relationship Id="rId5" Type="http://schemas.openxmlformats.org/officeDocument/2006/relationships/hyperlink" Target="https://github.com/Nidhinkv70" TargetMode="External"/><Relationship Id="rId4" Type="http://schemas.openxmlformats.org/officeDocument/2006/relationships/hyperlink" Target="https://github.com/Priyanka-Mahule/Hotel-Reviews"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Horizontal Scroll 3"/>
          <p:cNvSpPr/>
          <p:nvPr/>
        </p:nvSpPr>
        <p:spPr>
          <a:xfrm>
            <a:off x="2633134" y="3014134"/>
            <a:ext cx="7628466" cy="1524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latin typeface="Script MT Bold" panose="03040602040607080904" pitchFamily="66" charset="0"/>
              </a:rPr>
              <a:t>Hotel Rating Classification</a:t>
            </a:r>
          </a:p>
        </p:txBody>
      </p:sp>
    </p:spTree>
    <p:extLst>
      <p:ext uri="{BB962C8B-B14F-4D97-AF65-F5344CB8AC3E}">
        <p14:creationId xmlns:p14="http://schemas.microsoft.com/office/powerpoint/2010/main" val="3138598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58396-77EB-EFD6-D5BD-ACDE2836BDA0}"/>
              </a:ext>
            </a:extLst>
          </p:cNvPr>
          <p:cNvSpPr>
            <a:spLocks noGrp="1"/>
          </p:cNvSpPr>
          <p:nvPr>
            <p:ph type="title"/>
          </p:nvPr>
        </p:nvSpPr>
        <p:spPr>
          <a:xfrm>
            <a:off x="838200" y="365126"/>
            <a:ext cx="10515600" cy="857500"/>
          </a:xfrm>
        </p:spPr>
        <p:txBody>
          <a:bodyPr>
            <a:normAutofit/>
          </a:bodyPr>
          <a:lstStyle/>
          <a:p>
            <a:pPr algn="ctr"/>
            <a:r>
              <a:rPr lang="en-US" sz="3200" b="1" dirty="0">
                <a:solidFill>
                  <a:srgbClr val="0070C0"/>
                </a:solidFill>
                <a:latin typeface="Copperplate Gothic Bold" panose="020E0705020206020404" pitchFamily="34" charset="0"/>
              </a:rPr>
              <a:t>BOX PLOT</a:t>
            </a:r>
            <a:endParaRPr lang="en-IN" sz="3200" b="1" dirty="0">
              <a:solidFill>
                <a:srgbClr val="0070C0"/>
              </a:solidFill>
              <a:latin typeface="Copperplate Gothic Bold" panose="020E0705020206020404" pitchFamily="34" charset="0"/>
            </a:endParaRPr>
          </a:p>
        </p:txBody>
      </p:sp>
      <p:pic>
        <p:nvPicPr>
          <p:cNvPr id="4098" name="Picture 2">
            <a:extLst>
              <a:ext uri="{FF2B5EF4-FFF2-40B4-BE49-F238E27FC236}">
                <a16:creationId xmlns:a16="http://schemas.microsoft.com/office/drawing/2014/main" xmlns="" id="{483F45C0-0A61-15BF-BB89-C3E117B27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912" y="1222626"/>
            <a:ext cx="8157681" cy="3729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9EFB3D5B-925A-33EC-B874-7812FAD111FE}"/>
              </a:ext>
            </a:extLst>
          </p:cNvPr>
          <p:cNvSpPr txBox="1"/>
          <p:nvPr/>
        </p:nvSpPr>
        <p:spPr>
          <a:xfrm>
            <a:off x="1742885" y="5029467"/>
            <a:ext cx="8706230" cy="984885"/>
          </a:xfrm>
          <a:prstGeom prst="rect">
            <a:avLst/>
          </a:prstGeom>
          <a:noFill/>
        </p:spPr>
        <p:txBody>
          <a:bodyPr wrap="none" rtlCol="0">
            <a:spAutoFit/>
          </a:bodyPr>
          <a:lstStyle/>
          <a:p>
            <a:pPr algn="just"/>
            <a:r>
              <a:rPr lang="en-US" sz="2000" dirty="0">
                <a:latin typeface="Bookman Old Style" panose="02050604050505020204" pitchFamily="18" charset="0"/>
              </a:rPr>
              <a:t>The Box Plot Shows there are no Outliers in the given Data Set and </a:t>
            </a:r>
          </a:p>
          <a:p>
            <a:pPr algn="just"/>
            <a:r>
              <a:rPr lang="en-US" sz="2000" dirty="0">
                <a:latin typeface="Bookman Old Style" panose="02050604050505020204" pitchFamily="18" charset="0"/>
              </a:rPr>
              <a:t>It is Positively Skewed.</a:t>
            </a:r>
          </a:p>
          <a:p>
            <a:pPr algn="just"/>
            <a:endParaRPr lang="en-IN" dirty="0">
              <a:latin typeface="Bookman Old Style" panose="02050604050505020204" pitchFamily="18" charset="0"/>
            </a:endParaRPr>
          </a:p>
        </p:txBody>
      </p:sp>
    </p:spTree>
    <p:extLst>
      <p:ext uri="{BB962C8B-B14F-4D97-AF65-F5344CB8AC3E}">
        <p14:creationId xmlns:p14="http://schemas.microsoft.com/office/powerpoint/2010/main" val="2874134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E4344-8E93-1F04-A981-107FE7510711}"/>
              </a:ext>
            </a:extLst>
          </p:cNvPr>
          <p:cNvSpPr>
            <a:spLocks noGrp="1"/>
          </p:cNvSpPr>
          <p:nvPr>
            <p:ph type="title"/>
          </p:nvPr>
        </p:nvSpPr>
        <p:spPr>
          <a:xfrm>
            <a:off x="838200" y="365125"/>
            <a:ext cx="10515600" cy="919145"/>
          </a:xfrm>
        </p:spPr>
        <p:txBody>
          <a:bodyPr>
            <a:noAutofit/>
          </a:bodyPr>
          <a:lstStyle/>
          <a:p>
            <a:pPr algn="ctr"/>
            <a:r>
              <a:rPr lang="en-US" sz="3200" b="1" dirty="0">
                <a:latin typeface="Copperplate Gothic Bold" panose="020E0705020206020404" pitchFamily="34" charset="0"/>
              </a:rPr>
              <a:t>DENSITY PLOT AND HEAT </a:t>
            </a:r>
            <a:r>
              <a:rPr lang="en-US" sz="3200" b="1" dirty="0" smtClean="0">
                <a:latin typeface="Copperplate Gothic Bold" panose="020E0705020206020404" pitchFamily="34" charset="0"/>
              </a:rPr>
              <a:t>MAP</a:t>
            </a:r>
            <a:endParaRPr lang="en-IN" sz="3200" b="1" dirty="0">
              <a:latin typeface="Copperplate Gothic Bold" panose="020E0705020206020404" pitchFamily="34" charset="0"/>
            </a:endParaRPr>
          </a:p>
        </p:txBody>
      </p:sp>
      <p:pic>
        <p:nvPicPr>
          <p:cNvPr id="5122" name="Picture 2">
            <a:extLst>
              <a:ext uri="{FF2B5EF4-FFF2-40B4-BE49-F238E27FC236}">
                <a16:creationId xmlns:a16="http://schemas.microsoft.com/office/drawing/2014/main" xmlns="" id="{99B8F619-1C52-1E9D-A842-A773387D3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14" y="1438382"/>
            <a:ext cx="5003514" cy="41713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C2CF8340-ED67-1593-A6FC-26067092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474" y="1530848"/>
            <a:ext cx="4791180" cy="407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9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0CC5B-C21D-D799-A6BB-047726B4C521}"/>
              </a:ext>
            </a:extLst>
          </p:cNvPr>
          <p:cNvSpPr>
            <a:spLocks noGrp="1"/>
          </p:cNvSpPr>
          <p:nvPr>
            <p:ph type="title"/>
          </p:nvPr>
        </p:nvSpPr>
        <p:spPr>
          <a:xfrm>
            <a:off x="852268" y="589106"/>
            <a:ext cx="10515600" cy="647272"/>
          </a:xfrm>
        </p:spPr>
        <p:txBody>
          <a:bodyPr>
            <a:normAutofit/>
          </a:bodyPr>
          <a:lstStyle/>
          <a:p>
            <a:r>
              <a:rPr lang="en-US" sz="3200" b="1" dirty="0" smtClean="0">
                <a:solidFill>
                  <a:srgbClr val="0070C0"/>
                </a:solidFill>
                <a:latin typeface="Copperplate Gothic Bold" panose="020E0705020206020404" pitchFamily="34" charset="0"/>
              </a:rPr>
              <a:t>Pair Plot</a:t>
            </a:r>
            <a:endParaRPr lang="en-IN" sz="3200" b="1" dirty="0">
              <a:solidFill>
                <a:srgbClr val="0070C0"/>
              </a:solidFill>
              <a:latin typeface="Copperplate Gothic Bold" panose="020E0705020206020404" pitchFamily="34" charset="0"/>
            </a:endParaRPr>
          </a:p>
        </p:txBody>
      </p:sp>
      <p:pic>
        <p:nvPicPr>
          <p:cNvPr id="6146" name="Picture 2">
            <a:extLst>
              <a:ext uri="{FF2B5EF4-FFF2-40B4-BE49-F238E27FC236}">
                <a16:creationId xmlns:a16="http://schemas.microsoft.com/office/drawing/2014/main" xmlns="" id="{342DFABF-A499-F522-9728-AE461D859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746" y="1334852"/>
            <a:ext cx="4726112" cy="25865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0518D7BB-158D-C0E6-3F6E-541D344DB85A}"/>
              </a:ext>
            </a:extLst>
          </p:cNvPr>
          <p:cNvSpPr txBox="1"/>
          <p:nvPr/>
        </p:nvSpPr>
        <p:spPr>
          <a:xfrm>
            <a:off x="838200" y="3719244"/>
            <a:ext cx="10515600" cy="2492990"/>
          </a:xfrm>
          <a:prstGeom prst="rect">
            <a:avLst/>
          </a:prstGeom>
          <a:noFill/>
        </p:spPr>
        <p:txBody>
          <a:bodyPr wrap="square" rtlCol="0">
            <a:spAutoFit/>
          </a:bodyPr>
          <a:lstStyle/>
          <a:p>
            <a:r>
              <a:rPr lang="en-US" sz="3200" b="1" dirty="0">
                <a:solidFill>
                  <a:schemeClr val="accent1">
                    <a:lumMod val="75000"/>
                  </a:schemeClr>
                </a:solidFill>
                <a:latin typeface="Copperplate Gothic Bold" panose="020E0705020206020404" pitchFamily="34" charset="0"/>
              </a:rPr>
              <a:t>Value Counts</a:t>
            </a:r>
            <a:r>
              <a:rPr lang="en-US" sz="3200" b="1" dirty="0" smtClean="0">
                <a:solidFill>
                  <a:schemeClr val="accent1">
                    <a:lumMod val="75000"/>
                  </a:schemeClr>
                </a:solidFill>
                <a:latin typeface="Copperplate Gothic Bold" panose="020E0705020206020404" pitchFamily="34" charset="0"/>
              </a:rPr>
              <a:t>:</a:t>
            </a:r>
          </a:p>
          <a:p>
            <a:endParaRPr lang="en-US" sz="2400" b="1" dirty="0" smtClean="0">
              <a:latin typeface="+mj-lt"/>
            </a:endParaRPr>
          </a:p>
          <a:p>
            <a:pPr>
              <a:buFont typeface="Wingdings" pitchFamily="2" charset="2"/>
              <a:buChar char="Ø"/>
            </a:pPr>
            <a:r>
              <a:rPr lang="en-US" sz="2000" dirty="0" smtClean="0">
                <a:latin typeface="+mj-lt"/>
              </a:rPr>
              <a:t>Rating_1 :- 1421 (7%)</a:t>
            </a:r>
          </a:p>
          <a:p>
            <a:pPr>
              <a:buFont typeface="Wingdings" pitchFamily="2" charset="2"/>
              <a:buChar char="Ø"/>
            </a:pPr>
            <a:r>
              <a:rPr lang="en-US" sz="2000" dirty="0" smtClean="0">
                <a:latin typeface="+mj-lt"/>
              </a:rPr>
              <a:t>Rating_2 :- 1793 (9%)</a:t>
            </a:r>
          </a:p>
          <a:p>
            <a:pPr>
              <a:buFont typeface="Wingdings" pitchFamily="2" charset="2"/>
              <a:buChar char="Ø"/>
            </a:pPr>
            <a:r>
              <a:rPr lang="en-US" sz="2000" dirty="0" smtClean="0">
                <a:latin typeface="+mj-lt"/>
              </a:rPr>
              <a:t>Rating_3 :- 2184 (11%)</a:t>
            </a:r>
          </a:p>
          <a:p>
            <a:pPr>
              <a:buFont typeface="Wingdings" pitchFamily="2" charset="2"/>
              <a:buChar char="Ø"/>
            </a:pPr>
            <a:r>
              <a:rPr lang="en-US" sz="2000" dirty="0" smtClean="0">
                <a:latin typeface="+mj-lt"/>
              </a:rPr>
              <a:t>Rating_4 :- 6039 (29%)</a:t>
            </a:r>
          </a:p>
          <a:p>
            <a:pPr>
              <a:buFont typeface="Wingdings" pitchFamily="2" charset="2"/>
              <a:buChar char="Ø"/>
            </a:pPr>
            <a:r>
              <a:rPr lang="en-US" sz="2000" dirty="0" smtClean="0">
                <a:latin typeface="+mj-lt"/>
              </a:rPr>
              <a:t>Rating_5 :- 9054 (44%)</a:t>
            </a:r>
          </a:p>
        </p:txBody>
      </p:sp>
    </p:spTree>
    <p:extLst>
      <p:ext uri="{BB962C8B-B14F-4D97-AF65-F5344CB8AC3E}">
        <p14:creationId xmlns:p14="http://schemas.microsoft.com/office/powerpoint/2010/main" val="4274976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55881D3-158B-3883-E8A1-4069E5B23F4E}"/>
              </a:ext>
            </a:extLst>
          </p:cNvPr>
          <p:cNvSpPr txBox="1">
            <a:spLocks/>
          </p:cNvSpPr>
          <p:nvPr/>
        </p:nvSpPr>
        <p:spPr>
          <a:xfrm>
            <a:off x="793653" y="603648"/>
            <a:ext cx="10515600" cy="678094"/>
          </a:xfrm>
          <a:prstGeom prst="rect">
            <a:avLst/>
          </a:prstGeom>
        </p:spPr>
        <p:txBody>
          <a:bodyPr>
            <a:normAutofit/>
          </a:bodyPr>
          <a:lstStyle/>
          <a:p>
            <a:pPr lvl="0" algn="ctr" defTabSz="914400">
              <a:lnSpc>
                <a:spcPct val="90000"/>
              </a:lnSpc>
              <a:spcBef>
                <a:spcPct val="0"/>
              </a:spcBef>
              <a:defRPr/>
            </a:pPr>
            <a:r>
              <a:rPr lang="en-IN" sz="3200" b="1" dirty="0" smtClean="0">
                <a:solidFill>
                  <a:srgbClr val="0070C0"/>
                </a:solidFill>
                <a:latin typeface="Copperplate Gothic Bold" panose="020E0705020206020404" pitchFamily="34" charset="0"/>
                <a:ea typeface="+mj-ea"/>
                <a:cs typeface="+mj-cs"/>
              </a:rPr>
              <a:t>TEXT PRE-PROCESSING</a:t>
            </a:r>
            <a:endParaRPr kumimoji="0" lang="en-IN" sz="3200" b="1" i="0" u="none" strike="noStrike" kern="1200" cap="none" spc="0" normalizeH="0" baseline="0" noProof="0" dirty="0">
              <a:ln>
                <a:noFill/>
              </a:ln>
              <a:solidFill>
                <a:srgbClr val="0070C0"/>
              </a:solidFill>
              <a:effectLst/>
              <a:uLnTx/>
              <a:uFillTx/>
              <a:latin typeface="Copperplate Gothic Bold" panose="020E0705020206020404" pitchFamily="34" charset="0"/>
              <a:ea typeface="+mj-ea"/>
              <a:cs typeface="+mj-cs"/>
            </a:endParaRPr>
          </a:p>
        </p:txBody>
      </p:sp>
      <p:sp>
        <p:nvSpPr>
          <p:cNvPr id="4" name="Title 1">
            <a:extLst>
              <a:ext uri="{FF2B5EF4-FFF2-40B4-BE49-F238E27FC236}">
                <a16:creationId xmlns:a16="http://schemas.microsoft.com/office/drawing/2014/main" xmlns="" id="{E55881D3-158B-3883-E8A1-4069E5B23F4E}"/>
              </a:ext>
            </a:extLst>
          </p:cNvPr>
          <p:cNvSpPr txBox="1">
            <a:spLocks/>
          </p:cNvSpPr>
          <p:nvPr/>
        </p:nvSpPr>
        <p:spPr>
          <a:xfrm>
            <a:off x="793653" y="2756505"/>
            <a:ext cx="10515600" cy="2420406"/>
          </a:xfrm>
          <a:prstGeom prst="rect">
            <a:avLst/>
          </a:prstGeom>
        </p:spPr>
        <p:txBody>
          <a:bodyPr>
            <a:normAutofit/>
          </a:bodyPr>
          <a:lstStyle/>
          <a:p>
            <a:pPr marL="0" marR="0" lvl="0" indent="0" defTabSz="914400" rtl="0" eaLnBrk="1" fontAlgn="auto" latinLnBrk="0" hangingPunct="1">
              <a:lnSpc>
                <a:spcPct val="90000"/>
              </a:lnSpc>
              <a:spcBef>
                <a:spcPct val="0"/>
              </a:spcBef>
              <a:spcAft>
                <a:spcPts val="0"/>
              </a:spcAft>
              <a:buClrTx/>
              <a:buSzTx/>
              <a:buFont typeface="Wingdings" pitchFamily="2" charset="2"/>
              <a:buChar char="Ø"/>
              <a:tabLst/>
              <a:defRPr/>
            </a:pPr>
            <a:r>
              <a:rPr kumimoji="0" lang="en-IN" sz="2000" b="1" i="0" u="none" strike="noStrike" kern="1200" cap="none" spc="0" normalizeH="0" baseline="0" noProof="0" dirty="0" smtClean="0">
                <a:ln>
                  <a:noFill/>
                </a:ln>
                <a:solidFill>
                  <a:schemeClr val="tx1"/>
                </a:solidFill>
                <a:effectLst/>
                <a:uLnTx/>
                <a:uFillTx/>
                <a:ea typeface="+mj-ea"/>
                <a:cs typeface="+mj-cs"/>
              </a:rPr>
              <a:t> </a:t>
            </a:r>
            <a:r>
              <a:rPr kumimoji="0" lang="en-IN" sz="2400" i="0" u="none" strike="noStrike" kern="1200" cap="none" spc="0" normalizeH="0" baseline="0" noProof="0" dirty="0" smtClean="0">
                <a:ln>
                  <a:noFill/>
                </a:ln>
                <a:solidFill>
                  <a:schemeClr val="tx1"/>
                </a:solidFill>
                <a:effectLst/>
                <a:uLnTx/>
                <a:uFillTx/>
                <a:latin typeface="+mj-lt"/>
                <a:ea typeface="+mj-ea"/>
                <a:cs typeface="+mj-cs"/>
              </a:rPr>
              <a:t>Cleaning</a:t>
            </a:r>
            <a:r>
              <a:rPr kumimoji="0" lang="en-IN" sz="2400" i="0" u="none" strike="noStrike" kern="1200" cap="none" spc="0" normalizeH="0" noProof="0" dirty="0" smtClean="0">
                <a:ln>
                  <a:noFill/>
                </a:ln>
                <a:solidFill>
                  <a:schemeClr val="tx1"/>
                </a:solidFill>
                <a:effectLst/>
                <a:uLnTx/>
                <a:uFillTx/>
                <a:latin typeface="+mj-lt"/>
                <a:ea typeface="+mj-ea"/>
                <a:cs typeface="+mj-cs"/>
              </a:rPr>
              <a:t> the data by removing </a:t>
            </a:r>
            <a:r>
              <a:rPr kumimoji="0" lang="en-IN" sz="2400" i="0" u="none" strike="noStrike" kern="1200" cap="none" spc="0" normalizeH="0" noProof="0" dirty="0" err="1" smtClean="0">
                <a:ln>
                  <a:noFill/>
                </a:ln>
                <a:solidFill>
                  <a:schemeClr val="tx1"/>
                </a:solidFill>
                <a:effectLst/>
                <a:uLnTx/>
                <a:uFillTx/>
                <a:latin typeface="+mj-lt"/>
                <a:ea typeface="+mj-ea"/>
                <a:cs typeface="+mj-cs"/>
              </a:rPr>
              <a:t>punctuations,Hashtags,RH,urls,tags</a:t>
            </a:r>
            <a:r>
              <a:rPr kumimoji="0" lang="en-IN" sz="2400" i="0" u="none" strike="noStrike" kern="1200" cap="none" spc="0" normalizeH="0" noProof="0" dirty="0" smtClean="0">
                <a:ln>
                  <a:noFill/>
                </a:ln>
                <a:solidFill>
                  <a:schemeClr val="tx1"/>
                </a:solidFill>
                <a:effectLst/>
                <a:uLnTx/>
                <a:uFillTx/>
                <a:latin typeface="+mj-lt"/>
                <a:ea typeface="+mj-ea"/>
                <a:cs typeface="+mj-cs"/>
              </a:rPr>
              <a:t> from the data</a:t>
            </a:r>
          </a:p>
          <a:p>
            <a:pPr marL="0" marR="0" lvl="0" indent="0" defTabSz="914400" rtl="0" eaLnBrk="1" fontAlgn="auto" latinLnBrk="0" hangingPunct="1">
              <a:lnSpc>
                <a:spcPct val="90000"/>
              </a:lnSpc>
              <a:spcBef>
                <a:spcPct val="0"/>
              </a:spcBef>
              <a:spcAft>
                <a:spcPts val="0"/>
              </a:spcAft>
              <a:buClrTx/>
              <a:buSzTx/>
              <a:buFont typeface="Wingdings" pitchFamily="2" charset="2"/>
              <a:buChar char="Ø"/>
              <a:tabLst/>
              <a:defRPr/>
            </a:pPr>
            <a:r>
              <a:rPr lang="en-IN" sz="2400" baseline="0" dirty="0" smtClean="0">
                <a:latin typeface="+mj-lt"/>
                <a:ea typeface="+mj-ea"/>
                <a:cs typeface="+mj-cs"/>
              </a:rPr>
              <a:t>Removing</a:t>
            </a:r>
            <a:r>
              <a:rPr lang="en-IN" sz="2400" dirty="0" smtClean="0">
                <a:latin typeface="+mj-lt"/>
                <a:ea typeface="+mj-ea"/>
                <a:cs typeface="+mj-cs"/>
              </a:rPr>
              <a:t> Stop words.</a:t>
            </a:r>
          </a:p>
          <a:p>
            <a:pPr marL="0" marR="0" lvl="0" indent="0" defTabSz="914400" rtl="0" eaLnBrk="1" fontAlgn="auto" latinLnBrk="0" hangingPunct="1">
              <a:lnSpc>
                <a:spcPct val="90000"/>
              </a:lnSpc>
              <a:spcBef>
                <a:spcPct val="0"/>
              </a:spcBef>
              <a:spcAft>
                <a:spcPts val="0"/>
              </a:spcAft>
              <a:buClrTx/>
              <a:buSzTx/>
              <a:buFont typeface="Wingdings" pitchFamily="2" charset="2"/>
              <a:buChar char="Ø"/>
              <a:tabLst/>
              <a:defRPr/>
            </a:pPr>
            <a:r>
              <a:rPr lang="en-IN" sz="2400" dirty="0" smtClean="0">
                <a:latin typeface="+mj-lt"/>
                <a:ea typeface="+mj-ea"/>
                <a:cs typeface="+mj-cs"/>
              </a:rPr>
              <a:t>Reducing words to their root form through Lemmatization.</a:t>
            </a:r>
          </a:p>
          <a:p>
            <a:pPr marL="0" marR="0" lvl="0" indent="0" defTabSz="914400" rtl="0" eaLnBrk="1" fontAlgn="auto" latinLnBrk="0" hangingPunct="1">
              <a:lnSpc>
                <a:spcPct val="90000"/>
              </a:lnSpc>
              <a:spcBef>
                <a:spcPct val="0"/>
              </a:spcBef>
              <a:spcAft>
                <a:spcPts val="0"/>
              </a:spcAft>
              <a:buClrTx/>
              <a:buSzTx/>
              <a:buFont typeface="Wingdings" pitchFamily="2" charset="2"/>
              <a:buChar char="Ø"/>
              <a:tabLst/>
              <a:defRPr/>
            </a:pPr>
            <a:r>
              <a:rPr lang="en-IN" sz="2400" dirty="0" smtClean="0">
                <a:latin typeface="+mj-lt"/>
                <a:ea typeface="+mj-ea"/>
                <a:cs typeface="+mj-cs"/>
              </a:rPr>
              <a:t>Finding Polarity and subjectivity of the words to understand the sentiment behind it</a:t>
            </a:r>
          </a:p>
          <a:p>
            <a:pPr marL="0" marR="0" lvl="0" indent="0" defTabSz="914400" rtl="0" eaLnBrk="1" fontAlgn="auto" latinLnBrk="0" hangingPunct="1">
              <a:lnSpc>
                <a:spcPct val="90000"/>
              </a:lnSpc>
              <a:spcBef>
                <a:spcPct val="0"/>
              </a:spcBef>
              <a:spcAft>
                <a:spcPts val="0"/>
              </a:spcAft>
              <a:buClrTx/>
              <a:buSzTx/>
              <a:tabLst/>
              <a:defRPr/>
            </a:pPr>
            <a:endParaRPr kumimoji="0" lang="en-IN" sz="2400" i="0" u="none" strike="noStrike" kern="1200" cap="none" spc="0" normalizeH="0" baseline="0" noProof="0" dirty="0">
              <a:ln>
                <a:noFill/>
              </a:ln>
              <a:solidFill>
                <a:schemeClr val="tx1"/>
              </a:solidFill>
              <a:effectLst/>
              <a:uLnTx/>
              <a:uFillTx/>
              <a:ea typeface="+mj-ea"/>
              <a:cs typeface="+mj-cs"/>
            </a:endParaRPr>
          </a:p>
        </p:txBody>
      </p:sp>
      <p:sp>
        <p:nvSpPr>
          <p:cNvPr id="5" name="TextBox 4"/>
          <p:cNvSpPr txBox="1"/>
          <p:nvPr/>
        </p:nvSpPr>
        <p:spPr>
          <a:xfrm>
            <a:off x="2142066" y="1281742"/>
            <a:ext cx="8576733" cy="923330"/>
          </a:xfrm>
          <a:prstGeom prst="rect">
            <a:avLst/>
          </a:prstGeom>
          <a:noFill/>
        </p:spPr>
        <p:txBody>
          <a:bodyPr wrap="square" rtlCol="0">
            <a:spAutoFit/>
          </a:bodyPr>
          <a:lstStyle/>
          <a:p>
            <a:pPr marL="285750" indent="-285750">
              <a:buBlip>
                <a:blip r:embed="rId2"/>
              </a:buBlip>
            </a:pPr>
            <a:r>
              <a:rPr lang="en-US" dirty="0"/>
              <a:t>Text pre-processing is the most important step before further exploring a text data. It removes unwanted and unnecessary texts.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333" y="1388533"/>
            <a:ext cx="11396134" cy="1231106"/>
          </a:xfrm>
          <a:prstGeom prst="rect">
            <a:avLst/>
          </a:prstGeom>
          <a:noFill/>
        </p:spPr>
        <p:txBody>
          <a:bodyPr wrap="square" rtlCol="0">
            <a:spAutoFit/>
          </a:bodyPr>
          <a:lstStyle/>
          <a:p>
            <a:pPr>
              <a:buFont typeface="Wingdings" panose="05000000000000000000" pitchFamily="2" charset="2"/>
              <a:buChar char="v"/>
            </a:pPr>
            <a:r>
              <a:rPr lang="en-US" sz="2000" b="1" dirty="0">
                <a:latin typeface="Arial" panose="020B0604020202020204" pitchFamily="34" charset="0"/>
                <a:cs typeface="Arial" panose="020B0604020202020204" pitchFamily="34" charset="0"/>
              </a:rPr>
              <a:t>Converting the texts into lowercase</a:t>
            </a:r>
          </a:p>
          <a:p>
            <a:pPr algn="just"/>
            <a:r>
              <a:rPr lang="en-US" dirty="0">
                <a:latin typeface="Arial" panose="020B0604020202020204" pitchFamily="34" charset="0"/>
                <a:cs typeface="Arial" panose="020B0604020202020204" pitchFamily="34" charset="0"/>
              </a:rPr>
              <a:t>	Converting all your data to lowercase helps in the process of preprocessing and in later stages in the </a:t>
            </a:r>
            <a:r>
              <a:rPr lang="en-US" dirty="0" smtClean="0">
                <a:latin typeface="Arial" panose="020B0604020202020204" pitchFamily="34" charset="0"/>
                <a:cs typeface="Arial" panose="020B0604020202020204" pitchFamily="34" charset="0"/>
              </a:rPr>
              <a:t>NLP  application</a:t>
            </a:r>
            <a:r>
              <a:rPr lang="en-US" dirty="0">
                <a:latin typeface="Arial" panose="020B0604020202020204" pitchFamily="34" charset="0"/>
                <a:cs typeface="Arial" panose="020B0604020202020204" pitchFamily="34" charset="0"/>
              </a:rPr>
              <a:t>, when doing parsing. If done every similar word can be driven into a single dimension.</a:t>
            </a:r>
            <a:endParaRPr lang="en-IN" dirty="0">
              <a:latin typeface="Arial" panose="020B0604020202020204" pitchFamily="34" charset="0"/>
              <a:cs typeface="Arial" panose="020B0604020202020204" pitchFamily="34" charset="0"/>
            </a:endParaRPr>
          </a:p>
          <a:p>
            <a:endParaRPr lang="en-US" dirty="0"/>
          </a:p>
        </p:txBody>
      </p:sp>
      <p:pic>
        <p:nvPicPr>
          <p:cNvPr id="3" name="Picture 2">
            <a:extLst>
              <a:ext uri="{FF2B5EF4-FFF2-40B4-BE49-F238E27FC236}">
                <a16:creationId xmlns="" xmlns:a16="http://schemas.microsoft.com/office/drawing/2014/main" id="{28CA6512-FE71-5D82-5742-A01F31B1341B}"/>
              </a:ext>
            </a:extLst>
          </p:cNvPr>
          <p:cNvPicPr>
            <a:picLocks noChangeAspect="1"/>
          </p:cNvPicPr>
          <p:nvPr/>
        </p:nvPicPr>
        <p:blipFill rotWithShape="1">
          <a:blip r:embed="rId2">
            <a:extLst>
              <a:ext uri="{28A0092B-C50C-407E-A947-70E740481C1C}">
                <a14:useLocalDpi xmlns:a14="http://schemas.microsoft.com/office/drawing/2010/main" val="0"/>
              </a:ext>
            </a:extLst>
          </a:blip>
          <a:srcRect l="5916" t="24296" r="2083" b="43408"/>
          <a:stretch/>
        </p:blipFill>
        <p:spPr>
          <a:xfrm>
            <a:off x="1398493" y="2895601"/>
            <a:ext cx="9261040" cy="3657600"/>
          </a:xfrm>
          <a:prstGeom prst="rect">
            <a:avLst/>
          </a:prstGeom>
        </p:spPr>
      </p:pic>
    </p:spTree>
    <p:extLst>
      <p:ext uri="{BB962C8B-B14F-4D97-AF65-F5344CB8AC3E}">
        <p14:creationId xmlns:p14="http://schemas.microsoft.com/office/powerpoint/2010/main" val="3402523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533" y="1210944"/>
            <a:ext cx="10642600" cy="1231106"/>
          </a:xfrm>
          <a:prstGeom prst="rect">
            <a:avLst/>
          </a:prstGeom>
        </p:spPr>
        <p:txBody>
          <a:bodyPr wrap="square">
            <a:spAutoFit/>
          </a:bodyPr>
          <a:lstStyle/>
          <a:p>
            <a:pPr>
              <a:buFont typeface="Wingdings" panose="05000000000000000000" pitchFamily="2" charset="2"/>
              <a:buChar char="v"/>
            </a:pPr>
            <a:r>
              <a:rPr lang="en-US" sz="2000" b="1" dirty="0">
                <a:latin typeface="Arial" panose="020B0604020202020204" pitchFamily="34" charset="0"/>
                <a:cs typeface="Arial" panose="020B0604020202020204" pitchFamily="34" charset="0"/>
              </a:rPr>
              <a:t>Tokenization</a:t>
            </a:r>
          </a:p>
          <a:p>
            <a:pPr algn="just"/>
            <a:r>
              <a:rPr lang="en-US" dirty="0">
                <a:latin typeface="Arial" panose="020B0604020202020204" pitchFamily="34" charset="0"/>
                <a:cs typeface="Arial" panose="020B0604020202020204" pitchFamily="34" charset="0"/>
              </a:rPr>
              <a:t>	Tokenization is used </a:t>
            </a:r>
            <a:r>
              <a:rPr lang="en-US" dirty="0">
                <a:latin typeface="arial" panose="020B0604020202020204" pitchFamily="34" charset="0"/>
              </a:rPr>
              <a:t>to split paragraphs and sentences into smaller units that can be more easily assigned meaning. Here word tokenization is done so the textual sentences are decomposed into individual words</a:t>
            </a:r>
            <a:endParaRPr lang="en-US" dirty="0"/>
          </a:p>
        </p:txBody>
      </p:sp>
      <p:pic>
        <p:nvPicPr>
          <p:cNvPr id="3" name="Picture 2">
            <a:extLst>
              <a:ext uri="{FF2B5EF4-FFF2-40B4-BE49-F238E27FC236}">
                <a16:creationId xmlns="" xmlns:a16="http://schemas.microsoft.com/office/drawing/2014/main" id="{FA5F1505-B05C-95C5-2502-FCD7621637C2}"/>
              </a:ext>
            </a:extLst>
          </p:cNvPr>
          <p:cNvPicPr>
            <a:picLocks noChangeAspect="1"/>
          </p:cNvPicPr>
          <p:nvPr/>
        </p:nvPicPr>
        <p:blipFill rotWithShape="1">
          <a:blip r:embed="rId2">
            <a:extLst>
              <a:ext uri="{28A0092B-C50C-407E-A947-70E740481C1C}">
                <a14:useLocalDpi xmlns:a14="http://schemas.microsoft.com/office/drawing/2010/main" val="0"/>
              </a:ext>
            </a:extLst>
          </a:blip>
          <a:srcRect l="5916" t="54815" r="18084" b="16889"/>
          <a:stretch/>
        </p:blipFill>
        <p:spPr>
          <a:xfrm>
            <a:off x="1161684" y="2667000"/>
            <a:ext cx="10302183" cy="4047564"/>
          </a:xfrm>
          <a:prstGeom prst="rect">
            <a:avLst/>
          </a:prstGeom>
        </p:spPr>
      </p:pic>
    </p:spTree>
    <p:extLst>
      <p:ext uri="{BB962C8B-B14F-4D97-AF65-F5344CB8AC3E}">
        <p14:creationId xmlns:p14="http://schemas.microsoft.com/office/powerpoint/2010/main" val="3965664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067" y="892370"/>
            <a:ext cx="11260666" cy="1231106"/>
          </a:xfrm>
          <a:prstGeom prst="rect">
            <a:avLst/>
          </a:prstGeom>
        </p:spPr>
        <p:txBody>
          <a:bodyPr wrap="square">
            <a:spAutoFit/>
          </a:bodyPr>
          <a:lstStyle/>
          <a:p>
            <a:pPr>
              <a:buFont typeface="Wingdings" panose="05000000000000000000" pitchFamily="2" charset="2"/>
              <a:buChar char="v"/>
            </a:pPr>
            <a:r>
              <a:rPr lang="en-US" sz="2000" b="1" dirty="0">
                <a:latin typeface="Arial" panose="020B0604020202020204" pitchFamily="34" charset="0"/>
                <a:cs typeface="Arial" panose="020B0604020202020204" pitchFamily="34" charset="0"/>
              </a:rPr>
              <a:t>Removing Stop words</a:t>
            </a:r>
          </a:p>
          <a:p>
            <a:pPr algn="just"/>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Stop word are the words that are generally used in language that provide textual format and not giving any important information, by removing these words, we remove the low-level information from our text in order to give more focus to the important information.</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 xmlns:a16="http://schemas.microsoft.com/office/drawing/2014/main" id="{72AA9075-EA70-48FE-49B0-431577840D1E}"/>
              </a:ext>
            </a:extLst>
          </p:cNvPr>
          <p:cNvPicPr>
            <a:picLocks noChangeAspect="1"/>
          </p:cNvPicPr>
          <p:nvPr/>
        </p:nvPicPr>
        <p:blipFill rotWithShape="1">
          <a:blip r:embed="rId2">
            <a:extLst>
              <a:ext uri="{28A0092B-C50C-407E-A947-70E740481C1C}">
                <a14:useLocalDpi xmlns:a14="http://schemas.microsoft.com/office/drawing/2010/main" val="0"/>
              </a:ext>
            </a:extLst>
          </a:blip>
          <a:srcRect l="19265" t="40261" r="15147" b="26537"/>
          <a:stretch/>
        </p:blipFill>
        <p:spPr>
          <a:xfrm>
            <a:off x="0" y="2709333"/>
            <a:ext cx="5369860" cy="2830857"/>
          </a:xfrm>
          <a:prstGeom prst="rect">
            <a:avLst/>
          </a:prstGeom>
        </p:spPr>
      </p:pic>
      <p:pic>
        <p:nvPicPr>
          <p:cNvPr id="4" name="Picture 3">
            <a:extLst>
              <a:ext uri="{FF2B5EF4-FFF2-40B4-BE49-F238E27FC236}">
                <a16:creationId xmlns="" xmlns:a16="http://schemas.microsoft.com/office/drawing/2014/main" id="{BB20C216-DFB1-281B-6512-81AAB0F6F84F}"/>
              </a:ext>
            </a:extLst>
          </p:cNvPr>
          <p:cNvPicPr>
            <a:picLocks noChangeAspect="1"/>
          </p:cNvPicPr>
          <p:nvPr/>
        </p:nvPicPr>
        <p:blipFill rotWithShape="1">
          <a:blip r:embed="rId3">
            <a:extLst>
              <a:ext uri="{28A0092B-C50C-407E-A947-70E740481C1C}">
                <a14:useLocalDpi xmlns:a14="http://schemas.microsoft.com/office/drawing/2010/main" val="0"/>
              </a:ext>
            </a:extLst>
          </a:blip>
          <a:srcRect l="19632" t="44183" r="15073" b="45883"/>
          <a:stretch/>
        </p:blipFill>
        <p:spPr>
          <a:xfrm>
            <a:off x="5698067" y="2833738"/>
            <a:ext cx="6384806" cy="984337"/>
          </a:xfrm>
          <a:prstGeom prst="rect">
            <a:avLst/>
          </a:prstGeom>
        </p:spPr>
      </p:pic>
      <p:pic>
        <p:nvPicPr>
          <p:cNvPr id="5" name="Picture 4">
            <a:extLst>
              <a:ext uri="{FF2B5EF4-FFF2-40B4-BE49-F238E27FC236}">
                <a16:creationId xmlns="" xmlns:a16="http://schemas.microsoft.com/office/drawing/2014/main" id="{47B6DF44-9264-6E95-C281-7F7CB603DDAF}"/>
              </a:ext>
            </a:extLst>
          </p:cNvPr>
          <p:cNvPicPr>
            <a:picLocks noChangeAspect="1"/>
          </p:cNvPicPr>
          <p:nvPr/>
        </p:nvPicPr>
        <p:blipFill rotWithShape="1">
          <a:blip r:embed="rId4">
            <a:extLst>
              <a:ext uri="{28A0092B-C50C-407E-A947-70E740481C1C}">
                <a14:useLocalDpi xmlns:a14="http://schemas.microsoft.com/office/drawing/2010/main" val="0"/>
              </a:ext>
            </a:extLst>
          </a:blip>
          <a:srcRect l="19485" t="30327" r="70001" b="9673"/>
          <a:stretch/>
        </p:blipFill>
        <p:spPr>
          <a:xfrm>
            <a:off x="9986682" y="3818075"/>
            <a:ext cx="2096191" cy="3066819"/>
          </a:xfrm>
          <a:prstGeom prst="rect">
            <a:avLst/>
          </a:prstGeom>
        </p:spPr>
      </p:pic>
      <p:sp>
        <p:nvSpPr>
          <p:cNvPr id="6" name="Down Arrow 5"/>
          <p:cNvSpPr/>
          <p:nvPr/>
        </p:nvSpPr>
        <p:spPr>
          <a:xfrm>
            <a:off x="2455333" y="5540190"/>
            <a:ext cx="330200" cy="530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7179733" y="3818075"/>
            <a:ext cx="287867" cy="491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9516533" y="5190067"/>
            <a:ext cx="470149" cy="3501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99723" y="6070600"/>
            <a:ext cx="1441420" cy="369332"/>
          </a:xfrm>
          <a:prstGeom prst="rect">
            <a:avLst/>
          </a:prstGeom>
        </p:spPr>
        <p:txBody>
          <a:bodyPr wrap="none">
            <a:spAutoFit/>
          </a:bodyPr>
          <a:lstStyle/>
          <a:p>
            <a:r>
              <a:rPr lang="en-US" b="1" i="1" dirty="0">
                <a:solidFill>
                  <a:schemeClr val="accent1">
                    <a:lumMod val="60000"/>
                    <a:lumOff val="40000"/>
                  </a:schemeClr>
                </a:solidFill>
                <a:latin typeface="Arial" panose="020B0604020202020204" pitchFamily="34" charset="0"/>
                <a:cs typeface="Arial" panose="020B0604020202020204" pitchFamily="34" charset="0"/>
              </a:rPr>
              <a:t>Stop words</a:t>
            </a:r>
            <a:endParaRPr lang="en-IN"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2" name="Rectangle 11"/>
          <p:cNvSpPr/>
          <p:nvPr/>
        </p:nvSpPr>
        <p:spPr>
          <a:xfrm>
            <a:off x="5706533" y="4299465"/>
            <a:ext cx="3313728" cy="369332"/>
          </a:xfrm>
          <a:prstGeom prst="rect">
            <a:avLst/>
          </a:prstGeom>
        </p:spPr>
        <p:txBody>
          <a:bodyPr wrap="none">
            <a:spAutoFit/>
          </a:bodyPr>
          <a:lstStyle/>
          <a:p>
            <a:r>
              <a:rPr lang="en-US" b="1" i="1" dirty="0">
                <a:solidFill>
                  <a:schemeClr val="accent1">
                    <a:lumMod val="60000"/>
                    <a:lumOff val="40000"/>
                  </a:schemeClr>
                </a:solidFill>
                <a:latin typeface="Arial" panose="020B0604020202020204" pitchFamily="34" charset="0"/>
                <a:cs typeface="Arial" panose="020B0604020202020204" pitchFamily="34" charset="0"/>
              </a:rPr>
              <a:t>Before removing stop words</a:t>
            </a:r>
            <a:endParaRPr lang="en-IN"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Rectangle 12"/>
          <p:cNvSpPr/>
          <p:nvPr/>
        </p:nvSpPr>
        <p:spPr>
          <a:xfrm>
            <a:off x="6395166" y="5190067"/>
            <a:ext cx="3121367" cy="369332"/>
          </a:xfrm>
          <a:prstGeom prst="rect">
            <a:avLst/>
          </a:prstGeom>
        </p:spPr>
        <p:txBody>
          <a:bodyPr wrap="none">
            <a:spAutoFit/>
          </a:bodyPr>
          <a:lstStyle/>
          <a:p>
            <a:r>
              <a:rPr lang="en-US" b="1" i="1" dirty="0">
                <a:solidFill>
                  <a:schemeClr val="accent1">
                    <a:lumMod val="60000"/>
                    <a:lumOff val="40000"/>
                  </a:schemeClr>
                </a:solidFill>
                <a:latin typeface="Arial" panose="020B0604020202020204" pitchFamily="34" charset="0"/>
                <a:cs typeface="Arial" panose="020B0604020202020204" pitchFamily="34" charset="0"/>
              </a:rPr>
              <a:t>After removing stop words</a:t>
            </a:r>
            <a:endParaRPr lang="en-IN" b="1" i="1"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952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133" y="1058671"/>
            <a:ext cx="11159067" cy="1508105"/>
          </a:xfrm>
          <a:prstGeom prst="rect">
            <a:avLst/>
          </a:prstGeom>
        </p:spPr>
        <p:txBody>
          <a:bodyPr wrap="square">
            <a:spAutoFit/>
          </a:bodyPr>
          <a:lstStyle/>
          <a:p>
            <a:pPr>
              <a:buFont typeface="Wingdings" panose="05000000000000000000" pitchFamily="2" charset="2"/>
              <a:buChar char="v"/>
            </a:pPr>
            <a:r>
              <a:rPr lang="en-US" sz="2000" b="1" dirty="0">
                <a:latin typeface="Arial" panose="020B0604020202020204" pitchFamily="34" charset="0"/>
                <a:cs typeface="Arial" panose="020B0604020202020204" pitchFamily="34" charset="0"/>
              </a:rPr>
              <a:t>Lemmatization</a:t>
            </a:r>
          </a:p>
          <a:p>
            <a:pPr algn="just"/>
            <a:r>
              <a:rPr lang="en-US" b="1" dirty="0">
                <a:solidFill>
                  <a:srgbClr val="BDC1C6"/>
                </a:solidFill>
                <a:latin typeface="Arial" panose="020B0604020202020204" pitchFamily="34" charset="0"/>
                <a:cs typeface="Arial" panose="020B0604020202020204" pitchFamily="34" charset="0"/>
              </a:rPr>
              <a:t>	</a:t>
            </a:r>
            <a:r>
              <a:rPr lang="en-US" dirty="0">
                <a:latin typeface="arial" panose="020B0604020202020204" pitchFamily="34" charset="0"/>
              </a:rPr>
              <a:t>Lemmatization is the process of converting a word to its base form. The obvious advantage of lemmatization is that it is more accurate. It is useful to get root words from the dictionary, as it recognizes words based on their exact and contextual meaning.</a:t>
            </a:r>
          </a:p>
          <a:p>
            <a:endParaRPr lang="en-IN"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 xmlns:a16="http://schemas.microsoft.com/office/drawing/2014/main" id="{97F1F0E8-DA8E-6017-D971-976DCEE07EAE}"/>
              </a:ext>
            </a:extLst>
          </p:cNvPr>
          <p:cNvPicPr>
            <a:picLocks noChangeAspect="1"/>
          </p:cNvPicPr>
          <p:nvPr/>
        </p:nvPicPr>
        <p:blipFill rotWithShape="1">
          <a:blip r:embed="rId2">
            <a:extLst>
              <a:ext uri="{28A0092B-C50C-407E-A947-70E740481C1C}">
                <a14:useLocalDpi xmlns:a14="http://schemas.microsoft.com/office/drawing/2010/main" val="0"/>
              </a:ext>
            </a:extLst>
          </a:blip>
          <a:srcRect l="19264" t="43922" r="46251" b="24706"/>
          <a:stretch/>
        </p:blipFill>
        <p:spPr>
          <a:xfrm>
            <a:off x="2662517" y="2535999"/>
            <a:ext cx="7353550" cy="3864197"/>
          </a:xfrm>
          <a:prstGeom prst="rect">
            <a:avLst/>
          </a:prstGeom>
        </p:spPr>
      </p:pic>
    </p:spTree>
    <p:extLst>
      <p:ext uri="{BB962C8B-B14F-4D97-AF65-F5344CB8AC3E}">
        <p14:creationId xmlns:p14="http://schemas.microsoft.com/office/powerpoint/2010/main" val="1705846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540FFF4-375C-BA60-59B8-9DE6A8604333}"/>
              </a:ext>
            </a:extLst>
          </p:cNvPr>
          <p:cNvSpPr txBox="1"/>
          <p:nvPr/>
        </p:nvSpPr>
        <p:spPr>
          <a:xfrm>
            <a:off x="491447" y="521798"/>
            <a:ext cx="11209106" cy="584775"/>
          </a:xfrm>
          <a:prstGeom prst="rect">
            <a:avLst/>
          </a:prstGeom>
          <a:noFill/>
        </p:spPr>
        <p:txBody>
          <a:bodyPr wrap="square" rtlCol="0">
            <a:spAutoFit/>
          </a:bodyPr>
          <a:lstStyle/>
          <a:p>
            <a:pPr algn="ctr"/>
            <a:r>
              <a:rPr lang="en-US" sz="3200" b="1" dirty="0">
                <a:latin typeface="Copperplate Gothic Bold" panose="020E0705020206020404" pitchFamily="34" charset="0"/>
              </a:rPr>
              <a:t>Word Cloud</a:t>
            </a:r>
          </a:p>
        </p:txBody>
      </p:sp>
      <p:pic>
        <p:nvPicPr>
          <p:cNvPr id="1026" name="Picture 2">
            <a:extLst>
              <a:ext uri="{FF2B5EF4-FFF2-40B4-BE49-F238E27FC236}">
                <a16:creationId xmlns:a16="http://schemas.microsoft.com/office/drawing/2014/main" xmlns="" id="{F61CC1DC-FE4A-1E81-82EA-6F6C94376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1270000"/>
            <a:ext cx="9245600" cy="38054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48C9C780-BC1B-8CF1-AEA1-A7352EFD7115}"/>
              </a:ext>
            </a:extLst>
          </p:cNvPr>
          <p:cNvSpPr txBox="1"/>
          <p:nvPr/>
        </p:nvSpPr>
        <p:spPr>
          <a:xfrm>
            <a:off x="491447" y="5280155"/>
            <a:ext cx="11209106" cy="923330"/>
          </a:xfrm>
          <a:prstGeom prst="rect">
            <a:avLst/>
          </a:prstGeom>
          <a:noFill/>
        </p:spPr>
        <p:txBody>
          <a:bodyPr wrap="square">
            <a:spAutoFit/>
          </a:bodyPr>
          <a:lstStyle/>
          <a:p>
            <a:pPr algn="just"/>
            <a:r>
              <a:rPr lang="en-US" i="0" dirty="0">
                <a:solidFill>
                  <a:srgbClr val="000000"/>
                </a:solidFill>
                <a:effectLst/>
                <a:latin typeface="Bookman Old Style" panose="02050604050505020204" pitchFamily="18" charset="0"/>
              </a:rPr>
              <a:t>Most of the words are indeed related to the customer experience with the hotel stay: </a:t>
            </a:r>
            <a:r>
              <a:rPr lang="en-US" b="1" i="0" dirty="0">
                <a:solidFill>
                  <a:srgbClr val="000000"/>
                </a:solidFill>
                <a:effectLst/>
                <a:latin typeface="Bookman Old Style" panose="02050604050505020204" pitchFamily="18" charset="0"/>
              </a:rPr>
              <a:t>great, nice, awesome, good, expensive </a:t>
            </a:r>
            <a:r>
              <a:rPr lang="en-US" i="0" dirty="0">
                <a:solidFill>
                  <a:srgbClr val="000000"/>
                </a:solidFill>
                <a:effectLst/>
                <a:latin typeface="Bookman Old Style" panose="02050604050505020204" pitchFamily="18" charset="0"/>
              </a:rPr>
              <a:t>etc. </a:t>
            </a:r>
          </a:p>
          <a:p>
            <a:pPr algn="just"/>
            <a:r>
              <a:rPr lang="en-US" i="0" dirty="0">
                <a:solidFill>
                  <a:srgbClr val="000000"/>
                </a:solidFill>
                <a:effectLst/>
                <a:latin typeface="Bookman Old Style" panose="02050604050505020204" pitchFamily="18" charset="0"/>
              </a:rPr>
              <a:t>Some words are related to the hotels: </a:t>
            </a:r>
            <a:r>
              <a:rPr lang="en-US" b="1" i="0" dirty="0">
                <a:solidFill>
                  <a:srgbClr val="000000"/>
                </a:solidFill>
                <a:effectLst/>
                <a:latin typeface="Bookman Old Style" panose="02050604050505020204" pitchFamily="18" charset="0"/>
              </a:rPr>
              <a:t>hotel, rooms, parking </a:t>
            </a:r>
            <a:r>
              <a:rPr lang="en-US" i="0" dirty="0">
                <a:solidFill>
                  <a:srgbClr val="000000"/>
                </a:solidFill>
                <a:effectLst/>
                <a:latin typeface="Bookman Old Style" panose="02050604050505020204" pitchFamily="18" charset="0"/>
              </a:rPr>
              <a:t>etc.</a:t>
            </a:r>
          </a:p>
        </p:txBody>
      </p:sp>
    </p:spTree>
    <p:extLst>
      <p:ext uri="{BB962C8B-B14F-4D97-AF65-F5344CB8AC3E}">
        <p14:creationId xmlns:p14="http://schemas.microsoft.com/office/powerpoint/2010/main" val="2691383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2093" y="846495"/>
            <a:ext cx="5087483" cy="584775"/>
          </a:xfrm>
          <a:prstGeom prst="rect">
            <a:avLst/>
          </a:prstGeom>
        </p:spPr>
        <p:txBody>
          <a:bodyPr wrap="none">
            <a:spAutoFit/>
          </a:bodyPr>
          <a:lstStyle/>
          <a:p>
            <a:r>
              <a:rPr lang="en-US" sz="3200" b="1" dirty="0">
                <a:latin typeface="Copperplate Gothic Bold" panose="020E0705020206020404" pitchFamily="34" charset="0"/>
              </a:rPr>
              <a:t>Sentimental analysis</a:t>
            </a:r>
          </a:p>
        </p:txBody>
      </p:sp>
      <p:sp>
        <p:nvSpPr>
          <p:cNvPr id="4" name="Rectangle 3"/>
          <p:cNvSpPr/>
          <p:nvPr/>
        </p:nvSpPr>
        <p:spPr>
          <a:xfrm>
            <a:off x="1075267" y="1630626"/>
            <a:ext cx="9965267"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sentimental analysis was performed by TextBlob Library.</a:t>
            </a:r>
          </a:p>
          <a:p>
            <a:r>
              <a:rPr lang="en-IN" dirty="0">
                <a:latin typeface="Arial" panose="020B0604020202020204" pitchFamily="34" charset="0"/>
                <a:cs typeface="Arial" panose="020B0604020202020204" pitchFamily="34" charset="0"/>
              </a:rPr>
              <a:t>Using the TextBlob library the polarity score of each review was gathered and stored as a new feature. Later the reviews was categorised into Positive and Negative. Polarity greater than 0 was assigned as positive and lesser was assigned as negative reviews respectively.</a:t>
            </a:r>
          </a:p>
        </p:txBody>
      </p:sp>
      <p:pic>
        <p:nvPicPr>
          <p:cNvPr id="5" name="Picture 4">
            <a:extLst>
              <a:ext uri="{FF2B5EF4-FFF2-40B4-BE49-F238E27FC236}">
                <a16:creationId xmlns="" xmlns:a16="http://schemas.microsoft.com/office/drawing/2014/main" id="{F251D836-B0A7-B8B5-6CE8-5FBA05F7624F}"/>
              </a:ext>
            </a:extLst>
          </p:cNvPr>
          <p:cNvPicPr>
            <a:picLocks noChangeAspect="1"/>
          </p:cNvPicPr>
          <p:nvPr/>
        </p:nvPicPr>
        <p:blipFill rotWithShape="1">
          <a:blip r:embed="rId2">
            <a:extLst>
              <a:ext uri="{28A0092B-C50C-407E-A947-70E740481C1C}">
                <a14:useLocalDpi xmlns:a14="http://schemas.microsoft.com/office/drawing/2010/main" val="0"/>
              </a:ext>
            </a:extLst>
          </a:blip>
          <a:srcRect l="14853" t="20392" r="25294" b="13072"/>
          <a:stretch/>
        </p:blipFill>
        <p:spPr>
          <a:xfrm>
            <a:off x="487084" y="3492336"/>
            <a:ext cx="5235388" cy="3273725"/>
          </a:xfrm>
          <a:prstGeom prst="rect">
            <a:avLst/>
          </a:prstGeom>
        </p:spPr>
      </p:pic>
      <p:pic>
        <p:nvPicPr>
          <p:cNvPr id="6" name="Picture 5">
            <a:extLst>
              <a:ext uri="{FF2B5EF4-FFF2-40B4-BE49-F238E27FC236}">
                <a16:creationId xmlns="" xmlns:a16="http://schemas.microsoft.com/office/drawing/2014/main" id="{0856B03C-4892-A1B7-9194-50ACDBA4437B}"/>
              </a:ext>
            </a:extLst>
          </p:cNvPr>
          <p:cNvPicPr>
            <a:picLocks noChangeAspect="1"/>
          </p:cNvPicPr>
          <p:nvPr/>
        </p:nvPicPr>
        <p:blipFill rotWithShape="1">
          <a:blip r:embed="rId3">
            <a:extLst>
              <a:ext uri="{28A0092B-C50C-407E-A947-70E740481C1C}">
                <a14:useLocalDpi xmlns:a14="http://schemas.microsoft.com/office/drawing/2010/main" val="0"/>
              </a:ext>
            </a:extLst>
          </a:blip>
          <a:srcRect l="14634" t="20915" r="27425" b="11242"/>
          <a:stretch/>
        </p:blipFill>
        <p:spPr>
          <a:xfrm>
            <a:off x="6808196" y="3373747"/>
            <a:ext cx="4903694" cy="3229717"/>
          </a:xfrm>
          <a:prstGeom prst="rect">
            <a:avLst/>
          </a:prstGeom>
        </p:spPr>
      </p:pic>
    </p:spTree>
    <p:extLst>
      <p:ext uri="{BB962C8B-B14F-4D97-AF65-F5344CB8AC3E}">
        <p14:creationId xmlns:p14="http://schemas.microsoft.com/office/powerpoint/2010/main" val="2847250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5B1C4-5B31-4337-14C0-178AE492DC3E}"/>
              </a:ext>
            </a:extLst>
          </p:cNvPr>
          <p:cNvSpPr>
            <a:spLocks noGrp="1"/>
          </p:cNvSpPr>
          <p:nvPr>
            <p:ph type="ctrTitle"/>
          </p:nvPr>
        </p:nvSpPr>
        <p:spPr>
          <a:xfrm>
            <a:off x="1524000" y="513708"/>
            <a:ext cx="9144000" cy="1438381"/>
          </a:xfrm>
        </p:spPr>
        <p:txBody>
          <a:bodyPr>
            <a:normAutofit fontScale="90000"/>
          </a:bodyPr>
          <a:lstStyle/>
          <a:p>
            <a:pPr lvl="0"/>
            <a:r>
              <a:rPr lang="en-US" sz="4000" b="1" dirty="0" smtClean="0">
                <a:solidFill>
                  <a:srgbClr val="FFC000"/>
                </a:solidFill>
                <a:latin typeface="Bookman Old Style" panose="02050604050505020204" pitchFamily="18" charset="0"/>
              </a:rPr>
              <a:t>Project-DS_P_147</a:t>
            </a:r>
            <a:br>
              <a:rPr lang="en-US" sz="4000" b="1" dirty="0" smtClean="0">
                <a:solidFill>
                  <a:srgbClr val="FFC000"/>
                </a:solidFill>
                <a:latin typeface="Bookman Old Style" panose="02050604050505020204" pitchFamily="18" charset="0"/>
              </a:rPr>
            </a:br>
            <a:r>
              <a:rPr lang="en-IN" sz="4000" dirty="0">
                <a:solidFill>
                  <a:srgbClr val="C96F06"/>
                </a:solidFill>
                <a:latin typeface="Arial"/>
                <a:ea typeface="Arial"/>
                <a:cs typeface="Arial"/>
                <a:sym typeface="Arial"/>
              </a:rPr>
              <a:t>NATURAL LANGUAGE PROCESSING</a:t>
            </a:r>
            <a:r>
              <a:rPr lang="en-IN" sz="1800" b="0" dirty="0">
                <a:solidFill>
                  <a:srgbClr val="000000"/>
                </a:solidFill>
                <a:latin typeface="Arial"/>
                <a:ea typeface="Arial"/>
                <a:cs typeface="Arial"/>
                <a:sym typeface="Arial"/>
              </a:rPr>
              <a:t/>
            </a:r>
            <a:br>
              <a:rPr lang="en-IN" sz="1800" b="0" dirty="0">
                <a:solidFill>
                  <a:srgbClr val="000000"/>
                </a:solidFill>
                <a:latin typeface="Arial"/>
                <a:ea typeface="Arial"/>
                <a:cs typeface="Arial"/>
                <a:sym typeface="Arial"/>
              </a:rPr>
            </a:br>
            <a:endParaRPr lang="en-IN" sz="4000" b="1" dirty="0">
              <a:solidFill>
                <a:srgbClr val="FFC000"/>
              </a:solidFill>
              <a:latin typeface="Bookman Old Style" panose="02050604050505020204" pitchFamily="18" charset="0"/>
            </a:endParaRPr>
          </a:p>
        </p:txBody>
      </p:sp>
      <p:sp>
        <p:nvSpPr>
          <p:cNvPr id="3" name="Subtitle 2">
            <a:extLst>
              <a:ext uri="{FF2B5EF4-FFF2-40B4-BE49-F238E27FC236}">
                <a16:creationId xmlns:a16="http://schemas.microsoft.com/office/drawing/2014/main" xmlns="" id="{18C4DF56-388C-3D72-AAF7-1A0F798D0495}"/>
              </a:ext>
            </a:extLst>
          </p:cNvPr>
          <p:cNvSpPr>
            <a:spLocks noGrp="1"/>
          </p:cNvSpPr>
          <p:nvPr>
            <p:ph type="subTitle" idx="1"/>
          </p:nvPr>
        </p:nvSpPr>
        <p:spPr>
          <a:xfrm>
            <a:off x="328773" y="2332234"/>
            <a:ext cx="11558427" cy="4376792"/>
          </a:xfrm>
        </p:spPr>
        <p:txBody>
          <a:bodyPr>
            <a:normAutofit/>
          </a:bodyPr>
          <a:lstStyle/>
          <a:p>
            <a:pPr algn="l"/>
            <a:r>
              <a:rPr lang="en-US" sz="1800" b="1" dirty="0">
                <a:solidFill>
                  <a:srgbClr val="FFC000"/>
                </a:solidFill>
                <a:latin typeface="Bookman Old Style" panose="02050604050505020204" pitchFamily="18" charset="0"/>
              </a:rPr>
              <a:t>Mentors:</a:t>
            </a:r>
          </a:p>
          <a:p>
            <a:pPr algn="l"/>
            <a:r>
              <a:rPr lang="en-IN" sz="1800" b="1" dirty="0">
                <a:latin typeface="Bookman Old Style" panose="02050604050505020204" pitchFamily="18" charset="0"/>
              </a:rPr>
              <a:t>KARTHIK MUSKULA</a:t>
            </a:r>
          </a:p>
          <a:p>
            <a:pPr algn="l"/>
            <a:r>
              <a:rPr lang="en-IN" sz="1800" b="1" dirty="0">
                <a:latin typeface="Bookman Old Style" panose="02050604050505020204" pitchFamily="18" charset="0"/>
              </a:rPr>
              <a:t>DHANYAPRIYA SOMASUNDARAM</a:t>
            </a:r>
          </a:p>
          <a:p>
            <a:pPr algn="l"/>
            <a:r>
              <a:rPr lang="en-IN" sz="1800" b="1" dirty="0">
                <a:latin typeface="Bookman Old Style" panose="02050604050505020204" pitchFamily="18" charset="0"/>
              </a:rPr>
              <a:t>16-07-2022</a:t>
            </a:r>
          </a:p>
          <a:p>
            <a:pPr algn="r"/>
            <a:r>
              <a:rPr lang="en-IN" sz="1800" b="1" dirty="0">
                <a:solidFill>
                  <a:srgbClr val="FFC000"/>
                </a:solidFill>
                <a:latin typeface="Bookman Old Style" panose="02050604050505020204" pitchFamily="18" charset="0"/>
              </a:rPr>
              <a:t>Group 5:</a:t>
            </a:r>
          </a:p>
          <a:p>
            <a:pPr algn="r"/>
            <a:r>
              <a:rPr lang="en-IN" sz="1800" b="1" dirty="0">
                <a:solidFill>
                  <a:srgbClr val="FFC000"/>
                </a:solidFill>
                <a:latin typeface="Bookman Old Style" panose="02050604050505020204" pitchFamily="18" charset="0"/>
              </a:rPr>
              <a:t>Group Members</a:t>
            </a:r>
            <a:r>
              <a:rPr lang="en-IN" sz="1800" b="1" dirty="0">
                <a:solidFill>
                  <a:schemeClr val="accent4"/>
                </a:solidFill>
                <a:latin typeface="Bookman Old Style" panose="02050604050505020204" pitchFamily="18" charset="0"/>
              </a:rPr>
              <a:t>:</a:t>
            </a:r>
          </a:p>
          <a:p>
            <a:r>
              <a:rPr lang="en-IN" sz="1800" dirty="0">
                <a:latin typeface="Bahnschrift SemiBold" panose="020B0502040204020203" pitchFamily="34" charset="0"/>
              </a:rPr>
              <a:t>PAYAL VISHAL KATHAR</a:t>
            </a:r>
          </a:p>
          <a:p>
            <a:r>
              <a:rPr lang="en-IN" sz="1800" dirty="0">
                <a:latin typeface="Bahnschrift SemiBold" panose="020B0502040204020203" pitchFamily="34" charset="0"/>
              </a:rPr>
              <a:t>	PRIYANKA SUNIL MAHULE</a:t>
            </a:r>
          </a:p>
          <a:p>
            <a:r>
              <a:rPr lang="en-IN" sz="1800" dirty="0">
                <a:latin typeface="Bahnschrift SemiBold" panose="020B0502040204020203" pitchFamily="34" charset="0"/>
              </a:rPr>
              <a:t>KAVYA M P </a:t>
            </a:r>
          </a:p>
          <a:p>
            <a:r>
              <a:rPr lang="en-IN" sz="1800" dirty="0">
                <a:latin typeface="Bahnschrift SemiBold" panose="020B0502040204020203" pitchFamily="34" charset="0"/>
              </a:rPr>
              <a:t>	</a:t>
            </a:r>
            <a:r>
              <a:rPr lang="en-IN" sz="1800" dirty="0" smtClean="0">
                <a:latin typeface="Bahnschrift SemiBold" panose="020B0502040204020203" pitchFamily="34" charset="0"/>
              </a:rPr>
              <a:t>NIDHIN </a:t>
            </a:r>
            <a:r>
              <a:rPr lang="en-IN" sz="1800" dirty="0">
                <a:latin typeface="Bahnschrift SemiBold" panose="020B0502040204020203" pitchFamily="34" charset="0"/>
              </a:rPr>
              <a:t>KV </a:t>
            </a:r>
            <a:endParaRPr lang="en-US" sz="1800" dirty="0">
              <a:latin typeface="Bahnschrift SemiBold" panose="020B0502040204020203" pitchFamily="34" charset="0"/>
            </a:endParaRPr>
          </a:p>
          <a:p>
            <a:r>
              <a:rPr lang="en-IN" sz="1800" dirty="0" smtClean="0">
                <a:latin typeface="Bahnschrift SemiBold" panose="020B0502040204020203" pitchFamily="34" charset="0"/>
              </a:rPr>
              <a:t> </a:t>
            </a:r>
            <a:endParaRPr lang="en-IN" sz="1800" dirty="0">
              <a:latin typeface="Bahnschrift SemiBold" panose="020B0502040204020203" pitchFamily="34" charset="0"/>
            </a:endParaRPr>
          </a:p>
          <a:p>
            <a:r>
              <a:rPr lang="en-IN" sz="1800" dirty="0" smtClean="0">
                <a:latin typeface="Bahnschrift SemiBold" panose="020B0502040204020203" pitchFamily="34" charset="0"/>
              </a:rPr>
              <a:t> </a:t>
            </a:r>
            <a:endParaRPr lang="en-IN" sz="1800" dirty="0">
              <a:latin typeface="Bahnschrift SemiBold" panose="020B0502040204020203" pitchFamily="34" charset="0"/>
            </a:endParaRPr>
          </a:p>
          <a:p>
            <a:pPr algn="r"/>
            <a:endParaRPr lang="en-IN" sz="1800" b="1" dirty="0">
              <a:latin typeface="Bookman Old Style" panose="02050604050505020204" pitchFamily="18" charset="0"/>
            </a:endParaRPr>
          </a:p>
        </p:txBody>
      </p:sp>
    </p:spTree>
    <p:extLst>
      <p:ext uri="{BB962C8B-B14F-4D97-AF65-F5344CB8AC3E}">
        <p14:creationId xmlns:p14="http://schemas.microsoft.com/office/powerpoint/2010/main" val="2986418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881D3-158B-3883-E8A1-4069E5B23F4E}"/>
              </a:ext>
            </a:extLst>
          </p:cNvPr>
          <p:cNvSpPr>
            <a:spLocks noGrp="1"/>
          </p:cNvSpPr>
          <p:nvPr>
            <p:ph type="title"/>
          </p:nvPr>
        </p:nvSpPr>
        <p:spPr>
          <a:xfrm>
            <a:off x="795997" y="733102"/>
            <a:ext cx="10515600" cy="678094"/>
          </a:xfrm>
        </p:spPr>
        <p:txBody>
          <a:bodyPr>
            <a:normAutofit/>
          </a:bodyPr>
          <a:lstStyle/>
          <a:p>
            <a:pPr algn="ctr"/>
            <a:r>
              <a:rPr lang="en-US" sz="3200" b="1" dirty="0">
                <a:solidFill>
                  <a:srgbClr val="0070C0"/>
                </a:solidFill>
                <a:latin typeface="Copperplate Gothic Bold" panose="020E0705020206020404" pitchFamily="34" charset="0"/>
              </a:rPr>
              <a:t>n-gram analysis</a:t>
            </a:r>
            <a:endParaRPr lang="en-IN" sz="3200" b="1" dirty="0">
              <a:solidFill>
                <a:srgbClr val="0070C0"/>
              </a:solidFill>
              <a:latin typeface="Copperplate Gothic Bold" panose="020E0705020206020404" pitchFamily="34" charset="0"/>
            </a:endParaRPr>
          </a:p>
        </p:txBody>
      </p:sp>
      <p:sp>
        <p:nvSpPr>
          <p:cNvPr id="4" name="TextBox 3">
            <a:extLst>
              <a:ext uri="{FF2B5EF4-FFF2-40B4-BE49-F238E27FC236}">
                <a16:creationId xmlns:a16="http://schemas.microsoft.com/office/drawing/2014/main" xmlns="" id="{3F2E24EA-1500-7758-3581-8CC71F777B6F}"/>
              </a:ext>
            </a:extLst>
          </p:cNvPr>
          <p:cNvSpPr txBox="1"/>
          <p:nvPr/>
        </p:nvSpPr>
        <p:spPr>
          <a:xfrm>
            <a:off x="680723" y="2059108"/>
            <a:ext cx="10802420" cy="3631763"/>
          </a:xfrm>
          <a:prstGeom prst="rect">
            <a:avLst/>
          </a:prstGeom>
          <a:noFill/>
        </p:spPr>
        <p:txBody>
          <a:bodyPr wrap="square">
            <a:spAutoFit/>
          </a:bodyPr>
          <a:lstStyle/>
          <a:p>
            <a:r>
              <a:rPr lang="en-US" b="1" dirty="0" smtClean="0">
                <a:latin typeface="Arial" panose="020B0604020202020204" pitchFamily="34" charset="0"/>
                <a:cs typeface="Arial" panose="020B0604020202020204" pitchFamily="34" charset="0"/>
              </a:rPr>
              <a:t>For </a:t>
            </a:r>
            <a:r>
              <a:rPr lang="en-US" b="1" dirty="0">
                <a:latin typeface="Arial" panose="020B0604020202020204" pitchFamily="34" charset="0"/>
                <a:cs typeface="Arial" panose="020B0604020202020204" pitchFamily="34" charset="0"/>
              </a:rPr>
              <a:t>rating 4</a:t>
            </a:r>
          </a:p>
          <a:p>
            <a:r>
              <a:rPr lang="en-US" dirty="0">
                <a:latin typeface="Bookman Old Style" panose="02050604050505020204" pitchFamily="18" charset="0"/>
              </a:rPr>
              <a:t>[('great location', 845),                     </a:t>
            </a:r>
          </a:p>
          <a:p>
            <a:r>
              <a:rPr lang="en-US" dirty="0">
                <a:latin typeface="Bookman Old Style" panose="02050604050505020204" pitchFamily="18" charset="0"/>
              </a:rPr>
              <a:t> ('staff friendly', 763),</a:t>
            </a:r>
          </a:p>
          <a:p>
            <a:r>
              <a:rPr lang="en-US" dirty="0">
                <a:latin typeface="Bookman Old Style" panose="02050604050505020204" pitchFamily="18" charset="0"/>
              </a:rPr>
              <a:t> ('</a:t>
            </a:r>
            <a:r>
              <a:rPr lang="en-US" dirty="0" err="1">
                <a:latin typeface="Bookman Old Style" panose="02050604050505020204" pitchFamily="18" charset="0"/>
              </a:rPr>
              <a:t>punta</a:t>
            </a:r>
            <a:r>
              <a:rPr lang="en-US" dirty="0">
                <a:latin typeface="Bookman Old Style" panose="02050604050505020204" pitchFamily="18" charset="0"/>
              </a:rPr>
              <a:t> </a:t>
            </a:r>
            <a:r>
              <a:rPr lang="en-US" dirty="0" err="1">
                <a:latin typeface="Bookman Old Style" panose="02050604050505020204" pitchFamily="18" charset="0"/>
              </a:rPr>
              <a:t>cana</a:t>
            </a:r>
            <a:r>
              <a:rPr lang="en-US" dirty="0">
                <a:latin typeface="Bookman Old Style" panose="02050604050505020204" pitchFamily="18" charset="0"/>
              </a:rPr>
              <a:t>', 565),</a:t>
            </a:r>
          </a:p>
          <a:p>
            <a:r>
              <a:rPr lang="en-US" dirty="0">
                <a:latin typeface="Bookman Old Style" panose="02050604050505020204" pitchFamily="18" charset="0"/>
              </a:rPr>
              <a:t> ('walking distance', 528),</a:t>
            </a:r>
          </a:p>
          <a:p>
            <a:r>
              <a:rPr lang="en-US" dirty="0">
                <a:latin typeface="Bookman Old Style" panose="02050604050505020204" pitchFamily="18" charset="0"/>
              </a:rPr>
              <a:t> ('friendly helpful', 503),</a:t>
            </a:r>
          </a:p>
          <a:p>
            <a:r>
              <a:rPr lang="en-US" dirty="0">
                <a:latin typeface="Bookman Old Style" panose="02050604050505020204" pitchFamily="18" charset="0"/>
              </a:rPr>
              <a:t> ('staff helpful', 416),</a:t>
            </a:r>
          </a:p>
          <a:p>
            <a:r>
              <a:rPr lang="en-US" dirty="0">
                <a:latin typeface="Bookman Old Style" panose="02050604050505020204" pitchFamily="18" charset="0"/>
              </a:rPr>
              <a:t> ('good value', 414),</a:t>
            </a:r>
          </a:p>
          <a:p>
            <a:r>
              <a:rPr lang="en-US" dirty="0">
                <a:latin typeface="Bookman Old Style" panose="02050604050505020204" pitchFamily="18" charset="0"/>
              </a:rPr>
              <a:t> ('stayed nights', 409),</a:t>
            </a:r>
          </a:p>
          <a:p>
            <a:r>
              <a:rPr lang="en-US" dirty="0">
                <a:latin typeface="Bookman Old Style" panose="02050604050505020204" pitchFamily="18" charset="0"/>
              </a:rPr>
              <a:t> ('minute walk', 402),</a:t>
            </a:r>
          </a:p>
          <a:p>
            <a:r>
              <a:rPr lang="en-US" dirty="0">
                <a:latin typeface="Bookman Old Style" panose="02050604050505020204" pitchFamily="18" charset="0"/>
              </a:rPr>
              <a:t> ('great time', 401)]</a:t>
            </a:r>
          </a:p>
          <a:p>
            <a:endParaRPr lang="en-US" sz="1400" dirty="0">
              <a:latin typeface="Bookman Old Style" panose="02050604050505020204" pitchFamily="18" charset="0"/>
            </a:endParaRPr>
          </a:p>
          <a:p>
            <a:endParaRPr lang="en-US" dirty="0"/>
          </a:p>
        </p:txBody>
      </p:sp>
      <p:sp>
        <p:nvSpPr>
          <p:cNvPr id="5" name="TextBox 4"/>
          <p:cNvSpPr txBox="1"/>
          <p:nvPr/>
        </p:nvSpPr>
        <p:spPr>
          <a:xfrm>
            <a:off x="6503180" y="2166829"/>
            <a:ext cx="4979963" cy="341632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For rating 5</a:t>
            </a:r>
          </a:p>
          <a:p>
            <a:r>
              <a:rPr lang="en-US" dirty="0" smtClean="0">
                <a:latin typeface="Bookman Old Style" panose="02050604050505020204" pitchFamily="18" charset="0"/>
              </a:rPr>
              <a:t>[('great location', 1014),</a:t>
            </a:r>
          </a:p>
          <a:p>
            <a:r>
              <a:rPr lang="en-US" dirty="0" smtClean="0">
                <a:latin typeface="Bookman Old Style" panose="02050604050505020204" pitchFamily="18" charset="0"/>
              </a:rPr>
              <a:t> ('staff friendly', 1013),</a:t>
            </a:r>
          </a:p>
          <a:p>
            <a:r>
              <a:rPr lang="en-US" dirty="0" smtClean="0">
                <a:latin typeface="Bookman Old Style" panose="02050604050505020204" pitchFamily="18" charset="0"/>
              </a:rPr>
              <a:t> ('friendly helpful', 777),</a:t>
            </a:r>
          </a:p>
          <a:p>
            <a:r>
              <a:rPr lang="en-US" dirty="0" smtClean="0">
                <a:latin typeface="Bookman Old Style" panose="02050604050505020204" pitchFamily="18" charset="0"/>
              </a:rPr>
              <a:t> ('highly recommend', 736),</a:t>
            </a:r>
          </a:p>
          <a:p>
            <a:r>
              <a:rPr lang="en-US" dirty="0" smtClean="0">
                <a:latin typeface="Bookman Old Style" panose="02050604050505020204" pitchFamily="18" charset="0"/>
              </a:rPr>
              <a:t> ('walking distance', 735),</a:t>
            </a:r>
          </a:p>
          <a:p>
            <a:r>
              <a:rPr lang="en-US" dirty="0" smtClean="0">
                <a:latin typeface="Bookman Old Style" panose="02050604050505020204" pitchFamily="18" charset="0"/>
              </a:rPr>
              <a:t> ('</a:t>
            </a:r>
            <a:r>
              <a:rPr lang="en-US" dirty="0" err="1" smtClean="0">
                <a:latin typeface="Bookman Old Style" panose="02050604050505020204" pitchFamily="18" charset="0"/>
              </a:rPr>
              <a:t>punta</a:t>
            </a:r>
            <a:r>
              <a:rPr lang="en-US" dirty="0" smtClean="0">
                <a:latin typeface="Bookman Old Style" panose="02050604050505020204" pitchFamily="18" charset="0"/>
              </a:rPr>
              <a:t> </a:t>
            </a:r>
            <a:r>
              <a:rPr lang="en-US" dirty="0" err="1" smtClean="0">
                <a:latin typeface="Bookman Old Style" panose="02050604050505020204" pitchFamily="18" charset="0"/>
              </a:rPr>
              <a:t>cana</a:t>
            </a:r>
            <a:r>
              <a:rPr lang="en-US" dirty="0" smtClean="0">
                <a:latin typeface="Bookman Old Style" panose="02050604050505020204" pitchFamily="18" charset="0"/>
              </a:rPr>
              <a:t>', 603),</a:t>
            </a:r>
          </a:p>
          <a:p>
            <a:r>
              <a:rPr lang="en-US" dirty="0" smtClean="0">
                <a:latin typeface="Bookman Old Style" panose="02050604050505020204" pitchFamily="18" charset="0"/>
              </a:rPr>
              <a:t> ('staff helpful', 540),</a:t>
            </a:r>
          </a:p>
          <a:p>
            <a:r>
              <a:rPr lang="en-US" dirty="0" smtClean="0">
                <a:latin typeface="Bookman Old Style" panose="02050604050505020204" pitchFamily="18" charset="0"/>
              </a:rPr>
              <a:t> ('place stay', 540),</a:t>
            </a:r>
          </a:p>
          <a:p>
            <a:r>
              <a:rPr lang="en-US" dirty="0" smtClean="0">
                <a:latin typeface="Bookman Old Style" panose="02050604050505020204" pitchFamily="18" charset="0"/>
              </a:rPr>
              <a:t> ('stayed nights', 511),</a:t>
            </a:r>
          </a:p>
          <a:p>
            <a:r>
              <a:rPr lang="en-US" dirty="0" smtClean="0">
                <a:latin typeface="Bookman Old Style" panose="02050604050505020204" pitchFamily="18" charset="0"/>
              </a:rPr>
              <a:t> ('minute walk', 511)]</a:t>
            </a:r>
          </a:p>
          <a:p>
            <a:endParaRPr lang="en-US" dirty="0"/>
          </a:p>
        </p:txBody>
      </p:sp>
      <p:sp>
        <p:nvSpPr>
          <p:cNvPr id="6" name="TextBox 5"/>
          <p:cNvSpPr txBox="1"/>
          <p:nvPr/>
        </p:nvSpPr>
        <p:spPr>
          <a:xfrm>
            <a:off x="731520" y="1448973"/>
            <a:ext cx="4557932" cy="400110"/>
          </a:xfrm>
          <a:prstGeom prst="rect">
            <a:avLst/>
          </a:prstGeom>
          <a:noFill/>
        </p:spPr>
        <p:txBody>
          <a:bodyPr wrap="square" rtlCol="0">
            <a:spAutoFit/>
          </a:bodyPr>
          <a:lstStyle/>
          <a:p>
            <a:r>
              <a:rPr lang="en-US" sz="2000" b="1" dirty="0" smtClean="0">
                <a:solidFill>
                  <a:schemeClr val="accent1">
                    <a:lumMod val="75000"/>
                  </a:schemeClr>
                </a:solidFill>
                <a:latin typeface="Bookman Old Style" panose="02050604050505020204" pitchFamily="18" charset="0"/>
              </a:rPr>
              <a:t>Bigram rating counts for 4 and 5</a:t>
            </a:r>
            <a:endParaRPr lang="en-US" sz="2000" dirty="0">
              <a:solidFill>
                <a:schemeClr val="accent1">
                  <a:lumMod val="75000"/>
                </a:schemeClr>
              </a:solidFill>
            </a:endParaRPr>
          </a:p>
        </p:txBody>
      </p:sp>
    </p:spTree>
    <p:extLst>
      <p:ext uri="{BB962C8B-B14F-4D97-AF65-F5344CB8AC3E}">
        <p14:creationId xmlns:p14="http://schemas.microsoft.com/office/powerpoint/2010/main" val="1051831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109EB6-7AF2-48B8-59F9-F96DC86D57C6}"/>
              </a:ext>
            </a:extLst>
          </p:cNvPr>
          <p:cNvSpPr txBox="1"/>
          <p:nvPr/>
        </p:nvSpPr>
        <p:spPr>
          <a:xfrm>
            <a:off x="823038" y="2290821"/>
            <a:ext cx="10941978" cy="3939540"/>
          </a:xfrm>
          <a:prstGeom prst="rect">
            <a:avLst/>
          </a:prstGeom>
          <a:noFill/>
        </p:spPr>
        <p:txBody>
          <a:bodyPr wrap="square" rtlCol="0">
            <a:spAutoFit/>
          </a:bodyPr>
          <a:lstStyle/>
          <a:p>
            <a:endParaRPr lang="en-US" sz="900" b="1" dirty="0">
              <a:latin typeface="Bookman Old Style" panose="02050604050505020204" pitchFamily="18" charset="0"/>
            </a:endParaRPr>
          </a:p>
          <a:p>
            <a:r>
              <a:rPr lang="en-US" b="1" dirty="0" smtClean="0">
                <a:latin typeface="Bookman Old Style" panose="02050604050505020204" pitchFamily="18" charset="0"/>
              </a:rPr>
              <a:t>For </a:t>
            </a:r>
            <a:r>
              <a:rPr lang="en-US" b="1" dirty="0">
                <a:latin typeface="Bookman Old Style" panose="02050604050505020204" pitchFamily="18" charset="0"/>
              </a:rPr>
              <a:t>rating 4</a:t>
            </a:r>
          </a:p>
          <a:p>
            <a:endParaRPr lang="en-US" b="1" dirty="0">
              <a:latin typeface="Bookman Old Style" panose="02050604050505020204" pitchFamily="18" charset="0"/>
            </a:endParaRPr>
          </a:p>
          <a:p>
            <a:r>
              <a:rPr lang="en-US" dirty="0">
                <a:latin typeface="Bookman Old Style" panose="02050604050505020204" pitchFamily="18" charset="0"/>
              </a:rPr>
              <a:t>[('staff friendly helpful', 298),</a:t>
            </a:r>
          </a:p>
          <a:p>
            <a:r>
              <a:rPr lang="en-US" dirty="0">
                <a:latin typeface="Bookman Old Style" panose="02050604050505020204" pitchFamily="18" charset="0"/>
              </a:rPr>
              <a:t> ('good value money', 125),</a:t>
            </a:r>
          </a:p>
          <a:p>
            <a:r>
              <a:rPr lang="en-US" dirty="0">
                <a:latin typeface="Bookman Old Style" panose="02050604050505020204" pitchFamily="18" charset="0"/>
              </a:rPr>
              <a:t> ('10 minute walk', 99),</a:t>
            </a:r>
          </a:p>
          <a:p>
            <a:r>
              <a:rPr lang="en-US" dirty="0">
                <a:latin typeface="Bookman Old Style" panose="02050604050505020204" pitchFamily="18" charset="0"/>
              </a:rPr>
              <a:t> ('great place stay', 98),</a:t>
            </a:r>
          </a:p>
          <a:p>
            <a:r>
              <a:rPr lang="en-US" dirty="0">
                <a:latin typeface="Bookman Old Style" panose="02050604050505020204" pitchFamily="18" charset="0"/>
              </a:rPr>
              <a:t> ('flat screen tv', 89),</a:t>
            </a:r>
          </a:p>
          <a:p>
            <a:r>
              <a:rPr lang="en-US" dirty="0">
                <a:latin typeface="Bookman Old Style" panose="02050604050505020204" pitchFamily="18" charset="0"/>
              </a:rPr>
              <a:t> ('easy walking distance', 85),</a:t>
            </a:r>
          </a:p>
          <a:p>
            <a:r>
              <a:rPr lang="en-US" dirty="0">
                <a:latin typeface="Bookman Old Style" panose="02050604050505020204" pitchFamily="18" charset="0"/>
              </a:rPr>
              <a:t> ('la carte restaurants', 85),</a:t>
            </a:r>
          </a:p>
          <a:p>
            <a:r>
              <a:rPr lang="en-US" dirty="0">
                <a:latin typeface="Bookman Old Style" panose="02050604050505020204" pitchFamily="18" charset="0"/>
              </a:rPr>
              <a:t> ('king size bed', 73),</a:t>
            </a:r>
          </a:p>
          <a:p>
            <a:r>
              <a:rPr lang="en-US" dirty="0">
                <a:latin typeface="Bookman Old Style" panose="02050604050505020204" pitchFamily="18" charset="0"/>
              </a:rPr>
              <a:t> ('staff helpful friendly', 68),</a:t>
            </a:r>
          </a:p>
          <a:p>
            <a:r>
              <a:rPr lang="en-US" dirty="0">
                <a:latin typeface="Bookman Old Style" panose="02050604050505020204" pitchFamily="18" charset="0"/>
              </a:rPr>
              <a:t> ('free internet access', 68)]</a:t>
            </a:r>
          </a:p>
          <a:p>
            <a:endParaRPr lang="en-US" sz="900" dirty="0">
              <a:latin typeface="Bookman Old Style" panose="02050604050505020204" pitchFamily="18" charset="0"/>
            </a:endParaRPr>
          </a:p>
          <a:p>
            <a:endParaRPr lang="en-US" sz="1600" dirty="0">
              <a:latin typeface="Bookman Old Style" panose="02050604050505020204" pitchFamily="18" charset="0"/>
            </a:endParaRPr>
          </a:p>
        </p:txBody>
      </p:sp>
      <p:sp>
        <p:nvSpPr>
          <p:cNvPr id="3" name="TextBox 2"/>
          <p:cNvSpPr txBox="1"/>
          <p:nvPr/>
        </p:nvSpPr>
        <p:spPr>
          <a:xfrm>
            <a:off x="6330461" y="2405575"/>
            <a:ext cx="4403188" cy="3277820"/>
          </a:xfrm>
          <a:prstGeom prst="rect">
            <a:avLst/>
          </a:prstGeom>
          <a:noFill/>
        </p:spPr>
        <p:txBody>
          <a:bodyPr wrap="square" rtlCol="0">
            <a:spAutoFit/>
          </a:bodyPr>
          <a:lstStyle/>
          <a:p>
            <a:r>
              <a:rPr lang="en-US" b="1" dirty="0" smtClean="0">
                <a:latin typeface="Bookman Old Style" panose="02050604050505020204" pitchFamily="18" charset="0"/>
              </a:rPr>
              <a:t>For rating 5</a:t>
            </a:r>
          </a:p>
          <a:p>
            <a:endParaRPr lang="en-US" sz="900" b="1" dirty="0" smtClean="0">
              <a:latin typeface="Bookman Old Style" panose="02050604050505020204" pitchFamily="18" charset="0"/>
            </a:endParaRPr>
          </a:p>
          <a:p>
            <a:r>
              <a:rPr lang="en-US" dirty="0" smtClean="0">
                <a:latin typeface="Bookman Old Style" panose="02050604050505020204" pitchFamily="18" charset="0"/>
              </a:rPr>
              <a:t>[('staff friendly helpful', 403),</a:t>
            </a:r>
          </a:p>
          <a:p>
            <a:r>
              <a:rPr lang="en-US" dirty="0" smtClean="0">
                <a:latin typeface="Bookman Old Style" panose="02050604050505020204" pitchFamily="18" charset="0"/>
              </a:rPr>
              <a:t> ('great place stay', 169),</a:t>
            </a:r>
          </a:p>
          <a:p>
            <a:r>
              <a:rPr lang="en-US" dirty="0" smtClean="0">
                <a:latin typeface="Bookman Old Style" panose="02050604050505020204" pitchFamily="18" charset="0"/>
              </a:rPr>
              <a:t> ('flat screen </a:t>
            </a:r>
            <a:r>
              <a:rPr lang="en-US" dirty="0" err="1" smtClean="0">
                <a:latin typeface="Bookman Old Style" panose="02050604050505020204" pitchFamily="18" charset="0"/>
              </a:rPr>
              <a:t>tv</a:t>
            </a:r>
            <a:r>
              <a:rPr lang="en-US" dirty="0" smtClean="0">
                <a:latin typeface="Bookman Old Style" panose="02050604050505020204" pitchFamily="18" charset="0"/>
              </a:rPr>
              <a:t>', 151),</a:t>
            </a:r>
          </a:p>
          <a:p>
            <a:r>
              <a:rPr lang="en-US" dirty="0" smtClean="0">
                <a:latin typeface="Bookman Old Style" panose="02050604050505020204" pitchFamily="18" charset="0"/>
              </a:rPr>
              <a:t> ('king size bed', 114),</a:t>
            </a:r>
          </a:p>
          <a:p>
            <a:r>
              <a:rPr lang="en-US" dirty="0" smtClean="0">
                <a:latin typeface="Bookman Old Style" panose="02050604050505020204" pitchFamily="18" charset="0"/>
              </a:rPr>
              <a:t> ('10 minute walk', 114),</a:t>
            </a:r>
          </a:p>
          <a:p>
            <a:r>
              <a:rPr lang="en-US" dirty="0" smtClean="0">
                <a:latin typeface="Bookman Old Style" panose="02050604050505020204" pitchFamily="18" charset="0"/>
              </a:rPr>
              <a:t> ('staff helpful friendly', 104),</a:t>
            </a:r>
          </a:p>
          <a:p>
            <a:r>
              <a:rPr lang="en-US" dirty="0" smtClean="0">
                <a:latin typeface="Bookman Old Style" panose="02050604050505020204" pitchFamily="18" charset="0"/>
              </a:rPr>
              <a:t> ('great location great', 100),</a:t>
            </a:r>
          </a:p>
          <a:p>
            <a:r>
              <a:rPr lang="en-US" dirty="0" smtClean="0">
                <a:latin typeface="Bookman Old Style" panose="02050604050505020204" pitchFamily="18" charset="0"/>
              </a:rPr>
              <a:t> ('free internet access', 100),</a:t>
            </a:r>
          </a:p>
          <a:p>
            <a:r>
              <a:rPr lang="en-US" dirty="0" smtClean="0">
                <a:latin typeface="Bookman Old Style" panose="02050604050505020204" pitchFamily="18" charset="0"/>
              </a:rPr>
              <a:t> ('easy walking distance', 96),</a:t>
            </a:r>
          </a:p>
          <a:p>
            <a:r>
              <a:rPr lang="en-US" dirty="0" smtClean="0">
                <a:latin typeface="Bookman Old Style" panose="02050604050505020204" pitchFamily="18" charset="0"/>
              </a:rPr>
              <a:t> ('staff extremely helpful', 94)]</a:t>
            </a:r>
            <a:endParaRPr lang="en-US" dirty="0"/>
          </a:p>
        </p:txBody>
      </p:sp>
      <p:sp>
        <p:nvSpPr>
          <p:cNvPr id="4" name="TextBox 3"/>
          <p:cNvSpPr txBox="1"/>
          <p:nvPr/>
        </p:nvSpPr>
        <p:spPr>
          <a:xfrm>
            <a:off x="801857" y="1139483"/>
            <a:ext cx="8630009" cy="800219"/>
          </a:xfrm>
          <a:prstGeom prst="rect">
            <a:avLst/>
          </a:prstGeom>
          <a:noFill/>
        </p:spPr>
        <p:txBody>
          <a:bodyPr wrap="square" rtlCol="0">
            <a:spAutoFit/>
          </a:bodyPr>
          <a:lstStyle/>
          <a:p>
            <a:r>
              <a:rPr lang="en-US" sz="2800" b="1" dirty="0" smtClean="0">
                <a:solidFill>
                  <a:schemeClr val="accent1">
                    <a:lumMod val="75000"/>
                  </a:schemeClr>
                </a:solidFill>
                <a:latin typeface="Copperplate Gothic Bold" panose="020E0705020206020404" pitchFamily="34" charset="0"/>
              </a:rPr>
              <a:t>Tri gram rating counts for 4 and 5</a:t>
            </a:r>
            <a:endParaRPr lang="en-US" sz="2000" b="1" dirty="0" smtClean="0">
              <a:solidFill>
                <a:schemeClr val="accent1">
                  <a:lumMod val="75000"/>
                </a:schemeClr>
              </a:solidFill>
              <a:latin typeface="Copperplate Gothic Bold" panose="020E0705020206020404" pitchFamily="34" charset="0"/>
            </a:endParaRPr>
          </a:p>
          <a:p>
            <a:endParaRPr lang="en-US" dirty="0"/>
          </a:p>
        </p:txBody>
      </p:sp>
    </p:spTree>
    <p:extLst>
      <p:ext uri="{BB962C8B-B14F-4D97-AF65-F5344CB8AC3E}">
        <p14:creationId xmlns:p14="http://schemas.microsoft.com/office/powerpoint/2010/main" val="2154219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4B00B58-F443-F79B-E9DA-9AE8D2B7188E}"/>
              </a:ext>
            </a:extLst>
          </p:cNvPr>
          <p:cNvSpPr txBox="1"/>
          <p:nvPr/>
        </p:nvSpPr>
        <p:spPr>
          <a:xfrm>
            <a:off x="532544" y="976042"/>
            <a:ext cx="11352944" cy="677108"/>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Check for common words in highest rated reviews</a:t>
            </a:r>
          </a:p>
          <a:p>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E54FA7FB-0B32-FE4E-8DB2-95BFC15309AD}"/>
              </a:ext>
            </a:extLst>
          </p:cNvPr>
          <p:cNvSpPr txBox="1"/>
          <p:nvPr/>
        </p:nvSpPr>
        <p:spPr>
          <a:xfrm>
            <a:off x="532544" y="1720840"/>
            <a:ext cx="11352944" cy="3354765"/>
          </a:xfrm>
          <a:prstGeom prst="rect">
            <a:avLst/>
          </a:prstGeom>
          <a:noFill/>
        </p:spPr>
        <p:txBody>
          <a:bodyPr wrap="square">
            <a:spAutoFit/>
          </a:bodyPr>
          <a:lstStyle/>
          <a:p>
            <a:r>
              <a:rPr lang="en-US" sz="2000" dirty="0"/>
              <a:t>{'great location',</a:t>
            </a:r>
          </a:p>
          <a:p>
            <a:r>
              <a:rPr lang="en-US" sz="2000" dirty="0"/>
              <a:t> '</a:t>
            </a:r>
            <a:r>
              <a:rPr lang="en-US" sz="2000" dirty="0" err="1"/>
              <a:t>punta</a:t>
            </a:r>
            <a:r>
              <a:rPr lang="en-US" sz="2000" dirty="0"/>
              <a:t> </a:t>
            </a:r>
            <a:r>
              <a:rPr lang="en-US" sz="2000" dirty="0" err="1"/>
              <a:t>cana</a:t>
            </a:r>
            <a:r>
              <a:rPr lang="en-US" sz="2000" dirty="0"/>
              <a:t>',</a:t>
            </a:r>
          </a:p>
          <a:p>
            <a:r>
              <a:rPr lang="en-US" sz="2000" dirty="0"/>
              <a:t> 'staff friendly',</a:t>
            </a:r>
          </a:p>
          <a:p>
            <a:r>
              <a:rPr lang="en-US" sz="2000" dirty="0"/>
              <a:t> 'stayed nights',</a:t>
            </a:r>
          </a:p>
          <a:p>
            <a:r>
              <a:rPr lang="en-US" sz="2000" dirty="0"/>
              <a:t> 'walking distance’}</a:t>
            </a:r>
          </a:p>
          <a:p>
            <a:endParaRPr lang="en-US" dirty="0"/>
          </a:p>
          <a:p>
            <a:endParaRPr lang="en-US" dirty="0"/>
          </a:p>
          <a:p>
            <a:endParaRPr lang="en-US" dirty="0"/>
          </a:p>
          <a:p>
            <a:r>
              <a:rPr lang="en-US" sz="2000" b="1" dirty="0">
                <a:latin typeface="Arial" panose="020B0604020202020204" pitchFamily="34" charset="0"/>
                <a:cs typeface="Arial" panose="020B0604020202020204" pitchFamily="34" charset="0"/>
              </a:rPr>
              <a:t>Check for common words in least rated reviews</a:t>
            </a:r>
          </a:p>
          <a:p>
            <a:endParaRPr lang="en-US" sz="2000" b="1" dirty="0">
              <a:latin typeface="Bookman Old Style" panose="02050604050505020204" pitchFamily="18" charset="0"/>
            </a:endParaRPr>
          </a:p>
          <a:p>
            <a:r>
              <a:rPr lang="en-IN" sz="2000" dirty="0">
                <a:latin typeface="Bookman Old Style" panose="02050604050505020204" pitchFamily="18" charset="0"/>
              </a:rPr>
              <a:t>{'</a:t>
            </a:r>
            <a:r>
              <a:rPr lang="en-IN" sz="2000" dirty="0" err="1">
                <a:latin typeface="Bookman Old Style" panose="02050604050505020204" pitchFamily="18" charset="0"/>
              </a:rPr>
              <a:t>punta</a:t>
            </a:r>
            <a:r>
              <a:rPr lang="en-IN" sz="2000" dirty="0">
                <a:latin typeface="Bookman Old Style" panose="02050604050505020204" pitchFamily="18" charset="0"/>
              </a:rPr>
              <a:t> </a:t>
            </a:r>
            <a:r>
              <a:rPr lang="en-IN" sz="2000" dirty="0" err="1">
                <a:latin typeface="Bookman Old Style" panose="02050604050505020204" pitchFamily="18" charset="0"/>
              </a:rPr>
              <a:t>cana</a:t>
            </a:r>
            <a:r>
              <a:rPr lang="en-IN" sz="2000" dirty="0">
                <a:latin typeface="Bookman Old Style" panose="02050604050505020204" pitchFamily="18" charset="0"/>
              </a:rPr>
              <a:t>', '</a:t>
            </a:r>
            <a:r>
              <a:rPr lang="en-IN" sz="2000" dirty="0" err="1">
                <a:latin typeface="Bookman Old Style" panose="02050604050505020204" pitchFamily="18" charset="0"/>
              </a:rPr>
              <a:t>san</a:t>
            </a:r>
            <a:r>
              <a:rPr lang="en-IN" sz="2000" dirty="0">
                <a:latin typeface="Bookman Old Style" panose="02050604050505020204" pitchFamily="18" charset="0"/>
              </a:rPr>
              <a:t> </a:t>
            </a:r>
            <a:r>
              <a:rPr lang="en-IN" sz="2000" dirty="0" err="1">
                <a:latin typeface="Bookman Old Style" panose="02050604050505020204" pitchFamily="18" charset="0"/>
              </a:rPr>
              <a:t>juan</a:t>
            </a:r>
            <a:r>
              <a:rPr lang="en-IN" sz="2000" dirty="0">
                <a:latin typeface="Bookman Old Style" panose="02050604050505020204" pitchFamily="18" charset="0"/>
              </a:rPr>
              <a:t>'}</a:t>
            </a:r>
            <a:endParaRPr lang="en-IN" dirty="0">
              <a:latin typeface="Bookman Old Style" panose="02050604050505020204" pitchFamily="18" charset="0"/>
            </a:endParaRPr>
          </a:p>
        </p:txBody>
      </p:sp>
    </p:spTree>
    <p:extLst>
      <p:ext uri="{BB962C8B-B14F-4D97-AF65-F5344CB8AC3E}">
        <p14:creationId xmlns:p14="http://schemas.microsoft.com/office/powerpoint/2010/main" val="350715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E094652-25BF-FAE6-8E06-83F56495A33C}"/>
              </a:ext>
            </a:extLst>
          </p:cNvPr>
          <p:cNvPicPr>
            <a:picLocks noChangeAspect="1"/>
          </p:cNvPicPr>
          <p:nvPr/>
        </p:nvPicPr>
        <p:blipFill rotWithShape="1">
          <a:blip r:embed="rId2">
            <a:extLst>
              <a:ext uri="{28A0092B-C50C-407E-A947-70E740481C1C}">
                <a14:useLocalDpi xmlns:a14="http://schemas.microsoft.com/office/drawing/2010/main" val="0"/>
              </a:ext>
            </a:extLst>
          </a:blip>
          <a:srcRect l="12941" t="31765" r="36912" b="14248"/>
          <a:stretch/>
        </p:blipFill>
        <p:spPr>
          <a:xfrm>
            <a:off x="5867401" y="3680011"/>
            <a:ext cx="5136886" cy="3110753"/>
          </a:xfrm>
          <a:prstGeom prst="rect">
            <a:avLst/>
          </a:prstGeom>
        </p:spPr>
      </p:pic>
      <p:pic>
        <p:nvPicPr>
          <p:cNvPr id="3" name="Picture 2">
            <a:extLst>
              <a:ext uri="{FF2B5EF4-FFF2-40B4-BE49-F238E27FC236}">
                <a16:creationId xmlns="" xmlns:a16="http://schemas.microsoft.com/office/drawing/2014/main" id="{CDFB1362-5089-FF02-5E8F-315B1CA73D0F}"/>
              </a:ext>
            </a:extLst>
          </p:cNvPr>
          <p:cNvPicPr>
            <a:picLocks noChangeAspect="1"/>
          </p:cNvPicPr>
          <p:nvPr/>
        </p:nvPicPr>
        <p:blipFill rotWithShape="1">
          <a:blip r:embed="rId3">
            <a:extLst>
              <a:ext uri="{28A0092B-C50C-407E-A947-70E740481C1C}">
                <a14:useLocalDpi xmlns:a14="http://schemas.microsoft.com/office/drawing/2010/main" val="0"/>
              </a:ext>
            </a:extLst>
          </a:blip>
          <a:srcRect l="14853" t="30980" r="33456" b="11634"/>
          <a:stretch/>
        </p:blipFill>
        <p:spPr>
          <a:xfrm>
            <a:off x="338666" y="367552"/>
            <a:ext cx="5034563" cy="3245224"/>
          </a:xfrm>
          <a:prstGeom prst="rect">
            <a:avLst/>
          </a:prstGeom>
        </p:spPr>
      </p:pic>
      <p:sp>
        <p:nvSpPr>
          <p:cNvPr id="5" name="Rectangle 4"/>
          <p:cNvSpPr/>
          <p:nvPr/>
        </p:nvSpPr>
        <p:spPr>
          <a:xfrm>
            <a:off x="5489072" y="1805498"/>
            <a:ext cx="3533724" cy="369332"/>
          </a:xfrm>
          <a:prstGeom prst="rect">
            <a:avLst/>
          </a:prstGeom>
          <a:solidFill>
            <a:schemeClr val="accent3">
              <a:lumMod val="20000"/>
              <a:lumOff val="80000"/>
            </a:schemeClr>
          </a:solidFill>
          <a:ln>
            <a:solidFill>
              <a:srgbClr val="00B0F0"/>
            </a:solidFill>
          </a:ln>
          <a:effectLst>
            <a:outerShdw blurRad="50800" dist="38100" dir="10800000" algn="r" rotWithShape="0">
              <a:prstClr val="black">
                <a:alpha val="40000"/>
              </a:prstClr>
            </a:outerShdw>
          </a:effectLst>
        </p:spPr>
        <p:txBody>
          <a:bodyPr wrap="none">
            <a:spAutoFit/>
          </a:bodyPr>
          <a:lstStyle/>
          <a:p>
            <a:pPr algn="ctr"/>
            <a:r>
              <a:rPr lang="en-US" b="1" dirty="0" smtClean="0"/>
              <a:t>Wordcloud for positive reviews</a:t>
            </a:r>
            <a:endParaRPr lang="en-US" dirty="0"/>
          </a:p>
        </p:txBody>
      </p:sp>
      <p:sp>
        <p:nvSpPr>
          <p:cNvPr id="8" name="Rounded Rectangle 7"/>
          <p:cNvSpPr/>
          <p:nvPr/>
        </p:nvSpPr>
        <p:spPr>
          <a:xfrm>
            <a:off x="1185334" y="5235387"/>
            <a:ext cx="4303738" cy="397872"/>
          </a:xfrm>
          <a:prstGeom prst="roundRect">
            <a:avLst/>
          </a:prstGeom>
          <a:solidFill>
            <a:schemeClr val="accent2">
              <a:lumMod val="20000"/>
              <a:lumOff val="8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Wordcloud for Negative reviews</a:t>
            </a:r>
            <a:endParaRPr lang="en-US" dirty="0">
              <a:solidFill>
                <a:schemeClr val="tx1"/>
              </a:solidFill>
            </a:endParaRPr>
          </a:p>
        </p:txBody>
      </p:sp>
    </p:spTree>
    <p:extLst>
      <p:ext uri="{BB962C8B-B14F-4D97-AF65-F5344CB8AC3E}">
        <p14:creationId xmlns:p14="http://schemas.microsoft.com/office/powerpoint/2010/main" val="2055409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342998"/>
            <a:ext cx="10642600" cy="461665"/>
          </a:xfrm>
          <a:prstGeom prst="rect">
            <a:avLst/>
          </a:prstGeom>
          <a:noFill/>
        </p:spPr>
        <p:txBody>
          <a:bodyPr wrap="square" rtlCol="0">
            <a:spAutoFit/>
          </a:bodyPr>
          <a:lstStyle/>
          <a:p>
            <a:r>
              <a:rPr lang="en-US" sz="2400" dirty="0">
                <a:solidFill>
                  <a:srgbClr val="0070C0"/>
                </a:solidFill>
                <a:latin typeface="Copperplate Gothic Bold" panose="020E0705020206020404" pitchFamily="34" charset="0"/>
              </a:rPr>
              <a:t>Frequency of 25 Most Common Words for positive Review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833" y="2523066"/>
            <a:ext cx="8530167" cy="3661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594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733" y="2514600"/>
            <a:ext cx="8729133" cy="3738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14867" y="1080532"/>
            <a:ext cx="11133666" cy="461665"/>
          </a:xfrm>
          <a:prstGeom prst="rect">
            <a:avLst/>
          </a:prstGeom>
          <a:noFill/>
        </p:spPr>
        <p:txBody>
          <a:bodyPr wrap="square" rtlCol="0">
            <a:spAutoFit/>
          </a:bodyPr>
          <a:lstStyle/>
          <a:p>
            <a:r>
              <a:rPr lang="en-US" sz="2400" dirty="0">
                <a:solidFill>
                  <a:srgbClr val="0070C0"/>
                </a:solidFill>
                <a:latin typeface="Copperplate Gothic Bold" panose="020E0705020206020404" pitchFamily="34" charset="0"/>
              </a:rPr>
              <a:t>Frequency of 25 Most Common Words for </a:t>
            </a:r>
            <a:r>
              <a:rPr lang="en-US" sz="2400" dirty="0" err="1" smtClean="0">
                <a:solidFill>
                  <a:srgbClr val="0070C0"/>
                </a:solidFill>
                <a:latin typeface="Copperplate Gothic Bold" panose="020E0705020206020404" pitchFamily="34" charset="0"/>
              </a:rPr>
              <a:t>Neagtive</a:t>
            </a:r>
            <a:r>
              <a:rPr lang="en-US" sz="2400" dirty="0" smtClean="0">
                <a:solidFill>
                  <a:srgbClr val="0070C0"/>
                </a:solidFill>
                <a:latin typeface="Copperplate Gothic Bold" panose="020E0705020206020404" pitchFamily="34" charset="0"/>
              </a:rPr>
              <a:t> </a:t>
            </a:r>
            <a:r>
              <a:rPr lang="en-US" sz="2400" dirty="0">
                <a:solidFill>
                  <a:srgbClr val="0070C0"/>
                </a:solidFill>
                <a:latin typeface="Copperplate Gothic Bold" panose="020E0705020206020404" pitchFamily="34" charset="0"/>
              </a:rPr>
              <a:t>Review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17733" y="819443"/>
            <a:ext cx="5562600" cy="23233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533401" y="1038091"/>
            <a:ext cx="5367866" cy="2553964"/>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533401" y="4089401"/>
            <a:ext cx="5554132" cy="2253958"/>
          </a:xfrm>
          <a:prstGeom prst="rect">
            <a:avLst/>
          </a:prstGeom>
          <a:noFill/>
          <a:ln w="9525">
            <a:noFill/>
            <a:miter lim="800000"/>
            <a:headEnd/>
            <a:tailEnd/>
          </a:ln>
          <a:effectLst/>
        </p:spPr>
      </p:pic>
      <p:pic>
        <p:nvPicPr>
          <p:cNvPr id="5" name="Picture 2"/>
          <p:cNvPicPr>
            <a:picLocks noChangeAspect="1" noChangeArrowheads="1"/>
          </p:cNvPicPr>
          <p:nvPr/>
        </p:nvPicPr>
        <p:blipFill>
          <a:blip r:embed="rId5"/>
          <a:srcRect/>
          <a:stretch>
            <a:fillRect/>
          </a:stretch>
        </p:blipFill>
        <p:spPr bwMode="auto">
          <a:xfrm>
            <a:off x="6595533" y="4089401"/>
            <a:ext cx="5164667" cy="2429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6633" y="889000"/>
            <a:ext cx="8348133" cy="1692771"/>
          </a:xfrm>
          <a:prstGeom prst="rect">
            <a:avLst/>
          </a:prstGeom>
          <a:noFill/>
        </p:spPr>
        <p:txBody>
          <a:bodyPr wrap="square" rtlCol="0">
            <a:spAutoFit/>
          </a:bodyPr>
          <a:lstStyle/>
          <a:p>
            <a:pPr lvl="0" algn="ctr">
              <a:buClr>
                <a:srgbClr val="000000"/>
              </a:buClr>
              <a:buSzPts val="3200"/>
            </a:pPr>
            <a:r>
              <a:rPr lang="en-IN" sz="3200" dirty="0">
                <a:solidFill>
                  <a:schemeClr val="accent2"/>
                </a:solidFill>
                <a:latin typeface="Copperplate Gothic Bold" panose="020E0705020206020404" pitchFamily="34" charset="0"/>
                <a:ea typeface="Arial"/>
                <a:cs typeface="Arial"/>
                <a:sym typeface="Arial"/>
              </a:rPr>
              <a:t>FEATURE EXTRACTION</a:t>
            </a:r>
          </a:p>
          <a:p>
            <a:pPr marL="285750" indent="-285750" algn="just">
              <a:spcBef>
                <a:spcPts val="0"/>
              </a:spcBef>
              <a:buClr>
                <a:schemeClr val="accent1"/>
              </a:buClr>
              <a:buSzPts val="1500"/>
            </a:pPr>
            <a:r>
              <a:rPr lang="en-US" dirty="0"/>
              <a:t>Applied the Feature Extraction technique Count Vectorization. It is showing the words with most and least occurrences and their frequencies.</a:t>
            </a:r>
          </a:p>
          <a:p>
            <a:pPr marL="285750" indent="-285750" algn="just">
              <a:spcBef>
                <a:spcPts val="0"/>
              </a:spcBef>
              <a:buClr>
                <a:schemeClr val="accent1"/>
              </a:buClr>
              <a:buSzPts val="1500"/>
            </a:pPr>
            <a:r>
              <a:rPr lang="en-US" dirty="0"/>
              <a:t>It helps us in dealing with most frequent words</a:t>
            </a:r>
            <a:r>
              <a:rPr lang="en-US" dirty="0">
                <a:sym typeface="arial"/>
              </a:rPr>
              <a:t>.</a:t>
            </a:r>
          </a:p>
          <a:p>
            <a:endParaRPr lang="en-US" dirty="0"/>
          </a:p>
        </p:txBody>
      </p:sp>
      <p:pic>
        <p:nvPicPr>
          <p:cNvPr id="5" name="Picture 4"/>
          <p:cNvPicPr>
            <a:picLocks noChangeAspect="1" noChangeArrowheads="1"/>
          </p:cNvPicPr>
          <p:nvPr/>
        </p:nvPicPr>
        <p:blipFill>
          <a:blip r:embed="rId2"/>
          <a:srcRect/>
          <a:stretch>
            <a:fillRect/>
          </a:stretch>
        </p:blipFill>
        <p:spPr bwMode="auto">
          <a:xfrm>
            <a:off x="2425699" y="2581771"/>
            <a:ext cx="5334000" cy="3708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33094" y="1964266"/>
            <a:ext cx="8977239" cy="3869788"/>
          </a:xfrm>
          <a:prstGeom prst="rect">
            <a:avLst/>
          </a:prstGeom>
          <a:noFill/>
          <a:ln w="9525">
            <a:noFill/>
            <a:miter lim="800000"/>
            <a:headEnd/>
            <a:tailEnd/>
          </a:ln>
          <a:effectLst/>
        </p:spPr>
      </p:pic>
      <p:sp>
        <p:nvSpPr>
          <p:cNvPr id="2" name="TextBox 1"/>
          <p:cNvSpPr txBox="1"/>
          <p:nvPr/>
        </p:nvSpPr>
        <p:spPr>
          <a:xfrm>
            <a:off x="2336800" y="905933"/>
            <a:ext cx="7857067" cy="1268039"/>
          </a:xfrm>
          <a:prstGeom prst="rect">
            <a:avLst/>
          </a:prstGeom>
          <a:noFill/>
        </p:spPr>
        <p:txBody>
          <a:bodyPr wrap="square" rtlCol="0">
            <a:spAutoFit/>
          </a:bodyPr>
          <a:lstStyle/>
          <a:p>
            <a:pPr algn="ctr">
              <a:buClr>
                <a:srgbClr val="000000"/>
              </a:buClr>
              <a:buSzPts val="3200"/>
            </a:pPr>
            <a:r>
              <a:rPr lang="en-US" sz="2800" dirty="0">
                <a:solidFill>
                  <a:schemeClr val="accent2"/>
                </a:solidFill>
              </a:rPr>
              <a:t>Frequency of 25 Most Common Words</a:t>
            </a:r>
          </a:p>
          <a:p>
            <a:pPr>
              <a:lnSpc>
                <a:spcPct val="80000"/>
              </a:lnSpc>
              <a:buNone/>
            </a:pPr>
            <a:r>
              <a:rPr lang="en-US" dirty="0"/>
              <a:t>These are the top 25 words in reviews and their frequency.</a:t>
            </a:r>
          </a:p>
          <a:p>
            <a:pPr>
              <a:lnSpc>
                <a:spcPct val="80000"/>
              </a:lnSpc>
              <a:buNone/>
            </a:pPr>
            <a:r>
              <a:rPr lang="en-US" dirty="0"/>
              <a:t>The word “room” is used more than 22000 times in the reviews</a:t>
            </a:r>
            <a:r>
              <a:rPr lang="en-US" dirty="0">
                <a:solidFill>
                  <a:schemeClr val="dk1"/>
                </a:solidFill>
              </a:rPr>
              <a:t>.</a:t>
            </a:r>
            <a:endParaRPr lang="en-US" sz="1100" dirty="0">
              <a:solidFill>
                <a:srgbClr val="000000"/>
              </a:solidFill>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10929" y="2946400"/>
            <a:ext cx="9220004" cy="3721425"/>
          </a:xfrm>
          <a:prstGeom prst="rect">
            <a:avLst/>
          </a:prstGeom>
          <a:noFill/>
          <a:ln w="9525">
            <a:noFill/>
            <a:miter lim="800000"/>
            <a:headEnd/>
            <a:tailEnd/>
          </a:ln>
          <a:effectLst/>
        </p:spPr>
      </p:pic>
      <p:sp>
        <p:nvSpPr>
          <p:cNvPr id="2" name="TextBox 1"/>
          <p:cNvSpPr txBox="1"/>
          <p:nvPr/>
        </p:nvSpPr>
        <p:spPr>
          <a:xfrm>
            <a:off x="1405467" y="625201"/>
            <a:ext cx="8128000" cy="2446824"/>
          </a:xfrm>
          <a:prstGeom prst="rect">
            <a:avLst/>
          </a:prstGeom>
          <a:noFill/>
        </p:spPr>
        <p:txBody>
          <a:bodyPr wrap="square" rtlCol="0">
            <a:spAutoFit/>
          </a:bodyPr>
          <a:lstStyle/>
          <a:p>
            <a:pPr marL="285750" lvl="0" indent="-285750">
              <a:lnSpc>
                <a:spcPct val="150000"/>
              </a:lnSpc>
              <a:buClr>
                <a:schemeClr val="accent1"/>
              </a:buClr>
              <a:buSzPts val="1350"/>
              <a:buFont typeface="Arial" pitchFamily="34" charset="0"/>
              <a:buChar char="•"/>
            </a:pPr>
            <a:r>
              <a:rPr lang="en-US" dirty="0">
                <a:solidFill>
                  <a:schemeClr val="dk1"/>
                </a:solidFill>
                <a:latin typeface="Arial"/>
                <a:ea typeface="Arial"/>
                <a:cs typeface="Arial"/>
                <a:sym typeface="Arial"/>
              </a:rPr>
              <a:t>Another Feature Extraction technique </a:t>
            </a:r>
            <a:r>
              <a:rPr lang="en-US" b="1" i="1" dirty="0">
                <a:solidFill>
                  <a:schemeClr val="dk1"/>
                </a:solidFill>
                <a:latin typeface="Arial"/>
                <a:ea typeface="Arial"/>
                <a:cs typeface="Arial"/>
                <a:sym typeface="Arial"/>
              </a:rPr>
              <a:t>TFIDF( term frequency–inverse document frequency). </a:t>
            </a:r>
            <a:r>
              <a:rPr lang="en-US" dirty="0">
                <a:solidFill>
                  <a:schemeClr val="dk1"/>
                </a:solidFill>
                <a:latin typeface="Arial"/>
                <a:ea typeface="Arial"/>
                <a:cs typeface="Arial"/>
                <a:sym typeface="Arial"/>
              </a:rPr>
              <a:t>It is </a:t>
            </a:r>
            <a:r>
              <a:rPr lang="en-US" dirty="0">
                <a:solidFill>
                  <a:schemeClr val="dk1"/>
                </a:solidFill>
              </a:rPr>
              <a:t>showing</a:t>
            </a:r>
            <a:r>
              <a:rPr lang="en-US" dirty="0">
                <a:solidFill>
                  <a:schemeClr val="dk1"/>
                </a:solidFill>
                <a:latin typeface="Arial"/>
                <a:ea typeface="Arial"/>
                <a:cs typeface="Arial"/>
                <a:sym typeface="Arial"/>
              </a:rPr>
              <a:t> the </a:t>
            </a:r>
            <a:r>
              <a:rPr lang="en-US" dirty="0">
                <a:solidFill>
                  <a:schemeClr val="dk1"/>
                </a:solidFill>
              </a:rPr>
              <a:t>weights</a:t>
            </a:r>
            <a:r>
              <a:rPr lang="en-US" dirty="0">
                <a:solidFill>
                  <a:schemeClr val="dk1"/>
                </a:solidFill>
                <a:latin typeface="Arial"/>
                <a:ea typeface="Arial"/>
                <a:cs typeface="Arial"/>
                <a:sym typeface="Arial"/>
              </a:rPr>
              <a:t> of term's frequency (TF) and its inverse document frequency (IDF).</a:t>
            </a:r>
            <a:endParaRPr lang="en-US" sz="1400" dirty="0">
              <a:solidFill>
                <a:srgbClr val="000000"/>
              </a:solidFill>
              <a:latin typeface="Arial"/>
              <a:ea typeface="Arial"/>
              <a:cs typeface="Arial"/>
              <a:sym typeface="Arial"/>
            </a:endParaRPr>
          </a:p>
          <a:p>
            <a:pPr marL="285750" lvl="0" indent="-285750">
              <a:lnSpc>
                <a:spcPct val="150000"/>
              </a:lnSpc>
              <a:buClr>
                <a:schemeClr val="accent1"/>
              </a:buClr>
              <a:buSzPts val="1350"/>
              <a:buFont typeface="Arial" pitchFamily="34" charset="0"/>
              <a:buChar char="•"/>
            </a:pPr>
            <a:r>
              <a:rPr lang="en-US" dirty="0">
                <a:solidFill>
                  <a:schemeClr val="dk1"/>
                </a:solidFill>
                <a:latin typeface="Arial"/>
                <a:ea typeface="Arial"/>
                <a:cs typeface="Arial"/>
                <a:sym typeface="Arial"/>
              </a:rPr>
              <a:t>By TFIDF we can know how relevant a term is in a given document.</a:t>
            </a:r>
            <a:endParaRPr lang="en-US" sz="1400" dirty="0">
              <a:solidFill>
                <a:srgbClr val="000000"/>
              </a:solidFill>
              <a:latin typeface="Arial"/>
              <a:ea typeface="Arial"/>
              <a:cs typeface="Arial"/>
              <a:sym typeface="Arial"/>
            </a:endParaRPr>
          </a:p>
          <a:p>
            <a:pPr marL="285750" lvl="0" indent="-285750">
              <a:lnSpc>
                <a:spcPct val="150000"/>
              </a:lnSpc>
              <a:buClr>
                <a:schemeClr val="accent1"/>
              </a:buClr>
              <a:buSzPts val="1350"/>
              <a:buFont typeface="Arial" pitchFamily="34" charset="0"/>
              <a:buChar char="•"/>
            </a:pPr>
            <a:r>
              <a:rPr lang="en-US" dirty="0">
                <a:solidFill>
                  <a:schemeClr val="dk1"/>
                </a:solidFill>
                <a:latin typeface="Arial"/>
                <a:ea typeface="Arial"/>
                <a:cs typeface="Arial"/>
                <a:sym typeface="Arial"/>
              </a:rPr>
              <a:t>Using this TFIDF we can get better accuracy while building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7A0F7F-BA89-61E2-76C2-BB9FDBB3EABD}"/>
              </a:ext>
            </a:extLst>
          </p:cNvPr>
          <p:cNvSpPr txBox="1"/>
          <p:nvPr/>
        </p:nvSpPr>
        <p:spPr>
          <a:xfrm>
            <a:off x="472612" y="852754"/>
            <a:ext cx="11157734" cy="5262979"/>
          </a:xfrm>
          <a:prstGeom prst="rect">
            <a:avLst/>
          </a:prstGeom>
          <a:noFill/>
        </p:spPr>
        <p:txBody>
          <a:bodyPr wrap="square" rtlCol="0">
            <a:spAutoFit/>
          </a:bodyPr>
          <a:lstStyle/>
          <a:p>
            <a:pPr algn="ctr"/>
            <a:r>
              <a:rPr lang="en-US" sz="3200" b="1" dirty="0">
                <a:solidFill>
                  <a:srgbClr val="0070C0"/>
                </a:solidFill>
                <a:latin typeface="Copperplate Gothic Bold" panose="020E0705020206020404" pitchFamily="34" charset="0"/>
              </a:rPr>
              <a:t>Objective</a:t>
            </a:r>
            <a:r>
              <a:rPr lang="en-US" sz="3200" b="1" dirty="0">
                <a:solidFill>
                  <a:schemeClr val="accent1">
                    <a:lumMod val="75000"/>
                  </a:schemeClr>
                </a:solidFill>
                <a:latin typeface="Copperplate Gothic Bold" panose="020E0705020206020404" pitchFamily="34" charset="0"/>
              </a:rPr>
              <a:t>:</a:t>
            </a:r>
          </a:p>
          <a:p>
            <a:endParaRPr lang="en-US" sz="3200" b="1" dirty="0">
              <a:latin typeface="Bookman Old Style" panose="02050604050505020204" pitchFamily="18" charset="0"/>
            </a:endParaRPr>
          </a:p>
          <a:p>
            <a:pPr algn="just">
              <a:lnSpc>
                <a:spcPct val="150000"/>
              </a:lnSpc>
            </a:pPr>
            <a:r>
              <a:rPr lang="en-IN" sz="2400" dirty="0">
                <a:latin typeface="Bookman Old Style" panose="02050604050505020204" pitchFamily="18" charset="0"/>
              </a:rPr>
              <a:t>This is a Classification Project, </a:t>
            </a:r>
            <a:r>
              <a:rPr lang="en-IN" sz="2400" dirty="0">
                <a:effectLst/>
                <a:latin typeface="Bookman Old Style" panose="02050604050505020204" pitchFamily="18" charset="0"/>
                <a:ea typeface="Arial" panose="020B0604020202020204" pitchFamily="34" charset="0"/>
              </a:rPr>
              <a:t>our goal is to examine how travellers are communicating their positive and negative experiences in online platforms for staying in a specific hotel and major objective is what are the attributes that travellers are considering while selecting a hotel. </a:t>
            </a:r>
          </a:p>
          <a:p>
            <a:pPr algn="just">
              <a:lnSpc>
                <a:spcPct val="150000"/>
              </a:lnSpc>
            </a:pPr>
            <a:r>
              <a:rPr lang="en-IN" sz="2400" dirty="0">
                <a:effectLst/>
                <a:latin typeface="Bookman Old Style" panose="02050604050505020204" pitchFamily="18" charset="0"/>
                <a:ea typeface="Arial" panose="020B0604020202020204" pitchFamily="34" charset="0"/>
              </a:rPr>
              <a:t>With this manager can understand which elements of their hotel influence more in forming a positive review or improves hotel brand image.</a:t>
            </a:r>
          </a:p>
          <a:p>
            <a:endParaRPr lang="en-IN" sz="2000" dirty="0">
              <a:latin typeface="Bookman Old Style" panose="02050604050505020204" pitchFamily="18" charset="0"/>
            </a:endParaRPr>
          </a:p>
        </p:txBody>
      </p:sp>
    </p:spTree>
    <p:extLst>
      <p:ext uri="{BB962C8B-B14F-4D97-AF65-F5344CB8AC3E}">
        <p14:creationId xmlns:p14="http://schemas.microsoft.com/office/powerpoint/2010/main" val="2971985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190895-7B42-4ADB-F0DF-CF5DC1CCBDC5}"/>
              </a:ext>
            </a:extLst>
          </p:cNvPr>
          <p:cNvSpPr txBox="1"/>
          <p:nvPr/>
        </p:nvSpPr>
        <p:spPr>
          <a:xfrm>
            <a:off x="-939800" y="1089442"/>
            <a:ext cx="11825555" cy="584775"/>
          </a:xfrm>
          <a:prstGeom prst="rect">
            <a:avLst/>
          </a:prstGeom>
          <a:noFill/>
        </p:spPr>
        <p:txBody>
          <a:bodyPr wrap="square" rtlCol="0">
            <a:spAutoFit/>
          </a:bodyPr>
          <a:lstStyle/>
          <a:p>
            <a:pPr algn="ctr"/>
            <a:r>
              <a:rPr lang="en-US" sz="3200" b="1" dirty="0" smtClean="0">
                <a:solidFill>
                  <a:srgbClr val="0070C0"/>
                </a:solidFill>
                <a:latin typeface="Copperplate Gothic Bold" panose="020E0705020206020404" pitchFamily="34" charset="0"/>
              </a:rPr>
              <a:t>MODEL BUILDING</a:t>
            </a:r>
            <a:endParaRPr lang="en-IN" sz="3200" b="1" dirty="0">
              <a:solidFill>
                <a:srgbClr val="0070C0"/>
              </a:solidFill>
              <a:latin typeface="Copperplate Gothic Bold" panose="020E0705020206020404" pitchFamily="34" charset="0"/>
            </a:endParaRPr>
          </a:p>
        </p:txBody>
      </p:sp>
      <p:sp>
        <p:nvSpPr>
          <p:cNvPr id="3" name="TextBox 2"/>
          <p:cNvSpPr txBox="1"/>
          <p:nvPr/>
        </p:nvSpPr>
        <p:spPr>
          <a:xfrm>
            <a:off x="2717798" y="2159000"/>
            <a:ext cx="8636002" cy="3416320"/>
          </a:xfrm>
          <a:prstGeom prst="rect">
            <a:avLst/>
          </a:prstGeom>
          <a:noFill/>
        </p:spPr>
        <p:txBody>
          <a:bodyPr wrap="square" rtlCol="0">
            <a:spAutoFit/>
          </a:bodyPr>
          <a:lstStyle/>
          <a:p>
            <a:pPr marL="285750" indent="-285750">
              <a:buFont typeface="Wingdings" panose="05000000000000000000" pitchFamily="2" charset="2"/>
              <a:buChar char="Ø"/>
            </a:pPr>
            <a:endParaRPr lang="en-IN" b="1"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a:t>Logistic Regression</a:t>
            </a:r>
          </a:p>
          <a:p>
            <a:pPr marL="285750" indent="-285750">
              <a:buFont typeface="Wingdings" panose="05000000000000000000" pitchFamily="2" charset="2"/>
              <a:buChar char="Ø"/>
            </a:pPr>
            <a:r>
              <a:rPr lang="en-US" b="1" dirty="0"/>
              <a:t>Random Forest Classifier</a:t>
            </a:r>
          </a:p>
          <a:p>
            <a:pPr marL="285750" indent="-285750">
              <a:buFont typeface="Wingdings" panose="05000000000000000000" pitchFamily="2" charset="2"/>
              <a:buChar char="Ø"/>
            </a:pPr>
            <a:r>
              <a:rPr lang="en-US" b="1" dirty="0"/>
              <a:t>Multinomial </a:t>
            </a:r>
            <a:r>
              <a:rPr lang="en-US" b="1" dirty="0" err="1"/>
              <a:t>Naivebayes</a:t>
            </a:r>
            <a:endParaRPr lang="en-US" b="1" dirty="0"/>
          </a:p>
          <a:p>
            <a:pPr marL="285750" indent="-285750">
              <a:buFont typeface="Wingdings" panose="05000000000000000000" pitchFamily="2" charset="2"/>
              <a:buChar char="Ø"/>
            </a:pPr>
            <a:r>
              <a:rPr lang="en-US" b="1" dirty="0"/>
              <a:t>Gradient Boosting Classifier</a:t>
            </a:r>
          </a:p>
          <a:p>
            <a:pPr marL="285750" indent="-285750">
              <a:buFont typeface="Wingdings" panose="05000000000000000000" pitchFamily="2" charset="2"/>
              <a:buChar char="Ø"/>
            </a:pPr>
            <a:r>
              <a:rPr lang="en-US" b="1" dirty="0" smtClean="0"/>
              <a:t> support vector machine (SVM)</a:t>
            </a:r>
          </a:p>
          <a:p>
            <a:pPr marL="285750" indent="-285750">
              <a:buFont typeface="Wingdings" panose="05000000000000000000" pitchFamily="2" charset="2"/>
              <a:buChar char="Ø"/>
            </a:pPr>
            <a:r>
              <a:rPr lang="en-US" b="1" dirty="0" err="1"/>
              <a:t>DecissionTree</a:t>
            </a:r>
            <a:endParaRPr lang="en-US" b="1" dirty="0"/>
          </a:p>
          <a:p>
            <a:pPr marL="285750" indent="-285750">
              <a:buFont typeface="Wingdings" panose="05000000000000000000" pitchFamily="2" charset="2"/>
              <a:buChar char="Ø"/>
            </a:pPr>
            <a:r>
              <a:rPr lang="en-US" b="1" dirty="0"/>
              <a:t>K Neighbors Classifier</a:t>
            </a:r>
          </a:p>
          <a:p>
            <a:pPr marL="285750" indent="-285750">
              <a:buFont typeface="Wingdings" panose="05000000000000000000" pitchFamily="2" charset="2"/>
              <a:buChar char="Ø"/>
            </a:pPr>
            <a:r>
              <a:rPr lang="en-US" b="1" dirty="0" err="1"/>
              <a:t>AdaBoost</a:t>
            </a:r>
            <a:r>
              <a:rPr lang="en-US" b="1" dirty="0"/>
              <a:t> Classifier</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IN" b="1"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5" y="661181"/>
            <a:ext cx="8707901" cy="461665"/>
          </a:xfrm>
          <a:prstGeom prst="rect">
            <a:avLst/>
          </a:prstGeom>
          <a:noFill/>
        </p:spPr>
        <p:txBody>
          <a:bodyPr wrap="square" rtlCol="0">
            <a:spAutoFit/>
          </a:bodyPr>
          <a:lstStyle/>
          <a:p>
            <a:r>
              <a:rPr lang="en-US" sz="2400" b="1" dirty="0" smtClean="0">
                <a:solidFill>
                  <a:schemeClr val="accent1">
                    <a:lumMod val="75000"/>
                  </a:schemeClr>
                </a:solidFill>
                <a:latin typeface="+mj-lt"/>
              </a:rPr>
              <a:t>1.Logistic Regression:</a:t>
            </a:r>
          </a:p>
        </p:txBody>
      </p:sp>
      <p:sp>
        <p:nvSpPr>
          <p:cNvPr id="3" name="TextBox 2"/>
          <p:cNvSpPr txBox="1"/>
          <p:nvPr/>
        </p:nvSpPr>
        <p:spPr>
          <a:xfrm>
            <a:off x="914400" y="1350498"/>
            <a:ext cx="6344530" cy="830997"/>
          </a:xfrm>
          <a:prstGeom prst="rect">
            <a:avLst/>
          </a:prstGeom>
          <a:noFill/>
        </p:spPr>
        <p:txBody>
          <a:bodyPr wrap="square" rtlCol="0">
            <a:spAutoFit/>
          </a:bodyPr>
          <a:lstStyle/>
          <a:p>
            <a:pPr>
              <a:buFont typeface="Wingdings" pitchFamily="2" charset="2"/>
              <a:buChar char="§"/>
            </a:pPr>
            <a:r>
              <a:rPr lang="en-US" sz="2400" dirty="0" smtClean="0">
                <a:latin typeface="+mj-lt"/>
              </a:rPr>
              <a:t>Accuracy of train dataset is </a:t>
            </a:r>
            <a:r>
              <a:rPr lang="en-US" sz="2400" b="1" dirty="0" smtClean="0">
                <a:latin typeface="+mj-lt"/>
              </a:rPr>
              <a:t>0.961</a:t>
            </a:r>
          </a:p>
          <a:p>
            <a:pPr>
              <a:buFont typeface="Wingdings" pitchFamily="2" charset="2"/>
              <a:buChar char="§"/>
            </a:pPr>
            <a:r>
              <a:rPr lang="en-US" sz="2400" dirty="0" smtClean="0">
                <a:latin typeface="+mj-lt"/>
              </a:rPr>
              <a:t>Accuracy of test dataset is </a:t>
            </a:r>
            <a:r>
              <a:rPr lang="en-US" sz="2400" b="1" dirty="0" smtClean="0">
                <a:latin typeface="+mj-lt"/>
              </a:rPr>
              <a:t>0.959</a:t>
            </a:r>
            <a:endParaRPr lang="en-US" sz="2400" dirty="0">
              <a:latin typeface="+mj-lt"/>
            </a:endParaRPr>
          </a:p>
        </p:txBody>
      </p:sp>
      <p:sp>
        <p:nvSpPr>
          <p:cNvPr id="4" name="TextBox 3"/>
          <p:cNvSpPr txBox="1"/>
          <p:nvPr/>
        </p:nvSpPr>
        <p:spPr>
          <a:xfrm>
            <a:off x="472441" y="4750581"/>
            <a:ext cx="7706360" cy="461665"/>
          </a:xfrm>
          <a:prstGeom prst="rect">
            <a:avLst/>
          </a:prstGeom>
          <a:noFill/>
        </p:spPr>
        <p:txBody>
          <a:bodyPr wrap="square" rtlCol="0">
            <a:spAutoFit/>
          </a:bodyPr>
          <a:lstStyle/>
          <a:p>
            <a:r>
              <a:rPr lang="en-US" sz="2400" b="1" dirty="0" smtClean="0">
                <a:solidFill>
                  <a:schemeClr val="accent1">
                    <a:lumMod val="75000"/>
                  </a:schemeClr>
                </a:solidFill>
                <a:latin typeface="+mj-lt"/>
              </a:rPr>
              <a:t>2.Random Forest Classifier:</a:t>
            </a:r>
          </a:p>
        </p:txBody>
      </p:sp>
      <p:sp>
        <p:nvSpPr>
          <p:cNvPr id="5" name="TextBox 4"/>
          <p:cNvSpPr txBox="1"/>
          <p:nvPr/>
        </p:nvSpPr>
        <p:spPr>
          <a:xfrm>
            <a:off x="1038664" y="5535507"/>
            <a:ext cx="6344530" cy="830997"/>
          </a:xfrm>
          <a:prstGeom prst="rect">
            <a:avLst/>
          </a:prstGeom>
          <a:noFill/>
        </p:spPr>
        <p:txBody>
          <a:bodyPr wrap="square" rtlCol="0">
            <a:spAutoFit/>
          </a:bodyPr>
          <a:lstStyle/>
          <a:p>
            <a:pPr>
              <a:buFont typeface="Wingdings" pitchFamily="2" charset="2"/>
              <a:buChar char="§"/>
            </a:pPr>
            <a:r>
              <a:rPr lang="en-US" sz="2400" dirty="0" smtClean="0">
                <a:latin typeface="+mj-lt"/>
              </a:rPr>
              <a:t>Accuracy of train dataset is </a:t>
            </a:r>
            <a:r>
              <a:rPr lang="en-US" sz="2400" b="1" dirty="0" smtClean="0">
                <a:latin typeface="+mj-lt"/>
              </a:rPr>
              <a:t>1.0</a:t>
            </a:r>
          </a:p>
          <a:p>
            <a:pPr>
              <a:buFont typeface="Wingdings" pitchFamily="2" charset="2"/>
              <a:buChar char="§"/>
            </a:pPr>
            <a:r>
              <a:rPr lang="en-US" sz="2400" dirty="0" smtClean="0">
                <a:latin typeface="+mj-lt"/>
              </a:rPr>
              <a:t>Accuracy of test dataset is </a:t>
            </a:r>
            <a:r>
              <a:rPr lang="en-US" sz="2400" b="1" dirty="0" smtClean="0">
                <a:latin typeface="+mj-lt"/>
              </a:rPr>
              <a:t>0.95</a:t>
            </a:r>
            <a:endParaRPr lang="en-US" sz="24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213" y="661181"/>
            <a:ext cx="4829175" cy="2725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887" y="3996267"/>
            <a:ext cx="5641445" cy="2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410" y="1330868"/>
            <a:ext cx="6216989" cy="1015663"/>
          </a:xfrm>
          <a:prstGeom prst="rect">
            <a:avLst/>
          </a:prstGeom>
        </p:spPr>
        <p:txBody>
          <a:bodyPr wrap="square">
            <a:spAutoFit/>
          </a:bodyPr>
          <a:lstStyle/>
          <a:p>
            <a:r>
              <a:rPr lang="en-US" sz="2400" b="1" dirty="0" smtClean="0">
                <a:solidFill>
                  <a:schemeClr val="accent1">
                    <a:lumMod val="75000"/>
                  </a:schemeClr>
                </a:solidFill>
              </a:rPr>
              <a:t>3.Naivebayes:</a:t>
            </a:r>
          </a:p>
          <a:p>
            <a:endParaRPr lang="en-US" b="1" dirty="0" smtClean="0">
              <a:solidFill>
                <a:schemeClr val="accent1">
                  <a:lumMod val="75000"/>
                </a:schemeClr>
              </a:solidFill>
            </a:endParaRPr>
          </a:p>
          <a:p>
            <a:endParaRPr lang="en-US" b="1" dirty="0">
              <a:solidFill>
                <a:schemeClr val="accent1">
                  <a:lumMod val="75000"/>
                </a:schemeClr>
              </a:solidFill>
            </a:endParaRPr>
          </a:p>
        </p:txBody>
      </p:sp>
      <p:sp>
        <p:nvSpPr>
          <p:cNvPr id="4" name="Rectangle 3"/>
          <p:cNvSpPr/>
          <p:nvPr/>
        </p:nvSpPr>
        <p:spPr>
          <a:xfrm>
            <a:off x="1174410" y="5213866"/>
            <a:ext cx="4632550" cy="461665"/>
          </a:xfrm>
          <a:prstGeom prst="rect">
            <a:avLst/>
          </a:prstGeom>
        </p:spPr>
        <p:txBody>
          <a:bodyPr wrap="none">
            <a:spAutoFit/>
          </a:bodyPr>
          <a:lstStyle/>
          <a:p>
            <a:r>
              <a:rPr lang="en-US" sz="2400" b="1" dirty="0">
                <a:solidFill>
                  <a:schemeClr val="accent1">
                    <a:lumMod val="75000"/>
                  </a:schemeClr>
                </a:solidFill>
              </a:rPr>
              <a:t>4.Gradient Boosting Classifier:</a:t>
            </a:r>
          </a:p>
        </p:txBody>
      </p:sp>
      <p:sp>
        <p:nvSpPr>
          <p:cNvPr id="5" name="Rectangle 4"/>
          <p:cNvSpPr/>
          <p:nvPr/>
        </p:nvSpPr>
        <p:spPr>
          <a:xfrm>
            <a:off x="1007533" y="5789768"/>
            <a:ext cx="6096000" cy="646331"/>
          </a:xfrm>
          <a:prstGeom prst="rect">
            <a:avLst/>
          </a:prstGeom>
        </p:spPr>
        <p:txBody>
          <a:bodyPr>
            <a:spAutoFit/>
          </a:bodyPr>
          <a:lstStyle/>
          <a:p>
            <a:pPr>
              <a:buFont typeface="Wingdings" pitchFamily="2" charset="2"/>
              <a:buChar char="§"/>
            </a:pPr>
            <a:r>
              <a:rPr lang="en-US" dirty="0"/>
              <a:t>Accuracy of train dataset is </a:t>
            </a:r>
            <a:r>
              <a:rPr lang="en-US" b="1" dirty="0"/>
              <a:t>0.968</a:t>
            </a:r>
          </a:p>
          <a:p>
            <a:pPr>
              <a:buFont typeface="Wingdings" pitchFamily="2" charset="2"/>
              <a:buChar char="§"/>
            </a:pPr>
            <a:r>
              <a:rPr lang="en-US" dirty="0"/>
              <a:t>Accuracy of test dataset is </a:t>
            </a:r>
            <a:r>
              <a:rPr lang="en-US" b="1" dirty="0"/>
              <a:t>0.964</a:t>
            </a:r>
            <a:endParaRPr lang="en-US" dirty="0"/>
          </a:p>
        </p:txBody>
      </p:sp>
      <p:sp>
        <p:nvSpPr>
          <p:cNvPr id="6" name="TextBox 5"/>
          <p:cNvSpPr txBox="1"/>
          <p:nvPr/>
        </p:nvSpPr>
        <p:spPr>
          <a:xfrm>
            <a:off x="1349797" y="2590800"/>
            <a:ext cx="3565335" cy="923330"/>
          </a:xfrm>
          <a:prstGeom prst="rect">
            <a:avLst/>
          </a:prstGeom>
          <a:noFill/>
        </p:spPr>
        <p:txBody>
          <a:bodyPr wrap="none" rtlCol="0">
            <a:spAutoFit/>
          </a:bodyPr>
          <a:lstStyle/>
          <a:p>
            <a:pPr>
              <a:buFont typeface="Wingdings" pitchFamily="2" charset="2"/>
              <a:buChar char="§"/>
            </a:pPr>
            <a:r>
              <a:rPr lang="en-US" dirty="0"/>
              <a:t>Accuracy of train dataset is </a:t>
            </a:r>
            <a:r>
              <a:rPr lang="en-US" b="1" dirty="0"/>
              <a:t>0.939</a:t>
            </a:r>
          </a:p>
          <a:p>
            <a:pPr>
              <a:buFont typeface="Wingdings" pitchFamily="2" charset="2"/>
              <a:buChar char="§"/>
            </a:pPr>
            <a:r>
              <a:rPr lang="en-US" dirty="0"/>
              <a:t>Accuracy of test dataset is </a:t>
            </a:r>
            <a:r>
              <a:rPr lang="en-US" b="1" dirty="0"/>
              <a:t>0.947</a:t>
            </a: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960" y="711200"/>
            <a:ext cx="5597640" cy="2972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229" y="3930968"/>
            <a:ext cx="5803371" cy="2565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6453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7310" y="861906"/>
            <a:ext cx="8707901" cy="461665"/>
          </a:xfrm>
          <a:prstGeom prst="rect">
            <a:avLst/>
          </a:prstGeom>
          <a:noFill/>
        </p:spPr>
        <p:txBody>
          <a:bodyPr wrap="square" rtlCol="0">
            <a:spAutoFit/>
          </a:bodyPr>
          <a:lstStyle/>
          <a:p>
            <a:r>
              <a:rPr lang="en-US" sz="2400" b="1" dirty="0" smtClean="0">
                <a:solidFill>
                  <a:schemeClr val="accent1">
                    <a:lumMod val="75000"/>
                  </a:schemeClr>
                </a:solidFill>
                <a:latin typeface="+mj-lt"/>
              </a:rPr>
              <a:t>5.SVM:</a:t>
            </a:r>
          </a:p>
        </p:txBody>
      </p:sp>
      <p:sp>
        <p:nvSpPr>
          <p:cNvPr id="5" name="TextBox 4"/>
          <p:cNvSpPr txBox="1"/>
          <p:nvPr/>
        </p:nvSpPr>
        <p:spPr>
          <a:xfrm>
            <a:off x="880794" y="1796234"/>
            <a:ext cx="6344530" cy="830997"/>
          </a:xfrm>
          <a:prstGeom prst="rect">
            <a:avLst/>
          </a:prstGeom>
          <a:noFill/>
        </p:spPr>
        <p:txBody>
          <a:bodyPr wrap="square" rtlCol="0">
            <a:spAutoFit/>
          </a:bodyPr>
          <a:lstStyle/>
          <a:p>
            <a:pPr>
              <a:buFont typeface="Wingdings" pitchFamily="2" charset="2"/>
              <a:buChar char="§"/>
            </a:pPr>
            <a:r>
              <a:rPr lang="en-US" sz="2400" dirty="0" smtClean="0">
                <a:latin typeface="+mj-lt"/>
              </a:rPr>
              <a:t>Accuracy of train dataset is </a:t>
            </a:r>
            <a:r>
              <a:rPr lang="en-US" sz="2400" b="1" dirty="0" smtClean="0">
                <a:latin typeface="+mj-lt"/>
              </a:rPr>
              <a:t>0.997</a:t>
            </a:r>
          </a:p>
          <a:p>
            <a:pPr>
              <a:buFont typeface="Wingdings" pitchFamily="2" charset="2"/>
              <a:buChar char="§"/>
            </a:pPr>
            <a:r>
              <a:rPr lang="en-US" sz="2400" dirty="0" smtClean="0">
                <a:latin typeface="+mj-lt"/>
              </a:rPr>
              <a:t>Accuracy of test dataset is </a:t>
            </a:r>
            <a:r>
              <a:rPr lang="en-US" sz="2400" b="1" dirty="0" smtClean="0">
                <a:latin typeface="+mj-lt"/>
              </a:rPr>
              <a:t>0.959</a:t>
            </a:r>
            <a:endParaRPr lang="en-US" sz="2400" dirty="0">
              <a:latin typeface="+mj-lt"/>
            </a:endParaRPr>
          </a:p>
        </p:txBody>
      </p:sp>
      <p:sp>
        <p:nvSpPr>
          <p:cNvPr id="6" name="TextBox 5"/>
          <p:cNvSpPr txBox="1"/>
          <p:nvPr/>
        </p:nvSpPr>
        <p:spPr>
          <a:xfrm>
            <a:off x="1038665" y="4806237"/>
            <a:ext cx="8707901" cy="461665"/>
          </a:xfrm>
          <a:prstGeom prst="rect">
            <a:avLst/>
          </a:prstGeom>
          <a:noFill/>
        </p:spPr>
        <p:txBody>
          <a:bodyPr wrap="square" rtlCol="0">
            <a:spAutoFit/>
          </a:bodyPr>
          <a:lstStyle/>
          <a:p>
            <a:r>
              <a:rPr lang="en-US" sz="2400" b="1" dirty="0" smtClean="0">
                <a:solidFill>
                  <a:schemeClr val="accent1">
                    <a:lumMod val="75000"/>
                  </a:schemeClr>
                </a:solidFill>
                <a:latin typeface="+mj-lt"/>
              </a:rPr>
              <a:t>6.Decision Tree:</a:t>
            </a:r>
          </a:p>
        </p:txBody>
      </p:sp>
      <p:sp>
        <p:nvSpPr>
          <p:cNvPr id="7" name="TextBox 6"/>
          <p:cNvSpPr txBox="1"/>
          <p:nvPr/>
        </p:nvSpPr>
        <p:spPr>
          <a:xfrm>
            <a:off x="1038665" y="5448234"/>
            <a:ext cx="6344530" cy="830997"/>
          </a:xfrm>
          <a:prstGeom prst="rect">
            <a:avLst/>
          </a:prstGeom>
          <a:noFill/>
        </p:spPr>
        <p:txBody>
          <a:bodyPr wrap="square" rtlCol="0">
            <a:spAutoFit/>
          </a:bodyPr>
          <a:lstStyle/>
          <a:p>
            <a:pPr>
              <a:buFont typeface="Wingdings" pitchFamily="2" charset="2"/>
              <a:buChar char="§"/>
            </a:pPr>
            <a:r>
              <a:rPr lang="en-US" sz="2400" dirty="0" smtClean="0">
                <a:latin typeface="+mj-lt"/>
              </a:rPr>
              <a:t>Accuracy of train dataset is </a:t>
            </a:r>
            <a:r>
              <a:rPr lang="en-US" sz="2400" b="1" dirty="0" smtClean="0">
                <a:latin typeface="+mj-lt"/>
              </a:rPr>
              <a:t>1.0</a:t>
            </a:r>
          </a:p>
          <a:p>
            <a:pPr>
              <a:buFont typeface="Wingdings" pitchFamily="2" charset="2"/>
              <a:buChar char="§"/>
            </a:pPr>
            <a:r>
              <a:rPr lang="en-US" sz="2400" dirty="0" smtClean="0">
                <a:latin typeface="+mj-lt"/>
              </a:rPr>
              <a:t>Accuracy of test dataset is </a:t>
            </a:r>
            <a:r>
              <a:rPr lang="en-US" sz="2400" b="1" dirty="0" smtClean="0">
                <a:latin typeface="+mj-lt"/>
              </a:rPr>
              <a:t>0.938</a:t>
            </a:r>
            <a:endParaRPr lang="en-US" sz="24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615" y="822404"/>
            <a:ext cx="4829175" cy="277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806" y="3944950"/>
            <a:ext cx="4905375" cy="264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349" y="4251868"/>
            <a:ext cx="3358099" cy="461665"/>
          </a:xfrm>
          <a:prstGeom prst="rect">
            <a:avLst/>
          </a:prstGeom>
        </p:spPr>
        <p:txBody>
          <a:bodyPr wrap="none">
            <a:spAutoFit/>
          </a:bodyPr>
          <a:lstStyle/>
          <a:p>
            <a:r>
              <a:rPr lang="en-US" sz="2400" b="1" dirty="0" smtClean="0">
                <a:solidFill>
                  <a:schemeClr val="accent1">
                    <a:lumMod val="75000"/>
                  </a:schemeClr>
                </a:solidFill>
              </a:rPr>
              <a:t>8.AdaBoost Classifier:</a:t>
            </a:r>
            <a:endParaRPr lang="en-US" sz="2400" b="1" dirty="0">
              <a:solidFill>
                <a:schemeClr val="accent1">
                  <a:lumMod val="75000"/>
                </a:schemeClr>
              </a:solidFill>
            </a:endParaRPr>
          </a:p>
        </p:txBody>
      </p:sp>
      <p:sp>
        <p:nvSpPr>
          <p:cNvPr id="3" name="Rectangle 2"/>
          <p:cNvSpPr/>
          <p:nvPr/>
        </p:nvSpPr>
        <p:spPr>
          <a:xfrm>
            <a:off x="884610" y="916001"/>
            <a:ext cx="3266663" cy="461665"/>
          </a:xfrm>
          <a:prstGeom prst="rect">
            <a:avLst/>
          </a:prstGeom>
        </p:spPr>
        <p:txBody>
          <a:bodyPr wrap="none">
            <a:spAutoFit/>
          </a:bodyPr>
          <a:lstStyle/>
          <a:p>
            <a:r>
              <a:rPr lang="en-US" sz="2400" b="1" dirty="0" smtClean="0">
                <a:solidFill>
                  <a:schemeClr val="accent1">
                    <a:lumMod val="75000"/>
                  </a:schemeClr>
                </a:solidFill>
                <a:latin typeface="Calibri" panose="020F0502020204030204" pitchFamily="34" charset="0"/>
                <a:cs typeface="Calibri" panose="020F0502020204030204" pitchFamily="34" charset="0"/>
              </a:rPr>
              <a:t>7.K </a:t>
            </a:r>
            <a:r>
              <a:rPr lang="en-US" sz="2400" b="1" dirty="0">
                <a:solidFill>
                  <a:schemeClr val="accent1">
                    <a:lumMod val="75000"/>
                  </a:schemeClr>
                </a:solidFill>
                <a:latin typeface="Calibri" panose="020F0502020204030204" pitchFamily="34" charset="0"/>
                <a:cs typeface="Calibri" panose="020F0502020204030204" pitchFamily="34" charset="0"/>
              </a:rPr>
              <a:t>Neighbors </a:t>
            </a:r>
            <a:r>
              <a:rPr lang="en-US" sz="2400" b="1" dirty="0" smtClean="0">
                <a:solidFill>
                  <a:schemeClr val="accent1">
                    <a:lumMod val="75000"/>
                  </a:schemeClr>
                </a:solidFill>
                <a:latin typeface="Calibri" panose="020F0502020204030204" pitchFamily="34" charset="0"/>
                <a:cs typeface="Calibri" panose="020F0502020204030204" pitchFamily="34" charset="0"/>
              </a:rPr>
              <a:t>Classifier:</a:t>
            </a:r>
            <a:endParaRPr lang="en-US" sz="2400" b="1" dirty="0">
              <a:solidFill>
                <a:schemeClr val="accent1">
                  <a:lumMod val="75000"/>
                </a:schemeClr>
              </a:solidFill>
              <a:latin typeface="Calibri" panose="020F0502020204030204" pitchFamily="34" charset="0"/>
              <a:cs typeface="Calibri" panose="020F0502020204030204" pitchFamily="34" charset="0"/>
            </a:endParaRPr>
          </a:p>
        </p:txBody>
      </p:sp>
      <p:sp>
        <p:nvSpPr>
          <p:cNvPr id="4" name="Rectangle 3"/>
          <p:cNvSpPr/>
          <p:nvPr/>
        </p:nvSpPr>
        <p:spPr>
          <a:xfrm>
            <a:off x="1503448" y="5561169"/>
            <a:ext cx="6096000" cy="646331"/>
          </a:xfrm>
          <a:prstGeom prst="rect">
            <a:avLst/>
          </a:prstGeom>
        </p:spPr>
        <p:txBody>
          <a:bodyPr>
            <a:spAutoFit/>
          </a:bodyPr>
          <a:lstStyle/>
          <a:p>
            <a:pPr>
              <a:buFont typeface="Wingdings" pitchFamily="2" charset="2"/>
              <a:buChar char="§"/>
            </a:pPr>
            <a:r>
              <a:rPr lang="en-US" dirty="0"/>
              <a:t>Accuracy of train dataset is </a:t>
            </a:r>
            <a:r>
              <a:rPr lang="en-US" b="1" dirty="0" smtClean="0"/>
              <a:t>0.967</a:t>
            </a:r>
            <a:endParaRPr lang="en-US" b="1" dirty="0"/>
          </a:p>
          <a:p>
            <a:pPr>
              <a:buFont typeface="Wingdings" pitchFamily="2" charset="2"/>
              <a:buChar char="§"/>
            </a:pPr>
            <a:r>
              <a:rPr lang="en-US" dirty="0"/>
              <a:t>Accuracy of test dataset is </a:t>
            </a:r>
            <a:r>
              <a:rPr lang="en-US" b="1" dirty="0" smtClean="0"/>
              <a:t>0.968</a:t>
            </a:r>
            <a:endParaRPr lang="en-US" dirty="0"/>
          </a:p>
        </p:txBody>
      </p:sp>
      <p:sp>
        <p:nvSpPr>
          <p:cNvPr id="5" name="Rectangle 4"/>
          <p:cNvSpPr/>
          <p:nvPr/>
        </p:nvSpPr>
        <p:spPr>
          <a:xfrm>
            <a:off x="1193349" y="1801968"/>
            <a:ext cx="6096000" cy="646331"/>
          </a:xfrm>
          <a:prstGeom prst="rect">
            <a:avLst/>
          </a:prstGeom>
        </p:spPr>
        <p:txBody>
          <a:bodyPr>
            <a:spAutoFit/>
          </a:bodyPr>
          <a:lstStyle/>
          <a:p>
            <a:pPr>
              <a:buFont typeface="Wingdings" pitchFamily="2" charset="2"/>
              <a:buChar char="§"/>
            </a:pPr>
            <a:r>
              <a:rPr lang="en-US" dirty="0"/>
              <a:t>Accuracy of train dataset is </a:t>
            </a:r>
            <a:r>
              <a:rPr lang="en-US" b="1" dirty="0"/>
              <a:t>0.95</a:t>
            </a:r>
          </a:p>
          <a:p>
            <a:pPr>
              <a:buFont typeface="Wingdings" pitchFamily="2" charset="2"/>
              <a:buChar char="§"/>
            </a:pPr>
            <a:r>
              <a:rPr lang="en-US" dirty="0"/>
              <a:t>Accuracy of test dataset is </a:t>
            </a:r>
            <a:r>
              <a:rPr lang="en-US" b="1" dirty="0" smtClean="0"/>
              <a:t>0.95</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995" y="620183"/>
            <a:ext cx="479107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895" y="3953933"/>
            <a:ext cx="4829175" cy="2561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546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85745522"/>
              </p:ext>
            </p:extLst>
          </p:nvPr>
        </p:nvGraphicFramePr>
        <p:xfrm>
          <a:off x="1252638" y="1254667"/>
          <a:ext cx="3056414"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828800" y="3429000"/>
            <a:ext cx="4508235" cy="369332"/>
          </a:xfrm>
          <a:prstGeom prst="rect">
            <a:avLst/>
          </a:prstGeom>
        </p:spPr>
        <p:txBody>
          <a:bodyPr wrap="square">
            <a:spAutoFit/>
          </a:bodyPr>
          <a:lstStyle/>
          <a:p>
            <a:pPr marL="285750" indent="-285750">
              <a:buBlip>
                <a:blip r:embed="rId7"/>
              </a:buBlip>
            </a:pPr>
            <a:r>
              <a:rPr lang="en-IN" b="1" dirty="0">
                <a:latin typeface="Arial" panose="020B0604020202020204" pitchFamily="34" charset="0"/>
                <a:cs typeface="Arial" panose="020B0604020202020204" pitchFamily="34" charset="0"/>
              </a:rPr>
              <a:t>Deploying from backend to frontend</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1828800" y="3806800"/>
            <a:ext cx="4529668" cy="381000"/>
          </a:xfrm>
          <a:prstGeom prst="rect">
            <a:avLst/>
          </a:prstGeom>
          <a:noFill/>
        </p:spPr>
        <p:txBody>
          <a:bodyPr wrap="square" rtlCol="0">
            <a:spAutoFit/>
          </a:bodyPr>
          <a:lstStyle/>
          <a:p>
            <a:pPr marL="285750" indent="-285750">
              <a:buBlip>
                <a:blip r:embed="rId7"/>
              </a:buBlip>
            </a:pPr>
            <a:r>
              <a:rPr lang="en-US" b="1" dirty="0" smtClean="0">
                <a:latin typeface="Arial" panose="020B0604020202020204" pitchFamily="34" charset="0"/>
                <a:cs typeface="Arial" panose="020B0604020202020204" pitchFamily="34" charset="0"/>
              </a:rPr>
              <a:t>Deployment Using Streamlit.</a:t>
            </a:r>
            <a:endParaRPr lang="en-US" b="1" dirty="0">
              <a:latin typeface="Arial" panose="020B0604020202020204" pitchFamily="34" charset="0"/>
              <a:cs typeface="Arial" panose="020B0604020202020204" pitchFamily="34" charset="0"/>
            </a:endParaRPr>
          </a:p>
        </p:txBody>
      </p:sp>
      <p:sp>
        <p:nvSpPr>
          <p:cNvPr id="2" name="Rectangle 1"/>
          <p:cNvSpPr/>
          <p:nvPr/>
        </p:nvSpPr>
        <p:spPr>
          <a:xfrm>
            <a:off x="1828800" y="2100431"/>
            <a:ext cx="6096000" cy="1051570"/>
          </a:xfrm>
          <a:prstGeom prst="rect">
            <a:avLst/>
          </a:prstGeom>
        </p:spPr>
        <p:txBody>
          <a:bodyPr>
            <a:spAutoFit/>
          </a:bodyPr>
          <a:lstStyle/>
          <a:p>
            <a:pPr marL="285750" lvl="0" indent="-285750">
              <a:spcBef>
                <a:spcPts val="1000"/>
              </a:spcBef>
              <a:buClr>
                <a:schemeClr val="accent1"/>
              </a:buClr>
              <a:buSzPct val="80000"/>
              <a:buBlip>
                <a:blip r:embed="rId7"/>
              </a:buBlip>
              <a:defRPr/>
            </a:pPr>
            <a:r>
              <a:rPr lang="en-IN" b="1" dirty="0">
                <a:latin typeface="Arial" panose="020B0604020202020204" pitchFamily="34" charset="0"/>
                <a:cs typeface="Arial" panose="020B0604020202020204" pitchFamily="34" charset="0"/>
              </a:rPr>
              <a:t>We chose the </a:t>
            </a:r>
            <a:r>
              <a:rPr lang="en-IN" b="1" dirty="0" smtClean="0">
                <a:latin typeface="Arial" panose="020B0604020202020204" pitchFamily="34" charset="0"/>
                <a:cs typeface="Arial" panose="020B0604020202020204" pitchFamily="34" charset="0"/>
              </a:rPr>
              <a:t>SVM model </a:t>
            </a:r>
            <a:r>
              <a:rPr lang="en-IN" b="1" dirty="0">
                <a:latin typeface="Arial" panose="020B0604020202020204" pitchFamily="34" charset="0"/>
                <a:cs typeface="Arial" panose="020B0604020202020204" pitchFamily="34" charset="0"/>
              </a:rPr>
              <a:t>for final </a:t>
            </a:r>
            <a:r>
              <a:rPr lang="en-IN" b="1" dirty="0" smtClean="0">
                <a:latin typeface="Arial" panose="020B0604020202020204" pitchFamily="34" charset="0"/>
                <a:cs typeface="Arial" panose="020B0604020202020204" pitchFamily="34" charset="0"/>
              </a:rPr>
              <a:t>analysis</a:t>
            </a:r>
          </a:p>
          <a:p>
            <a:pPr marL="285750" lvl="0" indent="-285750">
              <a:spcBef>
                <a:spcPts val="1000"/>
              </a:spcBef>
              <a:buClr>
                <a:schemeClr val="accent1"/>
              </a:buClr>
              <a:buSzPct val="80000"/>
              <a:buBlip>
                <a:blip r:embed="rId7"/>
              </a:buBlip>
              <a:defRPr/>
            </a:pPr>
            <a:r>
              <a:rPr lang="en-IN" b="1" dirty="0" smtClean="0">
                <a:latin typeface="Arial" panose="020B0604020202020204" pitchFamily="34" charset="0"/>
                <a:cs typeface="Arial" panose="020B0604020202020204" pitchFamily="34" charset="0"/>
              </a:rPr>
              <a:t>This </a:t>
            </a:r>
            <a:r>
              <a:rPr lang="en-IN" b="1" dirty="0">
                <a:latin typeface="Arial" panose="020B0604020202020204" pitchFamily="34" charset="0"/>
                <a:cs typeface="Arial" panose="020B0604020202020204" pitchFamily="34" charset="0"/>
              </a:rPr>
              <a:t>model was not over-fitting and also predictions of medium rating were better</a:t>
            </a:r>
          </a:p>
        </p:txBody>
      </p:sp>
    </p:spTree>
    <p:extLst>
      <p:ext uri="{BB962C8B-B14F-4D97-AF65-F5344CB8AC3E}">
        <p14:creationId xmlns:p14="http://schemas.microsoft.com/office/powerpoint/2010/main" val="2106567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230" y="746667"/>
            <a:ext cx="195207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en-IN" dirty="0"/>
              <a:t>Deployment Flow</a:t>
            </a:r>
            <a:endParaRPr lang="en-US" dirty="0"/>
          </a:p>
        </p:txBody>
      </p:sp>
      <p:sp>
        <p:nvSpPr>
          <p:cNvPr id="9" name="Rounded Rectangle 8"/>
          <p:cNvSpPr/>
          <p:nvPr/>
        </p:nvSpPr>
        <p:spPr>
          <a:xfrm>
            <a:off x="1422400" y="1257299"/>
            <a:ext cx="10049933" cy="258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3530600" y="1380067"/>
            <a:ext cx="5215467" cy="1024465"/>
          </a:xfrm>
          <a:prstGeom prst="roundRect">
            <a:avLst/>
          </a:prstGeom>
          <a:solidFill>
            <a:schemeClr val="tx2">
              <a:lumMod val="60000"/>
              <a:lumOff val="40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3217333" y="2946400"/>
            <a:ext cx="6112934" cy="685800"/>
          </a:xfrm>
          <a:prstGeom prst="roundRect">
            <a:avLst/>
          </a:prstGeom>
          <a:solidFill>
            <a:schemeClr val="tx2">
              <a:lumMod val="60000"/>
              <a:lumOff val="40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HTTP API SERVICE</a:t>
            </a:r>
            <a:endParaRPr lang="en-US" b="1" dirty="0">
              <a:solidFill>
                <a:schemeClr val="tx1"/>
              </a:solidFill>
              <a:latin typeface="Arial" panose="020B0604020202020204" pitchFamily="34" charset="0"/>
              <a:cs typeface="Arial" panose="020B0604020202020204" pitchFamily="34" charset="0"/>
            </a:endParaRPr>
          </a:p>
        </p:txBody>
      </p:sp>
      <p:sp>
        <p:nvSpPr>
          <p:cNvPr id="12" name="Down Arrow 11"/>
          <p:cNvSpPr/>
          <p:nvPr/>
        </p:nvSpPr>
        <p:spPr>
          <a:xfrm>
            <a:off x="6938434" y="2443664"/>
            <a:ext cx="372533" cy="54186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10001" y="1504090"/>
            <a:ext cx="6629400" cy="369332"/>
          </a:xfrm>
          <a:prstGeom prst="rect">
            <a:avLst/>
          </a:prstGeom>
          <a:noFill/>
        </p:spPr>
        <p:txBody>
          <a:bodyPr wrap="square" rtlCol="0">
            <a:spAutoFit/>
          </a:bodyPr>
          <a:lstStyle/>
          <a:p>
            <a:r>
              <a:rPr lang="en-US" b="1" dirty="0" smtClean="0"/>
              <a:t>User Interface </a:t>
            </a:r>
            <a:r>
              <a:rPr lang="en-US" b="1" dirty="0" err="1"/>
              <a:t>C</a:t>
            </a:r>
            <a:r>
              <a:rPr lang="en-US" b="1" dirty="0" err="1" smtClean="0"/>
              <a:t>omponenet</a:t>
            </a:r>
            <a:endParaRPr lang="en-US" b="1" dirty="0"/>
          </a:p>
        </p:txBody>
      </p:sp>
      <p:sp>
        <p:nvSpPr>
          <p:cNvPr id="14" name="TextBox 13"/>
          <p:cNvSpPr txBox="1"/>
          <p:nvPr/>
        </p:nvSpPr>
        <p:spPr>
          <a:xfrm>
            <a:off x="3750733" y="2085777"/>
            <a:ext cx="1786467"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Enter Review</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5969000" y="2074332"/>
            <a:ext cx="2582333"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Get Predicted Ratings</a:t>
            </a:r>
            <a:endParaRPr lang="en-US" dirty="0">
              <a:latin typeface="Arial" panose="020B0604020202020204" pitchFamily="34" charset="0"/>
              <a:cs typeface="Arial" panose="020B0604020202020204" pitchFamily="34" charset="0"/>
            </a:endParaRPr>
          </a:p>
        </p:txBody>
      </p:sp>
      <p:sp>
        <p:nvSpPr>
          <p:cNvPr id="16" name="Up Arrow 15"/>
          <p:cNvSpPr/>
          <p:nvPr/>
        </p:nvSpPr>
        <p:spPr>
          <a:xfrm>
            <a:off x="4318000" y="2404531"/>
            <a:ext cx="423333" cy="541869"/>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490134" y="4616450"/>
            <a:ext cx="10117667" cy="1913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955800" y="5069417"/>
            <a:ext cx="2489200" cy="685800"/>
          </a:xfrm>
          <a:prstGeom prst="roundRect">
            <a:avLst/>
          </a:prstGeom>
          <a:solidFill>
            <a:schemeClr val="tx2">
              <a:lumMod val="60000"/>
              <a:lumOff val="40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Model Training</a:t>
            </a:r>
            <a:endParaRPr lang="en-US" dirty="0">
              <a:solidFill>
                <a:schemeClr val="tx1"/>
              </a:solidFill>
              <a:latin typeface="Arial" panose="020B0604020202020204" pitchFamily="34" charset="0"/>
              <a:cs typeface="Arial" panose="020B0604020202020204" pitchFamily="34" charset="0"/>
            </a:endParaRPr>
          </a:p>
        </p:txBody>
      </p:sp>
      <p:sp>
        <p:nvSpPr>
          <p:cNvPr id="19" name="Rounded Rectangle 18"/>
          <p:cNvSpPr/>
          <p:nvPr/>
        </p:nvSpPr>
        <p:spPr>
          <a:xfrm>
            <a:off x="5596467" y="5069416"/>
            <a:ext cx="2032000" cy="685802"/>
          </a:xfrm>
          <a:prstGeom prst="roundRect">
            <a:avLst/>
          </a:prstGeom>
          <a:solidFill>
            <a:schemeClr val="tx2">
              <a:lumMod val="60000"/>
              <a:lumOff val="40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Arial" panose="020B0604020202020204" pitchFamily="34" charset="0"/>
                <a:cs typeface="Arial" panose="020B0604020202020204" pitchFamily="34" charset="0"/>
              </a:rPr>
              <a:t>Model.PKL</a:t>
            </a:r>
            <a:endParaRPr lang="en-US" dirty="0">
              <a:solidFill>
                <a:schemeClr val="tx1"/>
              </a:solidFill>
              <a:latin typeface="Arial" panose="020B0604020202020204" pitchFamily="34" charset="0"/>
              <a:cs typeface="Arial" panose="020B0604020202020204" pitchFamily="34" charset="0"/>
            </a:endParaRPr>
          </a:p>
        </p:txBody>
      </p:sp>
      <p:sp>
        <p:nvSpPr>
          <p:cNvPr id="20" name="Rounded Rectangle 19"/>
          <p:cNvSpPr/>
          <p:nvPr/>
        </p:nvSpPr>
        <p:spPr>
          <a:xfrm>
            <a:off x="8551333" y="5069416"/>
            <a:ext cx="2328334" cy="618067"/>
          </a:xfrm>
          <a:prstGeom prst="roundRect">
            <a:avLst/>
          </a:prstGeom>
          <a:solidFill>
            <a:schemeClr val="tx2">
              <a:lumMod val="60000"/>
              <a:lumOff val="40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Model Prediction</a:t>
            </a:r>
            <a:endParaRPr lang="en-US" dirty="0">
              <a:solidFill>
                <a:schemeClr val="tx1"/>
              </a:solidFill>
              <a:latin typeface="Arial" panose="020B0604020202020204" pitchFamily="34" charset="0"/>
              <a:cs typeface="Arial" panose="020B0604020202020204" pitchFamily="34" charset="0"/>
            </a:endParaRPr>
          </a:p>
        </p:txBody>
      </p:sp>
      <p:sp>
        <p:nvSpPr>
          <p:cNvPr id="21" name="Right Arrow 20"/>
          <p:cNvSpPr/>
          <p:nvPr/>
        </p:nvSpPr>
        <p:spPr>
          <a:xfrm>
            <a:off x="4445000" y="5190067"/>
            <a:ext cx="1151467" cy="3831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7628467" y="5190067"/>
            <a:ext cx="931333" cy="3429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4377266" y="3843866"/>
            <a:ext cx="482601" cy="77258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7010400" y="3843865"/>
            <a:ext cx="431800" cy="77258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734228" y="1161825"/>
            <a:ext cx="660402" cy="25865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t>
            </a:r>
            <a:br>
              <a:rPr lang="en-US" sz="1400" dirty="0" smtClean="0"/>
            </a:br>
            <a:r>
              <a:rPr lang="en-US" sz="1400" dirty="0" smtClean="0"/>
              <a:t>R</a:t>
            </a:r>
          </a:p>
          <a:p>
            <a:pPr algn="ctr"/>
            <a:r>
              <a:rPr lang="en-US" sz="1400" dirty="0" smtClean="0"/>
              <a:t>O</a:t>
            </a:r>
          </a:p>
          <a:p>
            <a:pPr algn="ctr"/>
            <a:r>
              <a:rPr lang="en-US" sz="1400" dirty="0" smtClean="0"/>
              <a:t>N</a:t>
            </a:r>
          </a:p>
          <a:p>
            <a:pPr algn="ctr"/>
            <a:r>
              <a:rPr lang="en-US" sz="1400" dirty="0" smtClean="0"/>
              <a:t>T </a:t>
            </a:r>
          </a:p>
          <a:p>
            <a:pPr algn="ctr"/>
            <a:endParaRPr lang="en-US" sz="1400" dirty="0"/>
          </a:p>
          <a:p>
            <a:pPr algn="ctr"/>
            <a:r>
              <a:rPr lang="en-US" sz="1400" dirty="0" smtClean="0"/>
              <a:t>E</a:t>
            </a:r>
          </a:p>
          <a:p>
            <a:pPr algn="ctr"/>
            <a:r>
              <a:rPr lang="en-US" sz="1400" dirty="0" smtClean="0"/>
              <a:t>N</a:t>
            </a:r>
          </a:p>
          <a:p>
            <a:pPr algn="ctr"/>
            <a:r>
              <a:rPr lang="en-US" sz="1400" dirty="0"/>
              <a:t>D</a:t>
            </a:r>
            <a:endParaRPr lang="en-US" sz="1600" dirty="0"/>
          </a:p>
        </p:txBody>
      </p:sp>
      <p:sp>
        <p:nvSpPr>
          <p:cNvPr id="26" name="Rounded Rectangle 25"/>
          <p:cNvSpPr/>
          <p:nvPr/>
        </p:nvSpPr>
        <p:spPr>
          <a:xfrm>
            <a:off x="734228" y="4616451"/>
            <a:ext cx="755905" cy="1913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br>
              <a:rPr lang="en-US" sz="1400" dirty="0" smtClean="0"/>
            </a:br>
            <a:r>
              <a:rPr lang="en-US" sz="1400" dirty="0" smtClean="0"/>
              <a:t>A</a:t>
            </a:r>
            <a:br>
              <a:rPr lang="en-US" sz="1400" dirty="0" smtClean="0"/>
            </a:br>
            <a:r>
              <a:rPr lang="en-US" sz="1400" dirty="0" smtClean="0"/>
              <a:t>C</a:t>
            </a:r>
            <a:br>
              <a:rPr lang="en-US" sz="1400" dirty="0" smtClean="0"/>
            </a:br>
            <a:r>
              <a:rPr lang="en-US" sz="1400" dirty="0" smtClean="0"/>
              <a:t>K</a:t>
            </a:r>
          </a:p>
          <a:p>
            <a:pPr algn="ctr"/>
            <a:r>
              <a:rPr lang="en-US" sz="1400" dirty="0" smtClean="0"/>
              <a:t/>
            </a:r>
            <a:br>
              <a:rPr lang="en-US" sz="1400" dirty="0" smtClean="0"/>
            </a:br>
            <a:r>
              <a:rPr lang="en-US" sz="1400" dirty="0" smtClean="0"/>
              <a:t>E</a:t>
            </a:r>
            <a:br>
              <a:rPr lang="en-US" sz="1400" dirty="0" smtClean="0"/>
            </a:br>
            <a:r>
              <a:rPr lang="en-US" sz="1400" dirty="0" smtClean="0"/>
              <a:t>N</a:t>
            </a:r>
            <a:br>
              <a:rPr lang="en-US" sz="1400" dirty="0" smtClean="0"/>
            </a:br>
            <a:r>
              <a:rPr lang="en-US" sz="1400" dirty="0" smtClean="0"/>
              <a:t>D</a:t>
            </a:r>
            <a:endParaRPr lang="en-US" sz="1400" dirty="0"/>
          </a:p>
        </p:txBody>
      </p:sp>
      <p:pic>
        <p:nvPicPr>
          <p:cNvPr id="1027" name="Picture 3" descr="C:\Users\ASUS\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2732" y="3362069"/>
            <a:ext cx="2150535" cy="151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47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ASUS\Downloads\WhatsApp Image 2022-09-26 at 1.05.57 P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65" y="2573868"/>
            <a:ext cx="4593168" cy="3649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SUS\Downloads\WhatsApp Image 2022-09-26 at 1.05.57 PM (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199" y="2471740"/>
            <a:ext cx="5198533" cy="38697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80067" y="982133"/>
            <a:ext cx="6079066"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atin typeface="Copperplate Gothic Bold" panose="020E0705020206020404" pitchFamily="34" charset="0"/>
              </a:rPr>
              <a:t>Deployment using streamlit library</a:t>
            </a:r>
            <a:endParaRPr lang="en-US" sz="2000" b="1" dirty="0">
              <a:latin typeface="Copperplate Gothic Bold" panose="020E0705020206020404" pitchFamily="34" charset="0"/>
            </a:endParaRPr>
          </a:p>
        </p:txBody>
      </p:sp>
      <p:sp>
        <p:nvSpPr>
          <p:cNvPr id="3" name="TextBox 2"/>
          <p:cNvSpPr txBox="1"/>
          <p:nvPr/>
        </p:nvSpPr>
        <p:spPr>
          <a:xfrm>
            <a:off x="922867" y="2023533"/>
            <a:ext cx="2937933" cy="369332"/>
          </a:xfrm>
          <a:prstGeom prst="rect">
            <a:avLst/>
          </a:prstGeom>
          <a:noFill/>
        </p:spPr>
        <p:txBody>
          <a:bodyPr wrap="square" rtlCol="0">
            <a:spAutoFit/>
          </a:bodyPr>
          <a:lstStyle/>
          <a:p>
            <a:r>
              <a:rPr lang="en-US" dirty="0" smtClean="0"/>
              <a:t>Positive Review</a:t>
            </a:r>
            <a:endParaRPr lang="en-US" dirty="0"/>
          </a:p>
        </p:txBody>
      </p:sp>
      <p:sp>
        <p:nvSpPr>
          <p:cNvPr id="4" name="TextBox 3"/>
          <p:cNvSpPr txBox="1"/>
          <p:nvPr/>
        </p:nvSpPr>
        <p:spPr>
          <a:xfrm>
            <a:off x="6350000" y="2018731"/>
            <a:ext cx="3234267" cy="369332"/>
          </a:xfrm>
          <a:prstGeom prst="rect">
            <a:avLst/>
          </a:prstGeom>
          <a:noFill/>
        </p:spPr>
        <p:txBody>
          <a:bodyPr wrap="square" rtlCol="0">
            <a:spAutoFit/>
          </a:bodyPr>
          <a:lstStyle/>
          <a:p>
            <a:r>
              <a:rPr lang="en-US" dirty="0" smtClean="0"/>
              <a:t>Negative Review</a:t>
            </a:r>
            <a:endParaRPr lang="en-US" dirty="0"/>
          </a:p>
        </p:txBody>
      </p:sp>
    </p:spTree>
    <p:extLst>
      <p:ext uri="{BB962C8B-B14F-4D97-AF65-F5344CB8AC3E}">
        <p14:creationId xmlns:p14="http://schemas.microsoft.com/office/powerpoint/2010/main" val="2357435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00201" y="474134"/>
            <a:ext cx="3149600" cy="626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Challenges</a:t>
            </a:r>
            <a:endParaRPr lang="en-US" sz="2000" b="1"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1066799" y="1225689"/>
            <a:ext cx="9804402" cy="4801314"/>
          </a:xfrm>
          <a:prstGeom prst="rect">
            <a:avLst/>
          </a:prstGeom>
        </p:spPr>
        <p:txBody>
          <a:bodyPr wrap="square">
            <a:spAutoFit/>
          </a:bodyPr>
          <a:lstStyle/>
          <a:p>
            <a:pPr marL="285750" indent="-285750">
              <a:buBlip>
                <a:blip r:embed="rId2"/>
              </a:buBlip>
            </a:pPr>
            <a:r>
              <a:rPr lang="en-IN" dirty="0"/>
              <a:t>The data is regarding the Hotel industry, our team has no prior experience of this industry</a:t>
            </a:r>
          </a:p>
          <a:p>
            <a:pPr marL="742950" lvl="1" indent="-285750">
              <a:buFont typeface="Wingdings" panose="05000000000000000000" pitchFamily="2" charset="2"/>
              <a:buChar char="ü"/>
            </a:pPr>
            <a:r>
              <a:rPr lang="en-IN" dirty="0"/>
              <a:t>We browsed the hotel websites, internet, spoke with domain expert to get domain understanding</a:t>
            </a:r>
          </a:p>
          <a:p>
            <a:pPr marL="285750" indent="-285750">
              <a:buBlip>
                <a:blip r:embed="rId2"/>
              </a:buBlip>
            </a:pPr>
            <a:r>
              <a:rPr lang="en-IN" dirty="0"/>
              <a:t>The data is textual data. Hence converted text to word vectors </a:t>
            </a:r>
          </a:p>
          <a:p>
            <a:pPr marL="285750" indent="-285750">
              <a:buBlip>
                <a:blip r:embed="rId2"/>
              </a:buBlip>
            </a:pPr>
            <a:r>
              <a:rPr lang="en-IN" dirty="0"/>
              <a:t>Creating a new-list of stopwords that were specific to dataset like hotel, restaurant, room </a:t>
            </a:r>
          </a:p>
          <a:p>
            <a:pPr marL="285750" indent="-285750">
              <a:buBlip>
                <a:blip r:embed="rId2"/>
              </a:buBlip>
            </a:pPr>
            <a:r>
              <a:rPr lang="en-US" dirty="0"/>
              <a:t>choosing the model</a:t>
            </a:r>
          </a:p>
          <a:p>
            <a:pPr marL="742950" lvl="1" indent="-285750">
              <a:buFont typeface="Wingdings" panose="05000000000000000000" pitchFamily="2" charset="2"/>
              <a:buChar char="ü"/>
            </a:pPr>
            <a:r>
              <a:rPr lang="en-IN" dirty="0"/>
              <a:t>Ran innumerable models by changing various attributes and parameters</a:t>
            </a:r>
            <a:endParaRPr lang="en-US" dirty="0"/>
          </a:p>
          <a:p>
            <a:pPr marL="742950" lvl="1" indent="-285750">
              <a:buFont typeface="Wingdings" panose="05000000000000000000" pitchFamily="2" charset="2"/>
              <a:buChar char="ü"/>
            </a:pPr>
            <a:r>
              <a:rPr lang="en-US" dirty="0"/>
              <a:t>Advanced models were more subjective  and hence gave low result scores </a:t>
            </a:r>
          </a:p>
          <a:p>
            <a:pPr marL="742950" lvl="1" indent="-285750">
              <a:buFont typeface="Wingdings" panose="05000000000000000000" pitchFamily="2" charset="2"/>
              <a:buChar char="ü"/>
            </a:pPr>
            <a:r>
              <a:rPr lang="en-US" dirty="0"/>
              <a:t>But the </a:t>
            </a:r>
            <a:r>
              <a:rPr lang="en-US" dirty="0" smtClean="0"/>
              <a:t>basic SVM gave </a:t>
            </a:r>
            <a:r>
              <a:rPr lang="en-US" dirty="0"/>
              <a:t>better results, hence it was chosen</a:t>
            </a:r>
          </a:p>
          <a:p>
            <a:pPr marL="285750" indent="-285750">
              <a:buBlip>
                <a:blip r:embed="rId2"/>
              </a:buBlip>
            </a:pPr>
            <a:r>
              <a:rPr lang="en-IN" dirty="0"/>
              <a:t>Though the initial rating level was 5, it gave poor results especially for ratings 2,3,4. Hence combined the  ratings to 3 levels. This performed </a:t>
            </a:r>
            <a:r>
              <a:rPr lang="en-IN" dirty="0" smtClean="0"/>
              <a:t>better</a:t>
            </a:r>
          </a:p>
          <a:p>
            <a:pPr marL="285750" indent="-285750">
              <a:buBlip>
                <a:blip r:embed="rId2"/>
              </a:buBlip>
            </a:pPr>
            <a:r>
              <a:rPr lang="en-IN" dirty="0"/>
              <a:t>This is a classification problem</a:t>
            </a:r>
          </a:p>
          <a:p>
            <a:pPr marL="742950" lvl="1" indent="-285750">
              <a:buFont typeface="Wingdings" panose="05000000000000000000" pitchFamily="2" charset="2"/>
              <a:buChar char="ü"/>
            </a:pPr>
            <a:r>
              <a:rPr lang="en-IN" dirty="0"/>
              <a:t>We ran various classification algorithms to find the best </a:t>
            </a:r>
            <a:r>
              <a:rPr lang="en-IN" dirty="0" smtClean="0"/>
              <a:t>model</a:t>
            </a:r>
          </a:p>
          <a:p>
            <a:pPr marL="285750" indent="-285750">
              <a:buBlip>
                <a:blip r:embed="rId2"/>
              </a:buBlip>
            </a:pPr>
            <a:r>
              <a:rPr lang="en-IN" dirty="0"/>
              <a:t>Deployment using </a:t>
            </a:r>
            <a:r>
              <a:rPr lang="en-IN" dirty="0" smtClean="0"/>
              <a:t>Streamlit was </a:t>
            </a:r>
            <a:r>
              <a:rPr lang="en-IN" dirty="0"/>
              <a:t>very new and hence challenging</a:t>
            </a:r>
          </a:p>
          <a:p>
            <a:pPr marL="742950" lvl="1" indent="-285750">
              <a:buFont typeface="Wingdings" panose="05000000000000000000" pitchFamily="2" charset="2"/>
              <a:buChar char="ü"/>
            </a:pPr>
            <a:r>
              <a:rPr lang="en-IN" dirty="0"/>
              <a:t>First understood the </a:t>
            </a:r>
            <a:r>
              <a:rPr lang="en-IN" dirty="0" smtClean="0"/>
              <a:t>Streamlit deployment </a:t>
            </a:r>
            <a:r>
              <a:rPr lang="en-IN" dirty="0"/>
              <a:t>process and then worked on it</a:t>
            </a:r>
          </a:p>
          <a:p>
            <a:pPr lvl="1"/>
            <a:endParaRPr lang="en-US" dirty="0"/>
          </a:p>
          <a:p>
            <a:pPr marL="285750" indent="-285750">
              <a:buBlip>
                <a:blip r:embed="rId2"/>
              </a:buBlip>
            </a:pPr>
            <a:endParaRPr lang="en-IN" dirty="0"/>
          </a:p>
        </p:txBody>
      </p:sp>
    </p:spTree>
    <p:extLst>
      <p:ext uri="{BB962C8B-B14F-4D97-AF65-F5344CB8AC3E}">
        <p14:creationId xmlns:p14="http://schemas.microsoft.com/office/powerpoint/2010/main" val="702257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8599" y="1888066"/>
            <a:ext cx="753533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chemeClr val="tx1"/>
                </a:solidFill>
                <a:hlinkClick r:id="rId2"/>
              </a:rPr>
              <a:t>https://</a:t>
            </a:r>
            <a:r>
              <a:rPr lang="en-US" dirty="0" smtClean="0">
                <a:solidFill>
                  <a:schemeClr val="tx1"/>
                </a:solidFill>
                <a:hlinkClick r:id="rId2"/>
              </a:rPr>
              <a:t>github.com/payalk24/Hotel-Rview-Classification-Project.git</a:t>
            </a:r>
            <a:r>
              <a:rPr lang="en-US" dirty="0" smtClean="0">
                <a:solidFill>
                  <a:schemeClr val="tx1"/>
                </a:solidFill>
              </a:rPr>
              <a:t> </a:t>
            </a:r>
            <a:endParaRPr lang="en-US" dirty="0">
              <a:solidFill>
                <a:schemeClr val="tx1"/>
              </a:solidFill>
            </a:endParaRPr>
          </a:p>
        </p:txBody>
      </p:sp>
      <p:sp>
        <p:nvSpPr>
          <p:cNvPr id="3" name="Rounded Rectangle 2"/>
          <p:cNvSpPr/>
          <p:nvPr/>
        </p:nvSpPr>
        <p:spPr>
          <a:xfrm>
            <a:off x="1473200" y="956733"/>
            <a:ext cx="3488267" cy="660400"/>
          </a:xfrm>
          <a:prstGeom prst="roundRect">
            <a:avLst/>
          </a:prstGeom>
          <a:effectLst>
            <a:reflection blurRad="6350" stA="50000" endA="300" endPos="38500" dist="508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GitHub Links </a:t>
            </a:r>
            <a:endParaRPr lang="en-US" sz="2000" b="1"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988291" y="1894933"/>
            <a:ext cx="3050307" cy="369332"/>
          </a:xfrm>
          <a:prstGeom prst="rect">
            <a:avLst/>
          </a:prstGeom>
        </p:spPr>
        <p:txBody>
          <a:bodyPr wrap="square">
            <a:spAutoFit/>
          </a:bodyPr>
          <a:lstStyle/>
          <a:p>
            <a:r>
              <a:rPr lang="en-IN" dirty="0">
                <a:latin typeface="Bahnschrift SemiBold" panose="020B0502040204020203" pitchFamily="34" charset="0"/>
              </a:rPr>
              <a:t>PAYAL VISHAL </a:t>
            </a:r>
            <a:r>
              <a:rPr lang="en-IN" dirty="0" smtClean="0">
                <a:latin typeface="Bahnschrift SemiBold" panose="020B0502040204020203" pitchFamily="34" charset="0"/>
              </a:rPr>
              <a:t>KATHAR         -</a:t>
            </a:r>
            <a:endParaRPr lang="en-IN" dirty="0">
              <a:latin typeface="Bahnschrift SemiBold" panose="020B0502040204020203" pitchFamily="34" charset="0"/>
            </a:endParaRPr>
          </a:p>
        </p:txBody>
      </p:sp>
      <p:sp>
        <p:nvSpPr>
          <p:cNvPr id="5" name="Rectangle 4"/>
          <p:cNvSpPr/>
          <p:nvPr/>
        </p:nvSpPr>
        <p:spPr>
          <a:xfrm>
            <a:off x="988292" y="2516200"/>
            <a:ext cx="3134191" cy="369332"/>
          </a:xfrm>
          <a:prstGeom prst="rect">
            <a:avLst/>
          </a:prstGeom>
        </p:spPr>
        <p:txBody>
          <a:bodyPr wrap="none">
            <a:spAutoFit/>
          </a:bodyPr>
          <a:lstStyle/>
          <a:p>
            <a:r>
              <a:rPr lang="en-IN" dirty="0">
                <a:latin typeface="Bahnschrift SemiBold" panose="020B0502040204020203" pitchFamily="34" charset="0"/>
              </a:rPr>
              <a:t>PRIYANKA SUNIL </a:t>
            </a:r>
            <a:r>
              <a:rPr lang="en-IN" dirty="0" smtClean="0">
                <a:latin typeface="Bahnschrift SemiBold" panose="020B0502040204020203" pitchFamily="34" charset="0"/>
              </a:rPr>
              <a:t>MAHULE  - </a:t>
            </a:r>
            <a:endParaRPr lang="en-US" dirty="0"/>
          </a:p>
        </p:txBody>
      </p:sp>
      <p:sp>
        <p:nvSpPr>
          <p:cNvPr id="6" name="Rectangle 5"/>
          <p:cNvSpPr/>
          <p:nvPr/>
        </p:nvSpPr>
        <p:spPr>
          <a:xfrm>
            <a:off x="988292" y="3201200"/>
            <a:ext cx="3118161" cy="369332"/>
          </a:xfrm>
          <a:prstGeom prst="rect">
            <a:avLst/>
          </a:prstGeom>
        </p:spPr>
        <p:txBody>
          <a:bodyPr wrap="none">
            <a:spAutoFit/>
          </a:bodyPr>
          <a:lstStyle/>
          <a:p>
            <a:r>
              <a:rPr lang="en-IN" dirty="0">
                <a:latin typeface="Bahnschrift SemiBold" panose="020B0502040204020203" pitchFamily="34" charset="0"/>
              </a:rPr>
              <a:t>KAVYA M </a:t>
            </a:r>
            <a:r>
              <a:rPr lang="en-IN" dirty="0" smtClean="0">
                <a:latin typeface="Bahnschrift SemiBold" panose="020B0502040204020203" pitchFamily="34" charset="0"/>
              </a:rPr>
              <a:t>P                                          - </a:t>
            </a:r>
            <a:endParaRPr lang="en-IN" dirty="0">
              <a:latin typeface="Bahnschrift SemiBold" panose="020B0502040204020203" pitchFamily="34" charset="0"/>
            </a:endParaRPr>
          </a:p>
        </p:txBody>
      </p:sp>
      <p:sp>
        <p:nvSpPr>
          <p:cNvPr id="7" name="Rectangle 6"/>
          <p:cNvSpPr/>
          <p:nvPr/>
        </p:nvSpPr>
        <p:spPr>
          <a:xfrm>
            <a:off x="988292" y="3921668"/>
            <a:ext cx="3103735" cy="369332"/>
          </a:xfrm>
          <a:prstGeom prst="rect">
            <a:avLst/>
          </a:prstGeom>
        </p:spPr>
        <p:txBody>
          <a:bodyPr wrap="none">
            <a:spAutoFit/>
          </a:bodyPr>
          <a:lstStyle/>
          <a:p>
            <a:r>
              <a:rPr lang="en-IN" dirty="0">
                <a:latin typeface="Bahnschrift SemiBold" panose="020B0502040204020203" pitchFamily="34" charset="0"/>
              </a:rPr>
              <a:t>NIDHIN </a:t>
            </a:r>
            <a:r>
              <a:rPr lang="en-IN" dirty="0" smtClean="0">
                <a:latin typeface="Bahnschrift SemiBold" panose="020B0502040204020203" pitchFamily="34" charset="0"/>
              </a:rPr>
              <a:t>KV                                          - </a:t>
            </a:r>
            <a:endParaRPr lang="en-US" dirty="0">
              <a:latin typeface="Bahnschrift SemiBold" panose="020B0502040204020203" pitchFamily="34" charset="0"/>
            </a:endParaRPr>
          </a:p>
        </p:txBody>
      </p:sp>
      <p:sp>
        <p:nvSpPr>
          <p:cNvPr id="10" name="Rounded Rectangle 9"/>
          <p:cNvSpPr/>
          <p:nvPr/>
        </p:nvSpPr>
        <p:spPr>
          <a:xfrm>
            <a:off x="795867" y="1888066"/>
            <a:ext cx="10778065" cy="3725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795867" y="2463800"/>
            <a:ext cx="10896600" cy="421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95868" y="3158067"/>
            <a:ext cx="10896600" cy="4555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95868" y="3920067"/>
            <a:ext cx="10896599" cy="423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06453" y="3215732"/>
            <a:ext cx="7586014" cy="369332"/>
          </a:xfrm>
          <a:prstGeom prst="rect">
            <a:avLst/>
          </a:prstGeom>
        </p:spPr>
        <p:txBody>
          <a:bodyPr wrap="square">
            <a:spAutoFit/>
          </a:bodyPr>
          <a:lstStyle/>
          <a:p>
            <a:r>
              <a:rPr lang="en-US" dirty="0">
                <a:hlinkClick r:id="rId3"/>
              </a:rPr>
              <a:t>https://</a:t>
            </a:r>
            <a:r>
              <a:rPr lang="en-US" dirty="0" smtClean="0">
                <a:hlinkClick r:id="rId3"/>
              </a:rPr>
              <a:t>github.com/kavyapshety/Hotel-review-classification-2.git</a:t>
            </a:r>
            <a:r>
              <a:rPr lang="en-US" dirty="0" smtClean="0"/>
              <a:t> </a:t>
            </a:r>
            <a:endParaRPr lang="en-US" dirty="0"/>
          </a:p>
        </p:txBody>
      </p:sp>
      <p:sp>
        <p:nvSpPr>
          <p:cNvPr id="16" name="Rectangle 15"/>
          <p:cNvSpPr/>
          <p:nvPr/>
        </p:nvSpPr>
        <p:spPr>
          <a:xfrm>
            <a:off x="4122483" y="2516200"/>
            <a:ext cx="7011184" cy="646331"/>
          </a:xfrm>
          <a:prstGeom prst="rect">
            <a:avLst/>
          </a:prstGeom>
        </p:spPr>
        <p:txBody>
          <a:bodyPr wrap="square">
            <a:spAutoFit/>
          </a:bodyPr>
          <a:lstStyle/>
          <a:p>
            <a:r>
              <a:rPr lang="en-US" dirty="0">
                <a:hlinkClick r:id="rId4"/>
              </a:rPr>
              <a:t>https://</a:t>
            </a:r>
            <a:r>
              <a:rPr lang="en-US" dirty="0" smtClean="0">
                <a:hlinkClick r:id="rId4"/>
              </a:rPr>
              <a:t>github.com/Priyanka-Mahule/Hotel-Reviews</a:t>
            </a:r>
            <a:endParaRPr lang="en-US" dirty="0" smtClean="0"/>
          </a:p>
          <a:p>
            <a:endParaRPr lang="en-US" dirty="0"/>
          </a:p>
        </p:txBody>
      </p:sp>
      <p:sp>
        <p:nvSpPr>
          <p:cNvPr id="8" name="Rectangle 7"/>
          <p:cNvSpPr/>
          <p:nvPr/>
        </p:nvSpPr>
        <p:spPr>
          <a:xfrm>
            <a:off x="4210027" y="3974068"/>
            <a:ext cx="3348609" cy="646331"/>
          </a:xfrm>
          <a:prstGeom prst="rect">
            <a:avLst/>
          </a:prstGeom>
        </p:spPr>
        <p:txBody>
          <a:bodyPr wrap="none">
            <a:spAutoFit/>
          </a:bodyPr>
          <a:lstStyle/>
          <a:p>
            <a:r>
              <a:rPr lang="en-US" dirty="0">
                <a:hlinkClick r:id="rId5"/>
              </a:rPr>
              <a:t>https://</a:t>
            </a:r>
            <a:r>
              <a:rPr lang="en-US" dirty="0" smtClean="0">
                <a:hlinkClick r:id="rId5"/>
              </a:rPr>
              <a:t>github.com/Nidhinkv70</a:t>
            </a:r>
            <a:endParaRPr lang="en-US" dirty="0" smtClean="0"/>
          </a:p>
          <a:p>
            <a:endParaRPr lang="en-US" dirty="0"/>
          </a:p>
        </p:txBody>
      </p:sp>
    </p:spTree>
    <p:extLst>
      <p:ext uri="{BB962C8B-B14F-4D97-AF65-F5344CB8AC3E}">
        <p14:creationId xmlns:p14="http://schemas.microsoft.com/office/powerpoint/2010/main" val="353600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39D423-C972-A541-B8F8-BD6B473C01F9}"/>
              </a:ext>
            </a:extLst>
          </p:cNvPr>
          <p:cNvSpPr txBox="1"/>
          <p:nvPr/>
        </p:nvSpPr>
        <p:spPr>
          <a:xfrm>
            <a:off x="236306" y="863027"/>
            <a:ext cx="11661168" cy="1015663"/>
          </a:xfrm>
          <a:prstGeom prst="rect">
            <a:avLst/>
          </a:prstGeom>
          <a:noFill/>
        </p:spPr>
        <p:txBody>
          <a:bodyPr wrap="square" rtlCol="0">
            <a:spAutoFit/>
          </a:bodyPr>
          <a:lstStyle/>
          <a:p>
            <a:pPr algn="ctr"/>
            <a:r>
              <a:rPr lang="en-US" sz="3200" b="1" dirty="0">
                <a:solidFill>
                  <a:srgbClr val="0070C0"/>
                </a:solidFill>
                <a:latin typeface="Copperplate Gothic Bold" panose="020E0705020206020404" pitchFamily="34" charset="0"/>
              </a:rPr>
              <a:t>Project Flow</a:t>
            </a:r>
          </a:p>
          <a:p>
            <a:pPr algn="ctr"/>
            <a:endParaRPr lang="en-IN" sz="2800" b="1" dirty="0">
              <a:latin typeface="Bookman Old Style" panose="02050604050505020204" pitchFamily="18" charset="0"/>
            </a:endParaRPr>
          </a:p>
        </p:txBody>
      </p:sp>
      <p:graphicFrame>
        <p:nvGraphicFramePr>
          <p:cNvPr id="3" name="Diagram 2">
            <a:extLst>
              <a:ext uri="{FF2B5EF4-FFF2-40B4-BE49-F238E27FC236}">
                <a16:creationId xmlns:a16="http://schemas.microsoft.com/office/drawing/2014/main" xmlns="" id="{6A2B9FB1-60E4-A4E8-F0B7-B08E36996DC7}"/>
              </a:ext>
            </a:extLst>
          </p:cNvPr>
          <p:cNvGraphicFramePr/>
          <p:nvPr>
            <p:extLst>
              <p:ext uri="{D42A27DB-BD31-4B8C-83A1-F6EECF244321}">
                <p14:modId xmlns:p14="http://schemas.microsoft.com/office/powerpoint/2010/main" val="3333340398"/>
              </p:ext>
            </p:extLst>
          </p:nvPr>
        </p:nvGraphicFramePr>
        <p:xfrm>
          <a:off x="236306" y="1667360"/>
          <a:ext cx="11938570" cy="4561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383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3834" y="2953267"/>
            <a:ext cx="432265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190895-7B42-4ADB-F0DF-CF5DC1CCBDC5}"/>
              </a:ext>
            </a:extLst>
          </p:cNvPr>
          <p:cNvSpPr txBox="1"/>
          <p:nvPr/>
        </p:nvSpPr>
        <p:spPr>
          <a:xfrm>
            <a:off x="123288" y="688654"/>
            <a:ext cx="11825555" cy="584775"/>
          </a:xfrm>
          <a:prstGeom prst="rect">
            <a:avLst/>
          </a:prstGeom>
          <a:noFill/>
        </p:spPr>
        <p:txBody>
          <a:bodyPr wrap="square" rtlCol="0">
            <a:spAutoFit/>
          </a:bodyPr>
          <a:lstStyle/>
          <a:p>
            <a:pPr algn="ctr"/>
            <a:r>
              <a:rPr lang="en-US" sz="3200" b="1" dirty="0">
                <a:solidFill>
                  <a:srgbClr val="0070C0"/>
                </a:solidFill>
                <a:latin typeface="Copperplate Gothic Bold" panose="020E0705020206020404" pitchFamily="34" charset="0"/>
              </a:rPr>
              <a:t>EXPLORATORY DATA ANALYSIS</a:t>
            </a:r>
            <a:endParaRPr lang="en-IN" sz="3200" b="1" dirty="0">
              <a:solidFill>
                <a:srgbClr val="0070C0"/>
              </a:solidFill>
              <a:latin typeface="Copperplate Gothic Bold" panose="020E0705020206020404" pitchFamily="34" charset="0"/>
            </a:endParaRPr>
          </a:p>
        </p:txBody>
      </p:sp>
      <p:sp>
        <p:nvSpPr>
          <p:cNvPr id="3" name="TextBox 2"/>
          <p:cNvSpPr txBox="1"/>
          <p:nvPr/>
        </p:nvSpPr>
        <p:spPr>
          <a:xfrm>
            <a:off x="829733" y="1608667"/>
            <a:ext cx="8585200" cy="3662541"/>
          </a:xfrm>
          <a:prstGeom prst="rect">
            <a:avLst/>
          </a:prstGeom>
          <a:noFill/>
        </p:spPr>
        <p:txBody>
          <a:bodyPr wrap="square" rtlCol="0">
            <a:spAutoFit/>
          </a:bodyPr>
          <a:lstStyle/>
          <a:p>
            <a:pPr lvl="0">
              <a:buNone/>
            </a:pPr>
            <a:r>
              <a:rPr lang="en-IN" sz="1600" b="1" dirty="0"/>
              <a:t>Cleaning Data</a:t>
            </a:r>
          </a:p>
          <a:p>
            <a:pPr marL="285750" indent="-285750">
              <a:buBlip>
                <a:blip r:embed="rId2"/>
              </a:buBlip>
            </a:pPr>
            <a:r>
              <a:rPr lang="en-US" dirty="0"/>
              <a:t>Remove special characters using library re</a:t>
            </a:r>
          </a:p>
          <a:p>
            <a:pPr marL="285750" indent="-285750">
              <a:buBlip>
                <a:blip r:embed="rId2"/>
              </a:buBlip>
            </a:pPr>
            <a:r>
              <a:rPr lang="en-US" dirty="0"/>
              <a:t>Spell Check using library autocorrect </a:t>
            </a:r>
          </a:p>
          <a:p>
            <a:pPr marL="285750" indent="-285750">
              <a:buBlip>
                <a:blip r:embed="rId2"/>
              </a:buBlip>
            </a:pPr>
            <a:r>
              <a:rPr lang="en-US" dirty="0" smtClean="0"/>
              <a:t>Expanding</a:t>
            </a:r>
            <a:r>
              <a:rPr lang="en-US" dirty="0"/>
              <a:t> Contractions using library contractions</a:t>
            </a:r>
          </a:p>
          <a:p>
            <a:pPr marL="285750" indent="-285750">
              <a:buBlip>
                <a:blip r:embed="rId2"/>
              </a:buBlip>
            </a:pPr>
            <a:r>
              <a:rPr lang="en-US" dirty="0"/>
              <a:t>Removing Punctuations</a:t>
            </a:r>
          </a:p>
          <a:p>
            <a:pPr marL="285750" indent="-285750">
              <a:buBlip>
                <a:blip r:embed="rId2"/>
              </a:buBlip>
            </a:pPr>
            <a:r>
              <a:rPr lang="en-US" dirty="0"/>
              <a:t>Tokenization using library nltk</a:t>
            </a:r>
          </a:p>
          <a:p>
            <a:pPr marL="285750" indent="-285750">
              <a:buBlip>
                <a:blip r:embed="rId2"/>
              </a:buBlip>
            </a:pPr>
            <a:r>
              <a:rPr lang="en-US" dirty="0"/>
              <a:t>Converting Uppercase letters to Lowercase</a:t>
            </a:r>
          </a:p>
          <a:p>
            <a:pPr marL="285750" indent="-285750">
              <a:buBlip>
                <a:blip r:embed="rId2"/>
              </a:buBlip>
            </a:pPr>
            <a:r>
              <a:rPr lang="en-US" dirty="0"/>
              <a:t>Removing Stopwords using library nltk</a:t>
            </a:r>
          </a:p>
          <a:p>
            <a:pPr marL="285750" indent="-285750">
              <a:buBlip>
                <a:blip r:embed="rId2"/>
              </a:buBlip>
            </a:pPr>
            <a:r>
              <a:rPr lang="en-US" dirty="0"/>
              <a:t>Count Number of Words in single review</a:t>
            </a:r>
          </a:p>
          <a:p>
            <a:pPr marL="285750" indent="-285750">
              <a:buBlip>
                <a:blip r:embed="rId2"/>
              </a:buBlip>
            </a:pPr>
            <a:r>
              <a:rPr lang="en-US" dirty="0"/>
              <a:t>Number of characters in single review </a:t>
            </a:r>
          </a:p>
          <a:p>
            <a:pPr marL="285750" indent="-285750">
              <a:buBlip>
                <a:blip r:embed="rId2"/>
              </a:buBlip>
            </a:pPr>
            <a:r>
              <a:rPr lang="en-US" dirty="0"/>
              <a:t>Stemming</a:t>
            </a:r>
          </a:p>
          <a:p>
            <a:pPr marL="285750" indent="-285750">
              <a:buBlip>
                <a:blip r:embed="rId2"/>
              </a:buBlip>
            </a:pPr>
            <a:r>
              <a:rPr lang="en-US" dirty="0"/>
              <a:t>Lemmatization</a:t>
            </a:r>
          </a:p>
          <a:p>
            <a:endParaRPr lang="en-US" dirty="0"/>
          </a:p>
        </p:txBody>
      </p:sp>
    </p:spTree>
    <p:extLst>
      <p:ext uri="{BB962C8B-B14F-4D97-AF65-F5344CB8AC3E}">
        <p14:creationId xmlns:p14="http://schemas.microsoft.com/office/powerpoint/2010/main" val="2847754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3E3FA3-5350-5208-B368-8A43F12586BE}"/>
              </a:ext>
            </a:extLst>
          </p:cNvPr>
          <p:cNvSpPr txBox="1"/>
          <p:nvPr/>
        </p:nvSpPr>
        <p:spPr>
          <a:xfrm>
            <a:off x="753439" y="256853"/>
            <a:ext cx="10685122" cy="4647426"/>
          </a:xfrm>
          <a:prstGeom prst="rect">
            <a:avLst/>
          </a:prstGeom>
          <a:noFill/>
        </p:spPr>
        <p:txBody>
          <a:bodyPr wrap="square" rtlCol="0">
            <a:spAutoFit/>
          </a:bodyPr>
          <a:lstStyle/>
          <a:p>
            <a:endParaRPr lang="en-US" sz="2400" b="1" dirty="0" smtClean="0">
              <a:solidFill>
                <a:schemeClr val="accent4"/>
              </a:solidFill>
              <a:latin typeface="Bookman Old Style" panose="02050604050505020204" pitchFamily="18" charset="0"/>
            </a:endParaRPr>
          </a:p>
          <a:p>
            <a:endParaRPr lang="en-US" sz="2400" b="1" dirty="0" smtClean="0">
              <a:solidFill>
                <a:schemeClr val="accent4"/>
              </a:solidFill>
              <a:latin typeface="Bookman Old Style" panose="02050604050505020204" pitchFamily="18" charset="0"/>
            </a:endParaRPr>
          </a:p>
          <a:p>
            <a:r>
              <a:rPr lang="en-US" sz="3200" b="1" dirty="0" smtClean="0">
                <a:solidFill>
                  <a:srgbClr val="0070C0"/>
                </a:solidFill>
                <a:latin typeface="Copperplate Gothic Bold" panose="020E0705020206020404" pitchFamily="34" charset="0"/>
              </a:rPr>
              <a:t>Data </a:t>
            </a:r>
            <a:r>
              <a:rPr lang="en-US" sz="3200" b="1" dirty="0">
                <a:solidFill>
                  <a:srgbClr val="0070C0"/>
                </a:solidFill>
                <a:latin typeface="Copperplate Gothic Bold" panose="020E0705020206020404" pitchFamily="34" charset="0"/>
              </a:rPr>
              <a:t>Set Details</a:t>
            </a:r>
            <a:r>
              <a:rPr lang="en-US" sz="3200" b="1" dirty="0" smtClean="0">
                <a:solidFill>
                  <a:srgbClr val="0070C0"/>
                </a:solidFill>
                <a:latin typeface="Copperplate Gothic Bold" panose="020E0705020206020404" pitchFamily="34" charset="0"/>
              </a:rPr>
              <a:t>:</a:t>
            </a:r>
          </a:p>
          <a:p>
            <a:endParaRPr lang="en-US" sz="2400" b="1" dirty="0" smtClean="0">
              <a:solidFill>
                <a:schemeClr val="accent4"/>
              </a:solidFill>
              <a:latin typeface="+mj-lt"/>
            </a:endParaRPr>
          </a:p>
          <a:p>
            <a:pPr>
              <a:buFont typeface="Wingdings" pitchFamily="2" charset="2"/>
              <a:buChar char="Ø"/>
            </a:pPr>
            <a:r>
              <a:rPr lang="en-US" sz="2400" dirty="0" smtClean="0">
                <a:latin typeface="+mj-lt"/>
              </a:rPr>
              <a:t>Shape of the dataset is 20491 Rows ,2 Columns.</a:t>
            </a:r>
          </a:p>
          <a:p>
            <a:pPr>
              <a:buFont typeface="Wingdings" pitchFamily="2" charset="2"/>
              <a:buChar char="Ø"/>
            </a:pPr>
            <a:r>
              <a:rPr lang="en-US" sz="2400" dirty="0" smtClean="0">
                <a:latin typeface="+mj-lt"/>
              </a:rPr>
              <a:t>The two features are “Reviews” and “Ratings”.</a:t>
            </a:r>
          </a:p>
          <a:p>
            <a:pPr>
              <a:buFont typeface="Wingdings" pitchFamily="2" charset="2"/>
              <a:buChar char="Ø"/>
            </a:pPr>
            <a:r>
              <a:rPr lang="en-US" sz="2400" dirty="0" smtClean="0">
                <a:latin typeface="+mj-lt"/>
              </a:rPr>
              <a:t>Reviews Feature contain categorical values and it is a “object” Datatype. </a:t>
            </a:r>
          </a:p>
          <a:p>
            <a:pPr>
              <a:buFont typeface="Wingdings" pitchFamily="2" charset="2"/>
              <a:buChar char="Ø"/>
            </a:pPr>
            <a:r>
              <a:rPr lang="en-US" sz="2400" dirty="0" smtClean="0">
                <a:latin typeface="+mj-lt"/>
              </a:rPr>
              <a:t>Ratings Feature contain numerical values and it is a “float64” Datatype.</a:t>
            </a:r>
          </a:p>
          <a:p>
            <a:pPr>
              <a:buFont typeface="Wingdings" pitchFamily="2" charset="2"/>
              <a:buChar char="Ø"/>
            </a:pPr>
            <a:r>
              <a:rPr lang="en-IN" sz="2400" dirty="0" smtClean="0">
                <a:latin typeface="+mj-lt"/>
              </a:rPr>
              <a:t>There are No null or missing values.</a:t>
            </a:r>
          </a:p>
          <a:p>
            <a:pPr>
              <a:buFont typeface="Wingdings" pitchFamily="2" charset="2"/>
              <a:buChar char="Ø"/>
            </a:pPr>
            <a:r>
              <a:rPr lang="en-IN" sz="2400" dirty="0" smtClean="0">
                <a:latin typeface="+mj-lt"/>
              </a:rPr>
              <a:t>No outliers in data.</a:t>
            </a:r>
          </a:p>
          <a:p>
            <a:pPr>
              <a:buFont typeface="Wingdings" pitchFamily="2" charset="2"/>
              <a:buChar char="Ø"/>
            </a:pPr>
            <a:endParaRPr lang="en-IN" sz="2400" dirty="0">
              <a:latin typeface="Bookman Old Style" panose="02050604050505020204" pitchFamily="18" charset="0"/>
            </a:endParaRPr>
          </a:p>
          <a:p>
            <a:pPr algn="just"/>
            <a:endParaRPr lang="en-IN" sz="2400" dirty="0">
              <a:latin typeface="Bookman Old Style" panose="02050604050505020204" pitchFamily="18" charset="0"/>
            </a:endParaRPr>
          </a:p>
        </p:txBody>
      </p:sp>
    </p:spTree>
    <p:extLst>
      <p:ext uri="{BB962C8B-B14F-4D97-AF65-F5344CB8AC3E}">
        <p14:creationId xmlns:p14="http://schemas.microsoft.com/office/powerpoint/2010/main" val="1525762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179541FC-C24D-5EEE-5C7F-EEC540E1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304817"/>
            <a:ext cx="10227066" cy="39144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xmlns="" id="{26FE568F-8947-9272-50DB-B6CBF06511B8}"/>
              </a:ext>
            </a:extLst>
          </p:cNvPr>
          <p:cNvSpPr>
            <a:spLocks noGrp="1"/>
          </p:cNvSpPr>
          <p:nvPr>
            <p:ph type="title"/>
          </p:nvPr>
        </p:nvSpPr>
        <p:spPr>
          <a:xfrm>
            <a:off x="838200" y="349321"/>
            <a:ext cx="10515600" cy="914401"/>
          </a:xfrm>
        </p:spPr>
        <p:txBody>
          <a:bodyPr>
            <a:normAutofit/>
          </a:bodyPr>
          <a:lstStyle/>
          <a:p>
            <a:pPr algn="ctr"/>
            <a:r>
              <a:rPr lang="en-US" sz="3200" b="1" dirty="0">
                <a:latin typeface="Copperplate Gothic Bold" panose="020E0705020206020404" pitchFamily="34" charset="0"/>
              </a:rPr>
              <a:t>HISTOGRAM</a:t>
            </a:r>
            <a:endParaRPr lang="en-IN" sz="3200" b="1" dirty="0">
              <a:latin typeface="Copperplate Gothic Bold" panose="020E0705020206020404" pitchFamily="34" charset="0"/>
            </a:endParaRPr>
          </a:p>
        </p:txBody>
      </p:sp>
      <p:sp>
        <p:nvSpPr>
          <p:cNvPr id="5" name="TextBox 4">
            <a:extLst>
              <a:ext uri="{FF2B5EF4-FFF2-40B4-BE49-F238E27FC236}">
                <a16:creationId xmlns:a16="http://schemas.microsoft.com/office/drawing/2014/main" xmlns="" id="{B5179A49-0E71-9CBB-D8A3-C88B6635CCFA}"/>
              </a:ext>
            </a:extLst>
          </p:cNvPr>
          <p:cNvSpPr txBox="1"/>
          <p:nvPr/>
        </p:nvSpPr>
        <p:spPr>
          <a:xfrm>
            <a:off x="1126734" y="5553183"/>
            <a:ext cx="9815244" cy="707886"/>
          </a:xfrm>
          <a:prstGeom prst="rect">
            <a:avLst/>
          </a:prstGeom>
          <a:noFill/>
        </p:spPr>
        <p:txBody>
          <a:bodyPr wrap="square" rtlCol="0">
            <a:spAutoFit/>
          </a:bodyPr>
          <a:lstStyle/>
          <a:p>
            <a:pPr algn="just"/>
            <a:r>
              <a:rPr lang="en-US" sz="2000" dirty="0">
                <a:latin typeface="Bookman Old Style" panose="02050604050505020204" pitchFamily="18" charset="0"/>
              </a:rPr>
              <a:t>Here it is found that the given Data Set have more reviews with Rating 5 as compared with the reviews with rest of the ratings. </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99609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62B2C-2F42-4022-2BEE-A4DC6B62E7ED}"/>
              </a:ext>
            </a:extLst>
          </p:cNvPr>
          <p:cNvSpPr>
            <a:spLocks noGrp="1"/>
          </p:cNvSpPr>
          <p:nvPr>
            <p:ph type="title"/>
          </p:nvPr>
        </p:nvSpPr>
        <p:spPr>
          <a:xfrm>
            <a:off x="745067" y="577446"/>
            <a:ext cx="10515600" cy="647271"/>
          </a:xfrm>
        </p:spPr>
        <p:txBody>
          <a:bodyPr>
            <a:normAutofit/>
          </a:bodyPr>
          <a:lstStyle/>
          <a:p>
            <a:pPr algn="ctr"/>
            <a:r>
              <a:rPr lang="en-US" sz="3200" b="1" dirty="0">
                <a:solidFill>
                  <a:srgbClr val="0070C0"/>
                </a:solidFill>
                <a:latin typeface="Copperplate Gothic Bold" panose="020E0705020206020404" pitchFamily="34" charset="0"/>
              </a:rPr>
              <a:t>Pie Plot</a:t>
            </a:r>
            <a:endParaRPr lang="en-IN" sz="3200" b="1" dirty="0">
              <a:solidFill>
                <a:srgbClr val="0070C0"/>
              </a:solidFill>
              <a:latin typeface="Copperplate Gothic Bold" panose="020E0705020206020404" pitchFamily="34" charset="0"/>
            </a:endParaRPr>
          </a:p>
        </p:txBody>
      </p:sp>
      <p:pic>
        <p:nvPicPr>
          <p:cNvPr id="1026" name="Picture 2">
            <a:extLst>
              <a:ext uri="{FF2B5EF4-FFF2-40B4-BE49-F238E27FC236}">
                <a16:creationId xmlns:a16="http://schemas.microsoft.com/office/drawing/2014/main" xmlns="" id="{0355286C-D288-E503-F1A7-D025B614D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510" y="1515533"/>
            <a:ext cx="8897420" cy="4287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922ABA64-0F64-CE71-B81E-A7038ED97342}"/>
              </a:ext>
            </a:extLst>
          </p:cNvPr>
          <p:cNvSpPr txBox="1"/>
          <p:nvPr/>
        </p:nvSpPr>
        <p:spPr>
          <a:xfrm>
            <a:off x="636997" y="5858730"/>
            <a:ext cx="11394041" cy="646331"/>
          </a:xfrm>
          <a:prstGeom prst="rect">
            <a:avLst/>
          </a:prstGeom>
          <a:noFill/>
        </p:spPr>
        <p:txBody>
          <a:bodyPr wrap="square" rtlCol="0">
            <a:spAutoFit/>
          </a:bodyPr>
          <a:lstStyle/>
          <a:p>
            <a:r>
              <a:rPr lang="en-US" dirty="0">
                <a:latin typeface="Bookman Old Style" panose="02050604050505020204" pitchFamily="18" charset="0"/>
              </a:rPr>
              <a:t>By looking in to the plots plotted it is found that the major portion reviews in the Data Set are Good Reviews (i.e., 4 &amp; 5).</a:t>
            </a:r>
            <a:endParaRPr lang="en-IN" dirty="0">
              <a:latin typeface="Bookman Old Style" panose="02050604050505020204" pitchFamily="18" charset="0"/>
            </a:endParaRPr>
          </a:p>
        </p:txBody>
      </p:sp>
    </p:spTree>
    <p:extLst>
      <p:ext uri="{BB962C8B-B14F-4D97-AF65-F5344CB8AC3E}">
        <p14:creationId xmlns:p14="http://schemas.microsoft.com/office/powerpoint/2010/main" val="2402838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973</TotalTime>
  <Words>1358</Words>
  <Application>Microsoft Office PowerPoint</Application>
  <PresentationFormat>Custom</PresentationFormat>
  <Paragraphs>247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PowerPoint Presentation</vt:lpstr>
      <vt:lpstr>Project-DS_P_147 NATURAL LANGUAGE PROCESSING </vt:lpstr>
      <vt:lpstr>PowerPoint Presentation</vt:lpstr>
      <vt:lpstr>PowerPoint Presentation</vt:lpstr>
      <vt:lpstr>PowerPoint Presentation</vt:lpstr>
      <vt:lpstr>PowerPoint Presentation</vt:lpstr>
      <vt:lpstr>PowerPoint Presentation</vt:lpstr>
      <vt:lpstr>HISTOGRAM</vt:lpstr>
      <vt:lpstr>Pie Plot</vt:lpstr>
      <vt:lpstr>BOX PLOT</vt:lpstr>
      <vt:lpstr>DENSITY PLOT AND HEAT MAP</vt:lpstr>
      <vt:lpstr>Pair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n-gram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KJ</dc:creator>
  <cp:lastModifiedBy>Vishal</cp:lastModifiedBy>
  <cp:revision>166</cp:revision>
  <dcterms:created xsi:type="dcterms:W3CDTF">2022-07-20T13:32:00Z</dcterms:created>
  <dcterms:modified xsi:type="dcterms:W3CDTF">2022-09-29T13:12:00Z</dcterms:modified>
</cp:coreProperties>
</file>